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Garamond"/>
      <p:regular r:id="rId20"/>
      <p:bold r:id="rId21"/>
      <p:italic r:id="rId22"/>
      <p:boldItalic r:id="rId23"/>
    </p:embeddedFont>
    <p:embeddedFont>
      <p:font typeface="Lustria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gzZqpYED+We3PMj9wwLvIXrGor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ramond-regular.fntdata"/><Relationship Id="rId22" Type="http://schemas.openxmlformats.org/officeDocument/2006/relationships/font" Target="fonts/Garamond-italic.fntdata"/><Relationship Id="rId21" Type="http://schemas.openxmlformats.org/officeDocument/2006/relationships/font" Target="fonts/Garamond-bold.fntdata"/><Relationship Id="rId24" Type="http://schemas.openxmlformats.org/officeDocument/2006/relationships/font" Target="fonts/Lustria-regular.fntdata"/><Relationship Id="rId23" Type="http://schemas.openxmlformats.org/officeDocument/2006/relationships/font" Target="fonts/Garamon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Google Shape;29;p12"/>
          <p:cNvGrpSpPr/>
          <p:nvPr/>
        </p:nvGrpSpPr>
        <p:grpSpPr>
          <a:xfrm>
            <a:off x="-2269807" y="-751383"/>
            <a:ext cx="14461808" cy="7609383"/>
            <a:chOff x="-2269807" y="-751383"/>
            <a:chExt cx="14461808" cy="7609383"/>
          </a:xfrm>
        </p:grpSpPr>
        <p:grpSp>
          <p:nvGrpSpPr>
            <p:cNvPr id="30" name="Google Shape;30;p12"/>
            <p:cNvGrpSpPr/>
            <p:nvPr/>
          </p:nvGrpSpPr>
          <p:grpSpPr>
            <a:xfrm>
              <a:off x="-16299" y="0"/>
              <a:ext cx="12208300" cy="6858000"/>
              <a:chOff x="-16299" y="0"/>
              <a:chExt cx="12208300" cy="6858000"/>
            </a:xfrm>
          </p:grpSpPr>
          <p:sp>
            <p:nvSpPr>
              <p:cNvPr id="31" name="Google Shape;31;p12"/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rect b="b" l="l" r="r" t="t"/>
                <a:pathLst>
                  <a:path extrusionOk="0" h="6858000" w="12208298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3725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12"/>
              <p:cNvSpPr/>
              <p:nvPr/>
            </p:nvSpPr>
            <p:spPr>
              <a:xfrm rot="-5400000">
                <a:off x="2667000" y="-2667001"/>
                <a:ext cx="6858000" cy="12192002"/>
              </a:xfrm>
              <a:custGeom>
                <a:rect b="b" l="l" r="r" t="t"/>
                <a:pathLst>
                  <a:path extrusionOk="0" h="12192002" w="685800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12"/>
              <p:cNvSpPr/>
              <p:nvPr/>
            </p:nvSpPr>
            <p:spPr>
              <a:xfrm rot="5400000">
                <a:off x="24625" y="-4746"/>
                <a:ext cx="2819399" cy="2828891"/>
              </a:xfrm>
              <a:prstGeom prst="rtTriangle">
                <a:avLst/>
              </a:prstGeom>
              <a:solidFill>
                <a:srgbClr val="003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2"/>
              <p:cNvSpPr/>
              <p:nvPr/>
            </p:nvSpPr>
            <p:spPr>
              <a:xfrm rot="5400000">
                <a:off x="4418" y="-4422"/>
                <a:ext cx="2627088" cy="2635933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2"/>
              <p:cNvSpPr/>
              <p:nvPr/>
            </p:nvSpPr>
            <p:spPr>
              <a:xfrm rot="5400000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784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12"/>
              <p:cNvSpPr/>
              <p:nvPr/>
            </p:nvSpPr>
            <p:spPr>
              <a:xfrm rot="-5400000">
                <a:off x="2667000" y="-2667001"/>
                <a:ext cx="6858000" cy="12192002"/>
              </a:xfrm>
              <a:custGeom>
                <a:rect b="b" l="l" r="r" t="t"/>
                <a:pathLst>
                  <a:path extrusionOk="0" h="12192002" w="685800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rgbClr val="003252">
                  <a:alpha val="8980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" name="Google Shape;37;p12"/>
            <p:cNvSpPr/>
            <p:nvPr/>
          </p:nvSpPr>
          <p:spPr>
            <a:xfrm flipH="1" rot="-2700000">
              <a:off x="-1604709" y="1397837"/>
              <a:ext cx="3211378" cy="3211378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2"/>
            <p:cNvSpPr/>
            <p:nvPr/>
          </p:nvSpPr>
          <p:spPr>
            <a:xfrm rot="-2700000">
              <a:off x="-861777" y="-3756"/>
              <a:ext cx="2676646" cy="1356876"/>
            </a:xfrm>
            <a:custGeom>
              <a:rect b="b" l="l" r="r" t="t"/>
              <a:pathLst>
                <a:path extrusionOk="0" h="1356876" w="267664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2"/>
            <p:cNvSpPr/>
            <p:nvPr/>
          </p:nvSpPr>
          <p:spPr>
            <a:xfrm rot="-8100000">
              <a:off x="-1226102" y="1737462"/>
              <a:ext cx="2416016" cy="2416016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" name="Google Shape;40;p12"/>
            <p:cNvGrpSpPr/>
            <p:nvPr/>
          </p:nvGrpSpPr>
          <p:grpSpPr>
            <a:xfrm>
              <a:off x="-1075376" y="4357967"/>
              <a:ext cx="2150753" cy="2150753"/>
              <a:chOff x="-2269807" y="2347782"/>
              <a:chExt cx="4541574" cy="4541574"/>
            </a:xfrm>
          </p:grpSpPr>
          <p:sp>
            <p:nvSpPr>
              <p:cNvPr id="41" name="Google Shape;41;p12"/>
              <p:cNvSpPr/>
              <p:nvPr/>
            </p:nvSpPr>
            <p:spPr>
              <a:xfrm flipH="1" rot="-2700000">
                <a:off x="-1604709" y="3012880"/>
                <a:ext cx="3211378" cy="3211378"/>
              </a:xfrm>
              <a:custGeom>
                <a:rect b="b" l="l" r="r" t="t"/>
                <a:pathLst>
                  <a:path extrusionOk="0" h="754341" w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12"/>
              <p:cNvSpPr/>
              <p:nvPr/>
            </p:nvSpPr>
            <p:spPr>
              <a:xfrm rot="-8100000">
                <a:off x="-1226102" y="3352505"/>
                <a:ext cx="2416016" cy="2416016"/>
              </a:xfrm>
              <a:custGeom>
                <a:rect b="b" l="l" r="r" t="t"/>
                <a:pathLst>
                  <a:path extrusionOk="0" h="754341" w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B677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3" name="Google Shape;43;p12"/>
          <p:cNvSpPr txBox="1"/>
          <p:nvPr>
            <p:ph type="ctrTitle"/>
          </p:nvPr>
        </p:nvSpPr>
        <p:spPr>
          <a:xfrm>
            <a:off x="2761488" y="2395728"/>
            <a:ext cx="7077456" cy="1243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Trebuchet MS"/>
              <a:buNone/>
              <a:defRPr b="1" sz="66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subTitle"/>
          </p:nvPr>
        </p:nvSpPr>
        <p:spPr>
          <a:xfrm>
            <a:off x="2761488" y="3721608"/>
            <a:ext cx="7077456" cy="868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bg>
      <p:bgPr>
        <a:solidFill>
          <a:schemeClr val="accent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1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1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1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4" name="Google Shape;164;p21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165" name="Google Shape;165;p21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1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" name="Google Shape;167;p21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8" name="Google Shape;168;p21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1"/>
            <p:cNvSpPr/>
            <p:nvPr/>
          </p:nvSpPr>
          <p:spPr>
            <a:xfrm flipH="1" rot="10800000">
              <a:off x="-1" y="1357409"/>
              <a:ext cx="12192001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" name="Google Shape;170;p21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444500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  <a:defRPr b="1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3" name="Google Shape;173;p21"/>
          <p:cNvSpPr txBox="1"/>
          <p:nvPr>
            <p:ph idx="2" type="body"/>
          </p:nvPr>
        </p:nvSpPr>
        <p:spPr>
          <a:xfrm>
            <a:off x="6500812" y="1681163"/>
            <a:ext cx="515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  <a:defRPr b="1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4" name="Google Shape;174;p21"/>
          <p:cNvSpPr txBox="1"/>
          <p:nvPr>
            <p:ph idx="3" type="body"/>
          </p:nvPr>
        </p:nvSpPr>
        <p:spPr>
          <a:xfrm>
            <a:off x="444500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21"/>
          <p:cNvSpPr txBox="1"/>
          <p:nvPr>
            <p:ph idx="4" type="body"/>
          </p:nvPr>
        </p:nvSpPr>
        <p:spPr>
          <a:xfrm>
            <a:off x="6475412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accent2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2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2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2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3" name="Google Shape;183;p22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184" name="Google Shape;184;p22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2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87" name="Google Shape;187;p22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2"/>
            <p:cNvSpPr/>
            <p:nvPr/>
          </p:nvSpPr>
          <p:spPr>
            <a:xfrm flipH="1" rot="10800000">
              <a:off x="-1" y="1357409"/>
              <a:ext cx="12192001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" name="Google Shape;189;p22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2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443365" y="1517715"/>
            <a:ext cx="5184437" cy="4659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Char char="•"/>
              <a:defRPr sz="16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22"/>
          <p:cNvSpPr txBox="1"/>
          <p:nvPr>
            <p:ph idx="2" type="body"/>
          </p:nvPr>
        </p:nvSpPr>
        <p:spPr>
          <a:xfrm>
            <a:off x="6474163" y="1517715"/>
            <a:ext cx="5184437" cy="4659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Category">
  <p:cSld name="5 Category">
    <p:bg>
      <p:bgPr>
        <a:solidFill>
          <a:schemeClr val="accent2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3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3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3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0" name="Google Shape;200;p23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201" name="Google Shape;201;p23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3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3" name="Google Shape;203;p23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204" name="Google Shape;204;p23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3"/>
            <p:cNvSpPr/>
            <p:nvPr/>
          </p:nvSpPr>
          <p:spPr>
            <a:xfrm flipH="1" rot="10800000">
              <a:off x="-1" y="1357409"/>
              <a:ext cx="12192001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23"/>
          <p:cNvSpPr/>
          <p:nvPr>
            <p:ph idx="2" type="pic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23"/>
          <p:cNvSpPr/>
          <p:nvPr>
            <p:ph idx="3" type="pic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23"/>
          <p:cNvSpPr/>
          <p:nvPr>
            <p:ph idx="4" type="pic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23"/>
          <p:cNvSpPr/>
          <p:nvPr>
            <p:ph idx="5" type="pic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23"/>
          <p:cNvSpPr/>
          <p:nvPr>
            <p:ph idx="6" type="pic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23"/>
          <p:cNvSpPr txBox="1"/>
          <p:nvPr>
            <p:ph idx="1" type="body"/>
          </p:nvPr>
        </p:nvSpPr>
        <p:spPr>
          <a:xfrm>
            <a:off x="719894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p23"/>
          <p:cNvSpPr txBox="1"/>
          <p:nvPr>
            <p:ph idx="7" type="body"/>
          </p:nvPr>
        </p:nvSpPr>
        <p:spPr>
          <a:xfrm>
            <a:off x="2963912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23"/>
          <p:cNvSpPr txBox="1"/>
          <p:nvPr>
            <p:ph idx="8" type="body"/>
          </p:nvPr>
        </p:nvSpPr>
        <p:spPr>
          <a:xfrm>
            <a:off x="5207930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23"/>
          <p:cNvSpPr txBox="1"/>
          <p:nvPr>
            <p:ph idx="9" type="body"/>
          </p:nvPr>
        </p:nvSpPr>
        <p:spPr>
          <a:xfrm>
            <a:off x="7451948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23"/>
          <p:cNvSpPr txBox="1"/>
          <p:nvPr>
            <p:ph idx="13" type="body"/>
          </p:nvPr>
        </p:nvSpPr>
        <p:spPr>
          <a:xfrm>
            <a:off x="9695965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16" name="Google Shape;216;p23"/>
          <p:cNvCxnSpPr/>
          <p:nvPr/>
        </p:nvCxnSpPr>
        <p:spPr>
          <a:xfrm>
            <a:off x="1242354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7" name="Google Shape;217;p23"/>
          <p:cNvCxnSpPr/>
          <p:nvPr/>
        </p:nvCxnSpPr>
        <p:spPr>
          <a:xfrm>
            <a:off x="3486372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8" name="Google Shape;218;p23"/>
          <p:cNvCxnSpPr/>
          <p:nvPr/>
        </p:nvCxnSpPr>
        <p:spPr>
          <a:xfrm>
            <a:off x="5730390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9" name="Google Shape;219;p23"/>
          <p:cNvCxnSpPr/>
          <p:nvPr/>
        </p:nvCxnSpPr>
        <p:spPr>
          <a:xfrm>
            <a:off x="7974408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0" name="Google Shape;220;p23"/>
          <p:cNvCxnSpPr/>
          <p:nvPr/>
        </p:nvCxnSpPr>
        <p:spPr>
          <a:xfrm>
            <a:off x="10218425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1" name="Google Shape;221;p23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3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+ 3 Section">
  <p:cSld name="Photo + 3 Section">
    <p:bg>
      <p:bgPr>
        <a:solidFill>
          <a:schemeClr val="accent2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4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4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4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4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4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0" name="Google Shape;230;p24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231" name="Google Shape;231;p24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4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" name="Google Shape;233;p24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234" name="Google Shape;234;p24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4"/>
            <p:cNvSpPr/>
            <p:nvPr/>
          </p:nvSpPr>
          <p:spPr>
            <a:xfrm flipH="1" rot="10800000">
              <a:off x="-1" y="1357409"/>
              <a:ext cx="12192001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6" name="Google Shape;236;p24"/>
          <p:cNvSpPr txBox="1"/>
          <p:nvPr>
            <p:ph idx="1" type="body"/>
          </p:nvPr>
        </p:nvSpPr>
        <p:spPr>
          <a:xfrm>
            <a:off x="542094" y="4240093"/>
            <a:ext cx="329330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7" name="Google Shape;237;p24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4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9" name="Google Shape;239;p24"/>
          <p:cNvSpPr/>
          <p:nvPr>
            <p:ph idx="2" type="pic"/>
          </p:nvPr>
        </p:nvSpPr>
        <p:spPr>
          <a:xfrm>
            <a:off x="-2" y="1352575"/>
            <a:ext cx="12192002" cy="2289897"/>
          </a:xfrm>
          <a:prstGeom prst="rect">
            <a:avLst/>
          </a:prstGeom>
          <a:noFill/>
          <a:ln>
            <a:noFill/>
          </a:ln>
        </p:spPr>
      </p:sp>
      <p:sp>
        <p:nvSpPr>
          <p:cNvPr id="240" name="Google Shape;240;p24"/>
          <p:cNvSpPr txBox="1"/>
          <p:nvPr>
            <p:ph idx="3" type="body"/>
          </p:nvPr>
        </p:nvSpPr>
        <p:spPr>
          <a:xfrm>
            <a:off x="4444169" y="4240093"/>
            <a:ext cx="329330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1" name="Google Shape;241;p24"/>
          <p:cNvSpPr txBox="1"/>
          <p:nvPr>
            <p:ph idx="4" type="body"/>
          </p:nvPr>
        </p:nvSpPr>
        <p:spPr>
          <a:xfrm>
            <a:off x="8346244" y="4240093"/>
            <a:ext cx="329330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+ Text">
  <p:cSld name="Photo + Text">
    <p:bg>
      <p:bgPr>
        <a:solidFill>
          <a:schemeClr val="accent2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5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5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5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5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5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9" name="Google Shape;249;p25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250" name="Google Shape;250;p2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5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" name="Google Shape;252;p25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253" name="Google Shape;253;p25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5"/>
            <p:cNvSpPr/>
            <p:nvPr/>
          </p:nvSpPr>
          <p:spPr>
            <a:xfrm flipH="1" rot="10800000">
              <a:off x="-1" y="1357409"/>
              <a:ext cx="12192001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" name="Google Shape;255;p25"/>
          <p:cNvSpPr txBox="1"/>
          <p:nvPr>
            <p:ph idx="1" type="body"/>
          </p:nvPr>
        </p:nvSpPr>
        <p:spPr>
          <a:xfrm>
            <a:off x="542094" y="4240093"/>
            <a:ext cx="940200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6" name="Google Shape;256;p25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5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" name="Google Shape;258;p25"/>
          <p:cNvSpPr/>
          <p:nvPr>
            <p:ph idx="2" type="pic"/>
          </p:nvPr>
        </p:nvSpPr>
        <p:spPr>
          <a:xfrm>
            <a:off x="-2" y="1352575"/>
            <a:ext cx="12192002" cy="228989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bg>
      <p:bgPr>
        <a:solidFill>
          <a:schemeClr val="accent2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6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6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6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6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6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6" name="Google Shape;266;p26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267" name="Google Shape;267;p26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6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" name="Google Shape;269;p26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270" name="Google Shape;270;p26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6"/>
            <p:cNvSpPr/>
            <p:nvPr/>
          </p:nvSpPr>
          <p:spPr>
            <a:xfrm flipH="1" rot="10800000">
              <a:off x="-1" y="1357409"/>
              <a:ext cx="12192001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2" name="Google Shape;272;p26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6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p26"/>
          <p:cNvSpPr/>
          <p:nvPr>
            <p:ph idx="2" type="pic"/>
          </p:nvPr>
        </p:nvSpPr>
        <p:spPr>
          <a:xfrm>
            <a:off x="4110087" y="1444649"/>
            <a:ext cx="7548513" cy="4579079"/>
          </a:xfrm>
          <a:prstGeom prst="rect">
            <a:avLst/>
          </a:prstGeom>
          <a:noFill/>
          <a:ln>
            <a:noFill/>
          </a:ln>
        </p:spPr>
      </p:sp>
      <p:sp>
        <p:nvSpPr>
          <p:cNvPr id="275" name="Google Shape;275;p26"/>
          <p:cNvSpPr txBox="1"/>
          <p:nvPr>
            <p:ph idx="1" type="body"/>
          </p:nvPr>
        </p:nvSpPr>
        <p:spPr>
          <a:xfrm>
            <a:off x="443366" y="1444649"/>
            <a:ext cx="3365063" cy="457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bg>
      <p:bgPr>
        <a:solidFill>
          <a:schemeClr val="accent2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7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7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7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7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7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83" name="Google Shape;283;p27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284" name="Google Shape;284;p27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7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6" name="Google Shape;286;p27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287" name="Google Shape;287;p27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7"/>
            <p:cNvSpPr/>
            <p:nvPr/>
          </p:nvSpPr>
          <p:spPr>
            <a:xfrm flipH="1" rot="10800000">
              <a:off x="-1" y="1357409"/>
              <a:ext cx="12192001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9" name="Google Shape;289;p27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7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1" name="Google Shape;291;p27"/>
          <p:cNvSpPr txBox="1"/>
          <p:nvPr>
            <p:ph idx="1" type="body"/>
          </p:nvPr>
        </p:nvSpPr>
        <p:spPr>
          <a:xfrm>
            <a:off x="443366" y="1444649"/>
            <a:ext cx="3365063" cy="457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92" name="Google Shape;292;p27"/>
          <p:cNvSpPr txBox="1"/>
          <p:nvPr>
            <p:ph idx="2" type="body"/>
          </p:nvPr>
        </p:nvSpPr>
        <p:spPr>
          <a:xfrm>
            <a:off x="3964290" y="1444649"/>
            <a:ext cx="7694310" cy="457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1">
  <p:cSld name="Thank You 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8"/>
          <p:cNvSpPr/>
          <p:nvPr/>
        </p:nvSpPr>
        <p:spPr>
          <a:xfrm flipH="1">
            <a:off x="-16297" y="0"/>
            <a:ext cx="12208298" cy="6858000"/>
          </a:xfrm>
          <a:custGeom>
            <a:rect b="b" l="l" r="r" t="t"/>
            <a:pathLst>
              <a:path extrusionOk="0" h="6858000" w="12208298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8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8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8" name="Google Shape;298;p28"/>
          <p:cNvGrpSpPr/>
          <p:nvPr/>
        </p:nvGrpSpPr>
        <p:grpSpPr>
          <a:xfrm>
            <a:off x="1" y="0"/>
            <a:ext cx="6881966" cy="6858875"/>
            <a:chOff x="-5321" y="1096"/>
            <a:chExt cx="5924073" cy="5904197"/>
          </a:xfrm>
        </p:grpSpPr>
        <p:sp>
          <p:nvSpPr>
            <p:cNvPr id="299" name="Google Shape;299;p28"/>
            <p:cNvSpPr/>
            <p:nvPr/>
          </p:nvSpPr>
          <p:spPr>
            <a:xfrm rot="5400000">
              <a:off x="4618" y="-8842"/>
              <a:ext cx="5904196" cy="5924073"/>
            </a:xfrm>
            <a:prstGeom prst="rtTriangle">
              <a:avLst/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8"/>
            <p:cNvSpPr/>
            <p:nvPr/>
          </p:nvSpPr>
          <p:spPr>
            <a:xfrm rot="5400000">
              <a:off x="3941" y="-8164"/>
              <a:ext cx="5501471" cy="5519993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8"/>
            <p:cNvSpPr/>
            <p:nvPr/>
          </p:nvSpPr>
          <p:spPr>
            <a:xfrm rot="5400000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2" name="Google Shape;302;p28"/>
          <p:cNvSpPr txBox="1"/>
          <p:nvPr>
            <p:ph type="ctrTitle"/>
          </p:nvPr>
        </p:nvSpPr>
        <p:spPr>
          <a:xfrm>
            <a:off x="5217242" y="2807208"/>
            <a:ext cx="4945598" cy="124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2">
  <p:cSld name="Thank You 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9"/>
          <p:cNvSpPr/>
          <p:nvPr/>
        </p:nvSpPr>
        <p:spPr>
          <a:xfrm flipH="1">
            <a:off x="-16297" y="0"/>
            <a:ext cx="12208298" cy="6858000"/>
          </a:xfrm>
          <a:custGeom>
            <a:rect b="b" l="l" r="r" t="t"/>
            <a:pathLst>
              <a:path extrusionOk="0" h="6858000" w="12208298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9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9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9"/>
          <p:cNvSpPr txBox="1"/>
          <p:nvPr>
            <p:ph type="ctrTitle"/>
          </p:nvPr>
        </p:nvSpPr>
        <p:spPr>
          <a:xfrm>
            <a:off x="6360242" y="3429000"/>
            <a:ext cx="4945598" cy="124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29"/>
          <p:cNvSpPr/>
          <p:nvPr/>
        </p:nvSpPr>
        <p:spPr>
          <a:xfrm rot="-8100000">
            <a:off x="-729899" y="-1215856"/>
            <a:ext cx="6043521" cy="8427077"/>
          </a:xfrm>
          <a:custGeom>
            <a:rect b="b" l="l" r="r" t="t"/>
            <a:pathLst>
              <a:path extrusionOk="0" h="8427077" w="6043521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9"/>
          <p:cNvSpPr/>
          <p:nvPr/>
        </p:nvSpPr>
        <p:spPr>
          <a:xfrm rot="-8100000">
            <a:off x="-1145231" y="-2123853"/>
            <a:ext cx="6043521" cy="9008880"/>
          </a:xfrm>
          <a:custGeom>
            <a:rect b="b" l="l" r="r" t="t"/>
            <a:pathLst>
              <a:path extrusionOk="0" h="9008880" w="6043521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9"/>
          <p:cNvSpPr/>
          <p:nvPr/>
        </p:nvSpPr>
        <p:spPr>
          <a:xfrm flipH="1" rot="-2700000">
            <a:off x="-2681153" y="-465959"/>
            <a:ext cx="8639119" cy="5739762"/>
          </a:xfrm>
          <a:custGeom>
            <a:rect b="b" l="l" r="r" t="t"/>
            <a:pathLst>
              <a:path extrusionOk="0" h="5739762" w="8639119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rgbClr val="003252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Title + Text">
    <p:bg>
      <p:bgPr>
        <a:solidFill>
          <a:schemeClr val="accent2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3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3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3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1" name="Google Shape;51;p13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52" name="Google Shape;52;p13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3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44500" y="1625385"/>
            <a:ext cx="6718300" cy="4093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bg>
      <p:bgPr>
        <a:solidFill>
          <a:schemeClr val="accent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2" name="Google Shape;62;p14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63" name="Google Shape;63;p14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" name="Google Shape;65;p14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66" name="Google Shape;66;p14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 flipH="1" rot="10800000">
              <a:off x="-1" y="1357409"/>
              <a:ext cx="12192001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4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1409700" y="1749570"/>
            <a:ext cx="9372600" cy="3358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77;p15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78" name="Google Shape;78;p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5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0" y="0"/>
            <a:ext cx="12192000" cy="6862745"/>
          </a:xfrm>
          <a:custGeom>
            <a:rect b="b" l="l" r="r" t="t"/>
            <a:pathLst>
              <a:path extrusionOk="0" h="6849743" w="12192000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/>
          <p:nvPr/>
        </p:nvSpPr>
        <p:spPr>
          <a:xfrm flipH="1" rot="5400000">
            <a:off x="2626805" y="-2626805"/>
            <a:ext cx="6862743" cy="12116353"/>
          </a:xfrm>
          <a:custGeom>
            <a:rect b="b" l="l" r="r" t="t"/>
            <a:pathLst>
              <a:path extrusionOk="0" h="12116353" w="6853871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/>
          <p:nvPr/>
        </p:nvSpPr>
        <p:spPr>
          <a:xfrm flipH="1" rot="-5400000">
            <a:off x="5851010" y="-10649"/>
            <a:ext cx="6326154" cy="6347453"/>
          </a:xfrm>
          <a:prstGeom prst="rtTriangle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/>
          <p:nvPr/>
        </p:nvSpPr>
        <p:spPr>
          <a:xfrm rot="2700000">
            <a:off x="9668984" y="1404392"/>
            <a:ext cx="4406148" cy="5299239"/>
          </a:xfrm>
          <a:custGeom>
            <a:rect b="b" l="l" r="r" t="t"/>
            <a:pathLst>
              <a:path extrusionOk="0" h="5299239" w="4406148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6"/>
          <p:cNvSpPr/>
          <p:nvPr/>
        </p:nvSpPr>
        <p:spPr>
          <a:xfrm flipH="1" rot="8100000">
            <a:off x="9583575" y="1088097"/>
            <a:ext cx="5072180" cy="4843502"/>
          </a:xfrm>
          <a:custGeom>
            <a:rect b="b" l="l" r="r" t="t"/>
            <a:pathLst>
              <a:path extrusionOk="0" h="4843502" w="5072180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/>
          <p:nvPr/>
        </p:nvSpPr>
        <p:spPr>
          <a:xfrm rot="2700000">
            <a:off x="11438585" y="5665752"/>
            <a:ext cx="877778" cy="1755556"/>
          </a:xfrm>
          <a:custGeom>
            <a:rect b="b" l="l" r="r" t="t"/>
            <a:pathLst>
              <a:path extrusionOk="0" h="1755556" w="877778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/>
          <p:nvPr/>
        </p:nvSpPr>
        <p:spPr>
          <a:xfrm flipH="1" rot="8100000">
            <a:off x="10582265" y="5841410"/>
            <a:ext cx="2372348" cy="1186174"/>
          </a:xfrm>
          <a:custGeom>
            <a:rect b="b" l="l" r="r" t="t"/>
            <a:pathLst>
              <a:path extrusionOk="0" h="1186174" w="2372348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" name="Google Shape;92;p16"/>
          <p:cNvGrpSpPr/>
          <p:nvPr/>
        </p:nvGrpSpPr>
        <p:grpSpPr>
          <a:xfrm rot="-5400000">
            <a:off x="115697" y="-1233313"/>
            <a:ext cx="2166577" cy="2458370"/>
            <a:chOff x="10225382" y="6572118"/>
            <a:chExt cx="3924857" cy="4453454"/>
          </a:xfrm>
        </p:grpSpPr>
        <p:sp>
          <p:nvSpPr>
            <p:cNvPr id="93" name="Google Shape;93;p16"/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 flipH="1" rot="8100000">
              <a:off x="10811837" y="7142066"/>
              <a:ext cx="2751954" cy="275195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p16"/>
          <p:cNvGrpSpPr/>
          <p:nvPr/>
        </p:nvGrpSpPr>
        <p:grpSpPr>
          <a:xfrm rot="-5400000">
            <a:off x="1826158" y="-663912"/>
            <a:ext cx="1157389" cy="1319566"/>
            <a:chOff x="10431417" y="6819549"/>
            <a:chExt cx="3512798" cy="4005019"/>
          </a:xfrm>
        </p:grpSpPr>
        <p:sp>
          <p:nvSpPr>
            <p:cNvPr id="96" name="Google Shape;96;p16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831850" y="4754880"/>
            <a:ext cx="6803136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9E4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6"/>
          <p:cNvSpPr txBox="1"/>
          <p:nvPr>
            <p:ph type="title"/>
          </p:nvPr>
        </p:nvSpPr>
        <p:spPr>
          <a:xfrm>
            <a:off x="832104" y="3886200"/>
            <a:ext cx="7781544" cy="859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t Section Header" type="secHead">
  <p:cSld name="SECTION_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7"/>
          <p:cNvSpPr/>
          <p:nvPr/>
        </p:nvSpPr>
        <p:spPr>
          <a:xfrm flipH="1" rot="5400000">
            <a:off x="2855762" y="-2473495"/>
            <a:ext cx="6862743" cy="11809733"/>
          </a:xfrm>
          <a:custGeom>
            <a:rect b="b" l="l" r="r" t="t"/>
            <a:pathLst>
              <a:path extrusionOk="0" h="11809733" w="686274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/>
          <p:nvPr/>
        </p:nvSpPr>
        <p:spPr>
          <a:xfrm flipH="1" rot="5400000">
            <a:off x="2626806" y="-2626805"/>
            <a:ext cx="6862743" cy="12116353"/>
          </a:xfrm>
          <a:custGeom>
            <a:rect b="b" l="l" r="r" t="t"/>
            <a:pathLst>
              <a:path extrusionOk="0" h="12116353" w="6853871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7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" name="Google Shape;106;p17"/>
          <p:cNvGrpSpPr/>
          <p:nvPr/>
        </p:nvGrpSpPr>
        <p:grpSpPr>
          <a:xfrm>
            <a:off x="9141047" y="1176875"/>
            <a:ext cx="5836234" cy="5812372"/>
            <a:chOff x="8440685" y="4125"/>
            <a:chExt cx="7184703" cy="7155327"/>
          </a:xfrm>
        </p:grpSpPr>
        <p:sp>
          <p:nvSpPr>
            <p:cNvPr id="107" name="Google Shape;107;p17"/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rect b="b" l="l" r="r" t="t"/>
              <a:pathLst>
                <a:path extrusionOk="0" h="5299239" w="4406148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 flipH="1" rot="8100000">
              <a:off x="9583575" y="1088097"/>
              <a:ext cx="5072180" cy="4843502"/>
            </a:xfrm>
            <a:custGeom>
              <a:rect b="b" l="l" r="r" t="t"/>
              <a:pathLst>
                <a:path extrusionOk="0" h="4843502" w="5072180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7"/>
          <p:cNvSpPr/>
          <p:nvPr/>
        </p:nvSpPr>
        <p:spPr>
          <a:xfrm rot="2700000">
            <a:off x="11438585" y="5665752"/>
            <a:ext cx="877778" cy="1755556"/>
          </a:xfrm>
          <a:custGeom>
            <a:rect b="b" l="l" r="r" t="t"/>
            <a:pathLst>
              <a:path extrusionOk="0" h="1755556" w="877778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7"/>
          <p:cNvSpPr/>
          <p:nvPr/>
        </p:nvSpPr>
        <p:spPr>
          <a:xfrm flipH="1" rot="8100000">
            <a:off x="10582265" y="5841410"/>
            <a:ext cx="2372348" cy="1186174"/>
          </a:xfrm>
          <a:custGeom>
            <a:rect b="b" l="l" r="r" t="t"/>
            <a:pathLst>
              <a:path extrusionOk="0" h="1186174" w="2372348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7"/>
          <p:cNvGrpSpPr/>
          <p:nvPr/>
        </p:nvGrpSpPr>
        <p:grpSpPr>
          <a:xfrm flipH="1" rot="-5400000">
            <a:off x="9696647" y="6040936"/>
            <a:ext cx="1488421" cy="1643561"/>
            <a:chOff x="10225384" y="6572118"/>
            <a:chExt cx="3924856" cy="4333945"/>
          </a:xfrm>
        </p:grpSpPr>
        <p:sp>
          <p:nvSpPr>
            <p:cNvPr id="112" name="Google Shape;112;p17"/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 flipH="1" rot="8100000">
              <a:off x="10811837" y="7142066"/>
              <a:ext cx="2751954" cy="275195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p17"/>
          <p:cNvSpPr txBox="1"/>
          <p:nvPr>
            <p:ph type="title"/>
          </p:nvPr>
        </p:nvSpPr>
        <p:spPr>
          <a:xfrm>
            <a:off x="832104" y="3886200"/>
            <a:ext cx="7781544" cy="859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831850" y="4754880"/>
            <a:ext cx="6803136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9E4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>
  <p:cSld name="Quote Slide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/>
          <p:nvPr/>
        </p:nvSpPr>
        <p:spPr>
          <a:xfrm flipH="1" rot="5400000">
            <a:off x="2855762" y="-2473495"/>
            <a:ext cx="6862743" cy="11809733"/>
          </a:xfrm>
          <a:custGeom>
            <a:rect b="b" l="l" r="r" t="t"/>
            <a:pathLst>
              <a:path extrusionOk="0" h="11809733" w="686274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/>
          <p:nvPr/>
        </p:nvSpPr>
        <p:spPr>
          <a:xfrm flipH="1" rot="5400000">
            <a:off x="2626806" y="-2626805"/>
            <a:ext cx="6862743" cy="12116353"/>
          </a:xfrm>
          <a:custGeom>
            <a:rect b="b" l="l" r="r" t="t"/>
            <a:pathLst>
              <a:path extrusionOk="0" h="12116353" w="6853871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8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rgbClr val="003252"/>
          </a:solidFill>
          <a:ln cap="flat" cmpd="sng" w="76200">
            <a:solidFill>
              <a:schemeClr val="accent1">
                <a:alpha val="54901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956993" y="923305"/>
            <a:ext cx="1005115" cy="28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AEFF"/>
              </a:buClr>
              <a:buSzPts val="18400"/>
              <a:buFont typeface="Trebuchet MS"/>
              <a:buNone/>
            </a:pPr>
            <a:r>
              <a:rPr b="0" i="0" lang="en-US" sz="18400" u="none" cap="none" strike="noStrike">
                <a:solidFill>
                  <a:srgbClr val="2FAEFF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24" name="Google Shape;124;p18"/>
          <p:cNvSpPr txBox="1"/>
          <p:nvPr>
            <p:ph type="title"/>
          </p:nvPr>
        </p:nvSpPr>
        <p:spPr>
          <a:xfrm>
            <a:off x="533399" y="3200400"/>
            <a:ext cx="7551057" cy="28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0" i="0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solidFill>
          <a:schemeClr val="accent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9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9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9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3" name="Google Shape;133;p19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134" name="Google Shape;134;p19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9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" name="Google Shape;136;p19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37" name="Google Shape;137;p19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9"/>
            <p:cNvSpPr/>
            <p:nvPr/>
          </p:nvSpPr>
          <p:spPr>
            <a:xfrm flipH="1" rot="10800000">
              <a:off x="-1" y="1357409"/>
              <a:ext cx="12192001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9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solidFill>
          <a:schemeClr val="accent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0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0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0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0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8" name="Google Shape;148;p20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149" name="Google Shape;149;p20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0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" name="Google Shape;151;p20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52" name="Google Shape;152;p20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0"/>
            <p:cNvSpPr/>
            <p:nvPr/>
          </p:nvSpPr>
          <p:spPr>
            <a:xfrm flipH="1" rot="10800000">
              <a:off x="-1" y="1357409"/>
              <a:ext cx="12192001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20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0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443365" y="1825625"/>
            <a:ext cx="1121523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1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1"/>
          <p:cNvSpPr/>
          <p:nvPr/>
        </p:nvSpPr>
        <p:spPr>
          <a:xfrm>
            <a:off x="0" y="1"/>
            <a:ext cx="12192001" cy="6857999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1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1"/>
          <p:cNvSpPr/>
          <p:nvPr/>
        </p:nvSpPr>
        <p:spPr>
          <a:xfrm flipH="1" rot="5400000">
            <a:off x="2664629" y="-2669372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1"/>
          <p:cNvSpPr/>
          <p:nvPr/>
        </p:nvSpPr>
        <p:spPr>
          <a:xfrm flipH="1" rot="5400000">
            <a:off x="2664629" y="-2669372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1"/>
          <p:cNvSpPr txBox="1"/>
          <p:nvPr/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Click to edit Master title style</a:t>
            </a:r>
            <a:endParaRPr/>
          </a:p>
        </p:txBody>
      </p:sp>
      <p:grpSp>
        <p:nvGrpSpPr>
          <p:cNvPr id="19" name="Google Shape;19;p11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20" name="Google Shape;20;p11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1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11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23" name="Google Shape;23;p11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1"/>
            <p:cNvSpPr/>
            <p:nvPr/>
          </p:nvSpPr>
          <p:spPr>
            <a:xfrm flipH="1" rot="10800000">
              <a:off x="-1" y="1357409"/>
              <a:ext cx="12192001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11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1"/>
          <p:cNvSpPr txBox="1"/>
          <p:nvPr/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36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pos="7344">
          <p15:clr>
            <a:srgbClr val="F26B43"/>
          </p15:clr>
        </p15:guide>
        <p15:guide id="6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"/>
          <p:cNvSpPr txBox="1"/>
          <p:nvPr>
            <p:ph type="ctrTitle"/>
          </p:nvPr>
        </p:nvSpPr>
        <p:spPr>
          <a:xfrm>
            <a:off x="2967135" y="2071396"/>
            <a:ext cx="7580936" cy="19504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Trebuchet MS"/>
              <a:buNone/>
            </a:pPr>
            <a:r>
              <a:rPr lang="en-US"/>
              <a:t>   Data science</a:t>
            </a:r>
            <a:br>
              <a:rPr lang="en-US"/>
            </a:br>
            <a:r>
              <a:rPr lang="en-US"/>
              <a:t> SQL Mini Project</a:t>
            </a:r>
            <a:endParaRPr/>
          </a:p>
        </p:txBody>
      </p:sp>
      <p:sp>
        <p:nvSpPr>
          <p:cNvPr id="317" name="Google Shape;317;p1"/>
          <p:cNvSpPr txBox="1"/>
          <p:nvPr>
            <p:ph idx="1" type="subTitle"/>
          </p:nvPr>
        </p:nvSpPr>
        <p:spPr>
          <a:xfrm>
            <a:off x="3563919" y="4216131"/>
            <a:ext cx="5160201" cy="868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D8D8D8"/>
                </a:solidFill>
              </a:rPr>
              <a:t>SQL(</a:t>
            </a:r>
            <a:r>
              <a:rPr b="0" i="0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Structured Query Language)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0"/>
          <p:cNvSpPr txBox="1"/>
          <p:nvPr>
            <p:ph type="ctrTitle"/>
          </p:nvPr>
        </p:nvSpPr>
        <p:spPr>
          <a:xfrm>
            <a:off x="3209731" y="2470373"/>
            <a:ext cx="7888846" cy="15977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Garamond"/>
              <a:buNone/>
            </a:pPr>
            <a:r>
              <a:rPr lang="en-US" sz="96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Thank You </a:t>
            </a:r>
            <a:endParaRPr sz="9600">
              <a:solidFill>
                <a:srgbClr val="FFFFF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81" name="Google Shape;381;p10"/>
          <p:cNvSpPr txBox="1"/>
          <p:nvPr>
            <p:ph idx="1" type="subTitle"/>
          </p:nvPr>
        </p:nvSpPr>
        <p:spPr>
          <a:xfrm>
            <a:off x="8612156" y="5737019"/>
            <a:ext cx="3321698" cy="869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Lustria"/>
                <a:ea typeface="Lustria"/>
                <a:cs typeface="Lustria"/>
                <a:sym typeface="Lustria"/>
              </a:rPr>
              <a:t>    Mohammad Afreed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Lustria"/>
                <a:ea typeface="Lustria"/>
                <a:cs typeface="Lustria"/>
                <a:sym typeface="Lustria"/>
              </a:rPr>
              <a:t>          CAP DS_05</a:t>
            </a:r>
            <a:endParaRPr/>
          </a:p>
        </p:txBody>
      </p:sp>
      <p:cxnSp>
        <p:nvCxnSpPr>
          <p:cNvPr id="382" name="Google Shape;382;p10"/>
          <p:cNvCxnSpPr/>
          <p:nvPr/>
        </p:nvCxnSpPr>
        <p:spPr>
          <a:xfrm>
            <a:off x="2976465" y="4114800"/>
            <a:ext cx="6783355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"/>
          <p:cNvSpPr txBox="1"/>
          <p:nvPr>
            <p:ph type="title"/>
          </p:nvPr>
        </p:nvSpPr>
        <p:spPr>
          <a:xfrm>
            <a:off x="444500" y="542925"/>
            <a:ext cx="11214100" cy="70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Trebuchet MS"/>
              <a:buNone/>
            </a:pPr>
            <a:r>
              <a:rPr lang="en-US" sz="4400">
                <a:solidFill>
                  <a:srgbClr val="00B0F0"/>
                </a:solidFill>
              </a:rPr>
              <a:t>Contents :</a:t>
            </a:r>
            <a:endParaRPr/>
          </a:p>
        </p:txBody>
      </p:sp>
      <p:sp>
        <p:nvSpPr>
          <p:cNvPr id="323" name="Google Shape;323;p2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4" name="Google Shape;324;p2"/>
          <p:cNvSpPr txBox="1"/>
          <p:nvPr>
            <p:ph idx="1" type="body"/>
          </p:nvPr>
        </p:nvSpPr>
        <p:spPr>
          <a:xfrm>
            <a:off x="948352" y="1616054"/>
            <a:ext cx="6718300" cy="4093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0"/>
              <a:buChar char="•"/>
            </a:pPr>
            <a:r>
              <a:rPr lang="en-US" sz="2400"/>
              <a:t>Introduction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</a:pPr>
            <a:r>
              <a:rPr lang="en-US" sz="2400"/>
              <a:t>Dataset Overview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</a:pPr>
            <a:r>
              <a:rPr lang="en-US" sz="2400"/>
              <a:t>Methodology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</a:pPr>
            <a:r>
              <a:rPr lang="en-US" sz="2400"/>
              <a:t>Insights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</a:pPr>
            <a:r>
              <a:rPr lang="en-US" sz="2400"/>
              <a:t>Conclusion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</a:pPr>
            <a:r>
              <a:rPr lang="en-US" sz="2400"/>
              <a:t>Summary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</a:pPr>
            <a:r>
              <a:rPr lang="en-US" sz="2400"/>
              <a:t>Future Work</a:t>
            </a:r>
            <a:endParaRPr/>
          </a:p>
        </p:txBody>
      </p:sp>
      <p:pic>
        <p:nvPicPr>
          <p:cNvPr id="325" name="Google Shape;32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0635" y="3262725"/>
            <a:ext cx="3321115" cy="272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"/>
          <p:cNvSpPr txBox="1"/>
          <p:nvPr>
            <p:ph type="title"/>
          </p:nvPr>
        </p:nvSpPr>
        <p:spPr>
          <a:xfrm>
            <a:off x="1772816" y="3258134"/>
            <a:ext cx="8005666" cy="1481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Arial"/>
              <a:buNone/>
            </a:pPr>
            <a:r>
              <a:rPr b="0" i="0" lang="en-US" sz="2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The table cars24</a:t>
            </a:r>
            <a:r>
              <a:rPr lang="en-US" sz="2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2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is the platform of buying and selling of                            used  cars </a:t>
            </a:r>
            <a:r>
              <a:rPr b="0" i="0" lang="en-US" sz="2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This contains .csv </a:t>
            </a:r>
            <a:r>
              <a:rPr b="0" lang="en-US" sz="2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file information </a:t>
            </a:r>
            <a:br>
              <a:rPr b="0" lang="en-US" sz="2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US" sz="2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on 1000+cars, and can analyse the data </a:t>
            </a:r>
            <a:br>
              <a:rPr b="0" lang="en-US" sz="2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US" sz="2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and find final overcome</a:t>
            </a:r>
            <a:br>
              <a:rPr b="0" i="0" lang="en-US" sz="2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>
              <a:solidFill>
                <a:srgbClr val="F2F2F2"/>
              </a:solidFill>
            </a:endParaRPr>
          </a:p>
        </p:txBody>
      </p:sp>
      <p:sp>
        <p:nvSpPr>
          <p:cNvPr id="331" name="Google Shape;331;p3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2" name="Google Shape;332;p3"/>
          <p:cNvSpPr txBox="1"/>
          <p:nvPr>
            <p:ph idx="1" type="body"/>
          </p:nvPr>
        </p:nvSpPr>
        <p:spPr>
          <a:xfrm>
            <a:off x="2967911" y="1698172"/>
            <a:ext cx="5345663" cy="1572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>
                <a:solidFill>
                  <a:srgbClr val="00B0F0"/>
                </a:solidFill>
              </a:rPr>
              <a:t>Introduction</a:t>
            </a:r>
            <a:endParaRPr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"/>
          <p:cNvSpPr txBox="1"/>
          <p:nvPr>
            <p:ph type="title"/>
          </p:nvPr>
        </p:nvSpPr>
        <p:spPr>
          <a:xfrm>
            <a:off x="640443" y="738867"/>
            <a:ext cx="5191190" cy="590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C9FF"/>
              </a:buClr>
              <a:buSzPts val="3600"/>
              <a:buFont typeface="Trebuchet MS"/>
              <a:buNone/>
            </a:pPr>
            <a:r>
              <a:rPr lang="en-US" sz="3600">
                <a:solidFill>
                  <a:srgbClr val="74C9FF"/>
                </a:solidFill>
              </a:rPr>
              <a:t>Dataset Overview</a:t>
            </a:r>
            <a:endParaRPr/>
          </a:p>
        </p:txBody>
      </p:sp>
      <p:sp>
        <p:nvSpPr>
          <p:cNvPr id="338" name="Google Shape;338;p4"/>
          <p:cNvSpPr txBox="1"/>
          <p:nvPr>
            <p:ph idx="1" type="body"/>
          </p:nvPr>
        </p:nvSpPr>
        <p:spPr>
          <a:xfrm>
            <a:off x="444500" y="1329799"/>
            <a:ext cx="4043400" cy="52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b="0" i="0" lang="en-US" sz="2400" u="none" strike="noStrike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b="0" i="0" lang="en-US" sz="2400" u="none" strike="noStrike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Year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b="0" i="0" lang="en-US" sz="2400" u="none" strike="noStrike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Selling_price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b="0" i="0" lang="en-US" sz="2400" u="none" strike="noStrike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Km</a:t>
            </a:r>
            <a:r>
              <a:rPr lang="en-US" sz="24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2400" u="none" strike="noStrike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Driven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b="0" i="0" lang="en-US" sz="2400" u="none" strike="noStrike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Fuel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b="0" i="0" lang="en-US" sz="2400" u="none" strike="noStrike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Seller</a:t>
            </a:r>
            <a:r>
              <a:rPr lang="en-US" sz="24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2400" u="none" strike="noStrike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Type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b="0" i="0" lang="en-US" sz="2400" u="none" strike="noStrike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Transmission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b="0" i="0" lang="en-US" sz="2400" u="none" strike="noStrike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Owner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b="0" i="0" lang="en-US" sz="2400" u="none" strike="noStrike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Mileage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b="0" i="0" lang="en-US" sz="2400" u="none" strike="noStrike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Engine [CC]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b="0" i="0" lang="en-US" sz="2400" u="none" strike="noStrike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Max</a:t>
            </a:r>
            <a:r>
              <a:rPr lang="en-US" sz="24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2400" u="none" strike="noStrike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Power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b="0" i="0" lang="en-US" sz="2400" u="none" strike="noStrike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Seats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3840"/>
              <a:buNone/>
            </a:pPr>
            <a:r>
              <a:t/>
            </a:r>
            <a:endParaRPr sz="3200">
              <a:solidFill>
                <a:srgbClr val="F2F2F2"/>
              </a:solidFill>
            </a:endParaRPr>
          </a:p>
        </p:txBody>
      </p:sp>
      <p:sp>
        <p:nvSpPr>
          <p:cNvPr id="339" name="Google Shape;339;p4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0" name="Google Shape;34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1633" y="3215809"/>
            <a:ext cx="4422710" cy="3115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"/>
          <p:cNvSpPr txBox="1"/>
          <p:nvPr>
            <p:ph type="title"/>
          </p:nvPr>
        </p:nvSpPr>
        <p:spPr>
          <a:xfrm>
            <a:off x="575129" y="757529"/>
            <a:ext cx="5732365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Trebuchet MS"/>
              <a:buNone/>
            </a:pPr>
            <a:r>
              <a:rPr lang="en-US">
                <a:solidFill>
                  <a:srgbClr val="00B0F0"/>
                </a:solidFill>
              </a:rPr>
              <a:t>Methodology </a:t>
            </a:r>
            <a:endParaRPr/>
          </a:p>
        </p:txBody>
      </p:sp>
      <p:sp>
        <p:nvSpPr>
          <p:cNvPr id="346" name="Google Shape;346;p5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7" name="Google Shape;347;p5"/>
          <p:cNvSpPr txBox="1"/>
          <p:nvPr>
            <p:ph idx="1" type="body"/>
          </p:nvPr>
        </p:nvSpPr>
        <p:spPr>
          <a:xfrm>
            <a:off x="472491" y="1438773"/>
            <a:ext cx="9959133" cy="4971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20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SELECT statement:</a:t>
            </a:r>
            <a:endParaRPr b="0" i="0" sz="2000" u="none" cap="none" strike="noStrike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Usage:</a:t>
            </a:r>
            <a:r>
              <a:rPr b="0" i="0" lang="en-US" sz="20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 Retrieve data from one or more tables.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b="0" i="0" sz="2000" u="none" cap="none" strike="noStrike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20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INSERT statement:</a:t>
            </a:r>
            <a:endParaRPr b="0" i="0" sz="2000" u="none" cap="none" strike="noStrike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Usage:</a:t>
            </a:r>
            <a:r>
              <a:rPr b="0" i="0" lang="en-US" sz="20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 Insert new records into a table.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b="0" i="0" sz="2000" u="none" cap="none" strike="noStrike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20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UPDATE statement:</a:t>
            </a:r>
            <a:endParaRPr b="0" i="0" sz="2000" u="none" cap="none" strike="noStrike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Usage:</a:t>
            </a:r>
            <a:r>
              <a:rPr b="0" i="0" lang="en-US" sz="20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 Modify existing records in a table.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b="0" i="0" sz="2000" u="none" cap="none" strike="noStrike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20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DELETE statement:</a:t>
            </a:r>
            <a:endParaRPr b="0" i="0" sz="2000" u="none" cap="none" strike="noStrike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Usage:</a:t>
            </a:r>
            <a:r>
              <a:rPr b="0" i="0" lang="en-US" sz="20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 Remove records from a table.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2000"/>
              <a:buNone/>
            </a:pPr>
            <a:r>
              <a:rPr b="1" i="0" lang="en-US" sz="20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5.CREATE statement:</a:t>
            </a:r>
            <a:endParaRPr b="0" i="0" sz="2000" u="none" cap="none" strike="noStrike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Usage:</a:t>
            </a:r>
            <a:r>
              <a:rPr b="0" i="0" lang="en-US" sz="20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 Create a new table, view, or other database objects.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b="1" i="0" sz="2000" u="none" cap="none" strike="noStrike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3" name="Google Shape;353;p6"/>
          <p:cNvSpPr txBox="1"/>
          <p:nvPr/>
        </p:nvSpPr>
        <p:spPr>
          <a:xfrm>
            <a:off x="426878" y="1069415"/>
            <a:ext cx="9006372" cy="5201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6.ALTER statement:</a:t>
            </a:r>
            <a:endParaRPr b="0" i="0" sz="2000" u="none" cap="none" strike="noStrike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Usage:</a:t>
            </a:r>
            <a:r>
              <a:rPr b="0" i="0" lang="en-US" sz="20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 Modify the structure of a table (add, modify, or drop columns).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7.JOIN clause:</a:t>
            </a:r>
            <a:endParaRPr b="0" i="0" sz="2000" u="none" cap="none" strike="noStrike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Usage:</a:t>
            </a:r>
            <a:r>
              <a:rPr b="0" i="0" lang="en-US" sz="20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 Combine rows from two or more tables based on a related column.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8.GROUP BY clause:</a:t>
            </a:r>
            <a:endParaRPr b="0" i="0" sz="2000" u="none" cap="none" strike="noStrike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Usage:</a:t>
            </a:r>
            <a:r>
              <a:rPr b="0" i="0" lang="en-US" sz="20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 Group rows based on the values in one or more columns.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9.HAVING clause:</a:t>
            </a:r>
            <a:endParaRPr b="0" i="0" sz="1800" u="none" cap="none" strike="noStrike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Usage:</a:t>
            </a:r>
            <a:r>
              <a:rPr b="0" i="0" lang="en-US" sz="18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 Filter the results of a GROUP BY query based on aggregate conditions</a:t>
            </a:r>
            <a:endParaRPr b="1" i="0" sz="1800" u="none" cap="none" strike="noStrike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10.ORDER BY clause:</a:t>
            </a:r>
            <a:endParaRPr/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Usage:</a:t>
            </a:r>
            <a:r>
              <a:rPr b="0" i="0" lang="en-US" sz="18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 Sort the result set based on one or more columns.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"/>
          <p:cNvSpPr txBox="1"/>
          <p:nvPr>
            <p:ph type="title"/>
          </p:nvPr>
        </p:nvSpPr>
        <p:spPr>
          <a:xfrm>
            <a:off x="83976" y="1074769"/>
            <a:ext cx="38628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Trebuchet MS"/>
              <a:buNone/>
            </a:pPr>
            <a:r>
              <a:rPr lang="en-US" sz="4000">
                <a:solidFill>
                  <a:srgbClr val="00B0F0"/>
                </a:solidFill>
              </a:rPr>
              <a:t>Conclusion</a:t>
            </a:r>
            <a:endParaRPr/>
          </a:p>
        </p:txBody>
      </p:sp>
      <p:sp>
        <p:nvSpPr>
          <p:cNvPr id="359" name="Google Shape;359;p7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0" name="Google Shape;360;p7"/>
          <p:cNvSpPr txBox="1"/>
          <p:nvPr>
            <p:ph idx="1" type="body"/>
          </p:nvPr>
        </p:nvSpPr>
        <p:spPr>
          <a:xfrm>
            <a:off x="285880" y="1849320"/>
            <a:ext cx="7887736" cy="4887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b="0" i="0" lang="en-US" sz="2000">
                <a:latin typeface="Arial"/>
                <a:ea typeface="Arial"/>
                <a:cs typeface="Arial"/>
                <a:sym typeface="Arial"/>
              </a:rPr>
              <a:t>In conclusion, the Cars24 database SQL project has successfully achieved its objectives of analyzing and gaining insights into the used car market.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b="0" i="0" lang="en-US" sz="2000">
                <a:latin typeface="Arial"/>
                <a:ea typeface="Arial"/>
                <a:cs typeface="Arial"/>
                <a:sym typeface="Arial"/>
              </a:rPr>
              <a:t>The incorporation of visualizations has not only made complex data more understandable but also enhanced the project's communicative impact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000">
                <a:latin typeface="Arial"/>
                <a:ea typeface="Arial"/>
                <a:cs typeface="Arial"/>
                <a:sym typeface="Arial"/>
              </a:rPr>
              <a:t>his project represents a significant step towards informed decision-making and continued innovation in the realm of used car market analysis.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/>
          <p:nvPr>
            <p:ph type="title"/>
          </p:nvPr>
        </p:nvSpPr>
        <p:spPr>
          <a:xfrm>
            <a:off x="1965391" y="2623652"/>
            <a:ext cx="7243924" cy="1809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Trebuchet MS"/>
              <a:buNone/>
            </a:pPr>
            <a:br>
              <a:rPr lang="en-US" sz="2800">
                <a:solidFill>
                  <a:srgbClr val="D8D8D8"/>
                </a:solidFill>
              </a:rPr>
            </a:br>
            <a:r>
              <a:rPr b="0" i="0" lang="en-US" sz="24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The Cars24 database is a comprehensive collection of data related to automotive transactions and inventory. It encompasses details such as vehicle specifications, pricing, seller information, and transaction history.</a:t>
            </a:r>
            <a:endParaRPr sz="2800">
              <a:solidFill>
                <a:srgbClr val="D8D8D8"/>
              </a:solidFill>
            </a:endParaRPr>
          </a:p>
        </p:txBody>
      </p:sp>
      <p:sp>
        <p:nvSpPr>
          <p:cNvPr id="366" name="Google Shape;366;p8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7" name="Google Shape;367;p8"/>
          <p:cNvSpPr txBox="1"/>
          <p:nvPr>
            <p:ph idx="1" type="body"/>
          </p:nvPr>
        </p:nvSpPr>
        <p:spPr>
          <a:xfrm>
            <a:off x="3564293" y="1936182"/>
            <a:ext cx="4036267" cy="109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800">
                <a:solidFill>
                  <a:srgbClr val="00B0F0"/>
                </a:solidFill>
              </a:rPr>
              <a:t>Summary</a:t>
            </a:r>
            <a:endParaRPr/>
          </a:p>
        </p:txBody>
      </p:sp>
      <p:sp>
        <p:nvSpPr>
          <p:cNvPr id="368" name="Google Shape;368;p8"/>
          <p:cNvSpPr/>
          <p:nvPr/>
        </p:nvSpPr>
        <p:spPr>
          <a:xfrm>
            <a:off x="1921062" y="1497600"/>
            <a:ext cx="7332600" cy="3862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27A4E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9"/>
          <p:cNvSpPr txBox="1"/>
          <p:nvPr>
            <p:ph type="title"/>
          </p:nvPr>
        </p:nvSpPr>
        <p:spPr>
          <a:xfrm>
            <a:off x="621782" y="905070"/>
            <a:ext cx="4015532" cy="590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600"/>
              <a:buFont typeface="Trebuchet MS"/>
              <a:buNone/>
            </a:pPr>
            <a:r>
              <a:rPr lang="en-US" sz="3600">
                <a:solidFill>
                  <a:srgbClr val="00B0F0"/>
                </a:solidFill>
              </a:rPr>
              <a:t>Future work</a:t>
            </a:r>
            <a:endParaRPr/>
          </a:p>
        </p:txBody>
      </p:sp>
      <p:sp>
        <p:nvSpPr>
          <p:cNvPr id="374" name="Google Shape;374;p9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5" name="Google Shape;375;p9"/>
          <p:cNvSpPr txBox="1"/>
          <p:nvPr>
            <p:ph idx="1" type="body"/>
          </p:nvPr>
        </p:nvSpPr>
        <p:spPr>
          <a:xfrm>
            <a:off x="444499" y="1625385"/>
            <a:ext cx="8018365" cy="44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b="0" i="0" lang="en-US" sz="2000">
                <a:latin typeface="Arial"/>
                <a:ea typeface="Arial"/>
                <a:cs typeface="Arial"/>
                <a:sym typeface="Arial"/>
              </a:rPr>
              <a:t> The future work for the Cars24 database SQL project involves several key areas of improvement.</a:t>
            </a:r>
            <a:endParaRPr/>
          </a:p>
          <a:p>
            <a:pPr indent="-101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b="0" i="0"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b="0" i="0" lang="en-US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000">
                <a:latin typeface="Arial"/>
                <a:ea typeface="Arial"/>
                <a:cs typeface="Arial"/>
                <a:sym typeface="Arial"/>
              </a:rPr>
              <a:t>onsider   the dataset with additional information and exploring advanced analytics, such as machine learning models for predictive insights.</a:t>
            </a:r>
            <a:endParaRPr/>
          </a:p>
          <a:p>
            <a:pPr indent="-1651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Noto Sans Symbols"/>
              <a:buNone/>
            </a:pPr>
            <a:r>
              <a:t/>
            </a:r>
            <a:endParaRPr b="0" i="0" sz="1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b="0" i="0" lang="en-US" sz="2000">
                <a:latin typeface="Arial"/>
                <a:ea typeface="Arial"/>
                <a:cs typeface="Arial"/>
                <a:sym typeface="Arial"/>
              </a:rPr>
              <a:t> Optimize SQL queries and database performance to ensure efficiency and scalability</a:t>
            </a:r>
            <a:endParaRPr/>
          </a:p>
          <a:p>
            <a:pPr indent="-101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T</a:t>
            </a:r>
            <a:r>
              <a:rPr b="0" i="0" lang="en-US" sz="2000">
                <a:latin typeface="Arial"/>
                <a:ea typeface="Arial"/>
                <a:cs typeface="Arial"/>
                <a:sym typeface="Arial"/>
              </a:rPr>
              <a:t>hese enhancements will contribute to a more dynamic and informed approach to used car market analysis.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2024-02-28T13:16:13Z</dcterms:created>
  <dc:creator>Afreed Ahmed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