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7" r:id="rId3"/>
    <p:sldId id="406" r:id="rId4"/>
    <p:sldId id="434" r:id="rId5"/>
    <p:sldId id="435" r:id="rId6"/>
    <p:sldId id="436" r:id="rId7"/>
    <p:sldId id="439" r:id="rId8"/>
    <p:sldId id="437" r:id="rId9"/>
    <p:sldId id="440" r:id="rId10"/>
    <p:sldId id="441" r:id="rId11"/>
    <p:sldId id="442" r:id="rId12"/>
    <p:sldId id="443" r:id="rId13"/>
    <p:sldId id="445" r:id="rId14"/>
    <p:sldId id="444" r:id="rId15"/>
    <p:sldId id="446" r:id="rId17"/>
    <p:sldId id="39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466725" y="1215390"/>
            <a:ext cx="6049010" cy="2136775"/>
          </a:xfrm>
        </p:spPr>
        <p:txBody>
          <a:bodyPr/>
          <a:p>
            <a:r>
              <a:rPr lang="en-IN" altLang="en-US">
                <a:ln w="13462">
                  <a:solidFill>
                    <a:schemeClr val="bg1"/>
                  </a:solidFill>
                  <a:prstDash val="solid"/>
                </a:ln>
                <a:solidFill>
                  <a:schemeClr val="bg2"/>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Music store data analysis</a:t>
            </a:r>
            <a:endParaRPr lang="en-IN" altLang="en-US">
              <a:ln w="13462">
                <a:solidFill>
                  <a:schemeClr val="bg1"/>
                </a:solidFill>
                <a:prstDash val="solid"/>
              </a:ln>
              <a:solidFill>
                <a:schemeClr val="bg2"/>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pic>
        <p:nvPicPr>
          <p:cNvPr id="100" name="Picture 99"/>
          <p:cNvPicPr/>
          <p:nvPr/>
        </p:nvPicPr>
        <p:blipFill>
          <a:blip/>
          <a:stretch>
            <a:fillRect/>
          </a:stretch>
        </p:blipFill>
        <p:spPr>
          <a:xfrm>
            <a:off x="5905500" y="3238500"/>
            <a:ext cx="381000" cy="381000"/>
          </a:xfrm>
          <a:prstGeom prst="rect">
            <a:avLst/>
          </a:prstGeom>
          <a:noFill/>
          <a:ln w="9525">
            <a:noFill/>
          </a:ln>
        </p:spPr>
      </p:pic>
      <p:sp>
        <p:nvSpPr>
          <p:cNvPr id="9" name="Subtitle 4"/>
          <p:cNvSpPr>
            <a:spLocks noGrp="1"/>
          </p:cNvSpPr>
          <p:nvPr/>
        </p:nvSpPr>
        <p:spPr>
          <a:xfrm>
            <a:off x="9531350" y="6144895"/>
            <a:ext cx="2546985" cy="553085"/>
          </a:xfrm>
          <a:prstGeom prst="rect">
            <a:avLst/>
          </a:prstGeom>
        </p:spPr>
        <p:txBody>
          <a:bodyPr vert="horz" lIns="91440" tIns="45720" rIns="91440" bIns="45720" rtlCol="0">
            <a:normAutofit fontScale="8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N" altLang="en-US" b="1" i="1">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AFREENZEHRA SAYED</a:t>
            </a:r>
            <a:endParaRPr lang="en-IN" altLang="en-US" b="1" i="1">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pic>
        <p:nvPicPr>
          <p:cNvPr id="4" name="Picture 3" descr="music-png-6098"/>
          <p:cNvPicPr>
            <a:picLocks noChangeAspect="1"/>
          </p:cNvPicPr>
          <p:nvPr/>
        </p:nvPicPr>
        <p:blipFill>
          <a:blip r:embed="rId1"/>
          <a:stretch>
            <a:fillRect/>
          </a:stretch>
        </p:blipFill>
        <p:spPr>
          <a:xfrm>
            <a:off x="5949950" y="414020"/>
            <a:ext cx="5584825" cy="58312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9" name="Text Box 8"/>
          <p:cNvSpPr txBox="1"/>
          <p:nvPr/>
        </p:nvSpPr>
        <p:spPr>
          <a:xfrm>
            <a:off x="647700" y="87630"/>
            <a:ext cx="10668000" cy="1749425"/>
          </a:xfrm>
          <a:prstGeom prst="rect">
            <a:avLst/>
          </a:prstGeom>
          <a:noFill/>
        </p:spPr>
        <p:txBody>
          <a:bodyPr wrap="square" rtlCol="0">
            <a:noAutofit/>
          </a:bodyPr>
          <a:p>
            <a:r>
              <a:rPr lang="en-IN" altLang="en-US" sz="2400" b="1">
                <a:solidFill>
                  <a:schemeClr val="bg1"/>
                </a:solidFill>
                <a:latin typeface="Times New Roman" panose="02020603050405020304" pitchFamily="18" charset="0"/>
                <a:cs typeface="Times New Roman" panose="02020603050405020304" pitchFamily="18" charset="0"/>
              </a:rPr>
              <a:t>SET 3: Advance</a:t>
            </a:r>
            <a:endParaRPr lang="en-IN" altLang="en-US" sz="2400" b="1">
              <a:solidFill>
                <a:schemeClr val="bg1"/>
              </a:solidFill>
              <a:latin typeface="Times New Roman" panose="02020603050405020304" pitchFamily="18" charset="0"/>
              <a:cs typeface="Times New Roman" panose="02020603050405020304" pitchFamily="18" charset="0"/>
            </a:endParaRPr>
          </a:p>
          <a:p>
            <a:r>
              <a:rPr lang="en-IN" altLang="en-US" sz="2400">
                <a:solidFill>
                  <a:schemeClr val="bg1"/>
                </a:solidFill>
                <a:latin typeface="Times New Roman" panose="02020603050405020304" pitchFamily="18" charset="0"/>
                <a:cs typeface="Times New Roman" panose="02020603050405020304" pitchFamily="18" charset="0"/>
              </a:rPr>
              <a:t>Q1:  Find how much amount spent by each customer on artists? Write a query to return customer name, artist name and total spent.</a:t>
            </a:r>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tretch>
            <a:fillRect/>
          </a:stretch>
        </p:blipFill>
        <p:spPr>
          <a:xfrm>
            <a:off x="2723515" y="1593215"/>
            <a:ext cx="7033260" cy="5182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9" name="Text Box 8"/>
          <p:cNvSpPr txBox="1"/>
          <p:nvPr/>
        </p:nvSpPr>
        <p:spPr>
          <a:xfrm>
            <a:off x="647700" y="87630"/>
            <a:ext cx="10850245" cy="1749425"/>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rPr>
              <a:t>Q2: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2421890" y="1698625"/>
            <a:ext cx="7343140" cy="48996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9" name="Text Box 8"/>
          <p:cNvSpPr txBox="1"/>
          <p:nvPr/>
        </p:nvSpPr>
        <p:spPr>
          <a:xfrm>
            <a:off x="647700" y="87630"/>
            <a:ext cx="10850245" cy="1749425"/>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rPr>
              <a:t>Q2: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lang="en-IN" altLang="en-US" sz="2400">
              <a:solidFill>
                <a:schemeClr val="bg1"/>
              </a:solidFill>
              <a:latin typeface="Times New Roman" panose="02020603050405020304" pitchFamily="18" charset="0"/>
              <a:cs typeface="Times New Roman" panose="02020603050405020304" pitchFamily="18" charset="0"/>
            </a:endParaRPr>
          </a:p>
          <a:p>
            <a:r>
              <a:rPr lang="en-IN" altLang="en-US" sz="2400">
                <a:solidFill>
                  <a:srgbClr val="002060"/>
                </a:solidFill>
                <a:highlight>
                  <a:srgbClr val="FFFF00"/>
                </a:highlight>
                <a:latin typeface="Times New Roman" panose="02020603050405020304" pitchFamily="18" charset="0"/>
                <a:cs typeface="Times New Roman" panose="02020603050405020304" pitchFamily="18" charset="0"/>
              </a:rPr>
              <a:t>Solution: 2</a:t>
            </a:r>
            <a:r>
              <a:rPr lang="en-IN" altLang="en-US" sz="2400" baseline="30000">
                <a:solidFill>
                  <a:srgbClr val="002060"/>
                </a:solidFill>
                <a:highlight>
                  <a:srgbClr val="FFFF00"/>
                </a:highlight>
                <a:latin typeface="Times New Roman" panose="02020603050405020304" pitchFamily="18" charset="0"/>
                <a:cs typeface="Times New Roman" panose="02020603050405020304" pitchFamily="18" charset="0"/>
              </a:rPr>
              <a:t>nd</a:t>
            </a:r>
            <a:r>
              <a:rPr lang="en-IN" altLang="en-US" sz="2400">
                <a:solidFill>
                  <a:srgbClr val="002060"/>
                </a:solidFill>
                <a:highlight>
                  <a:srgbClr val="FFFF00"/>
                </a:highlight>
                <a:latin typeface="Times New Roman" panose="02020603050405020304" pitchFamily="18" charset="0"/>
                <a:cs typeface="Times New Roman" panose="02020603050405020304" pitchFamily="18" charset="0"/>
              </a:rPr>
              <a:t> Method</a:t>
            </a:r>
            <a:endParaRPr lang="en-IN" altLang="en-US" sz="2400">
              <a:solidFill>
                <a:srgbClr val="002060"/>
              </a:solidFill>
              <a:highlight>
                <a:srgbClr val="FFFF00"/>
              </a:highlight>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tretch>
            <a:fillRect/>
          </a:stretch>
        </p:blipFill>
        <p:spPr>
          <a:xfrm>
            <a:off x="3874770" y="1604010"/>
            <a:ext cx="6477635" cy="51708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9" name="Text Box 8"/>
          <p:cNvSpPr txBox="1"/>
          <p:nvPr/>
        </p:nvSpPr>
        <p:spPr>
          <a:xfrm>
            <a:off x="647700" y="87630"/>
            <a:ext cx="10850245" cy="1749425"/>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rPr>
              <a:t>Q3: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2790825" y="1661160"/>
            <a:ext cx="7118350" cy="50844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9" name="Text Box 8"/>
          <p:cNvSpPr txBox="1"/>
          <p:nvPr/>
        </p:nvSpPr>
        <p:spPr>
          <a:xfrm>
            <a:off x="647700" y="87630"/>
            <a:ext cx="10850245" cy="1749425"/>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rPr>
              <a:t>Q3: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IN" altLang="en-US" sz="2400">
              <a:solidFill>
                <a:schemeClr val="bg1"/>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742315" y="1661160"/>
            <a:ext cx="3056890" cy="460375"/>
          </a:xfrm>
          <a:prstGeom prst="rect">
            <a:avLst/>
          </a:prstGeom>
          <a:noFill/>
        </p:spPr>
        <p:txBody>
          <a:bodyPr wrap="square" rtlCol="0" anchor="t">
            <a:spAutoFit/>
          </a:bodyPr>
          <a:p>
            <a:r>
              <a:rPr lang="en-IN" altLang="en-US" sz="2400">
                <a:solidFill>
                  <a:srgbClr val="002060"/>
                </a:solidFill>
                <a:highlight>
                  <a:srgbClr val="FFFF00"/>
                </a:highlight>
                <a:latin typeface="Times New Roman" panose="02020603050405020304" pitchFamily="18" charset="0"/>
                <a:cs typeface="Times New Roman" panose="02020603050405020304" pitchFamily="18" charset="0"/>
                <a:sym typeface="+mn-ea"/>
              </a:rPr>
              <a:t>Solution: 2</a:t>
            </a:r>
            <a:r>
              <a:rPr lang="en-IN" altLang="en-US" sz="2400" baseline="30000">
                <a:solidFill>
                  <a:srgbClr val="002060"/>
                </a:solidFill>
                <a:highlight>
                  <a:srgbClr val="FFFF00"/>
                </a:highlight>
                <a:latin typeface="Times New Roman" panose="02020603050405020304" pitchFamily="18" charset="0"/>
                <a:cs typeface="Times New Roman" panose="02020603050405020304" pitchFamily="18" charset="0"/>
                <a:sym typeface="+mn-ea"/>
              </a:rPr>
              <a:t>nd</a:t>
            </a:r>
            <a:r>
              <a:rPr lang="en-IN" altLang="en-US" sz="2400">
                <a:solidFill>
                  <a:srgbClr val="002060"/>
                </a:solidFill>
                <a:highlight>
                  <a:srgbClr val="FFFF00"/>
                </a:highlight>
                <a:latin typeface="Times New Roman" panose="02020603050405020304" pitchFamily="18" charset="0"/>
                <a:cs typeface="Times New Roman" panose="02020603050405020304" pitchFamily="18" charset="0"/>
                <a:sym typeface="+mn-ea"/>
              </a:rPr>
              <a:t> Method</a:t>
            </a:r>
            <a:endParaRPr lang="en-IN" altLang="en-US" sz="2400">
              <a:solidFill>
                <a:srgbClr val="002060"/>
              </a:solidFill>
              <a:highlight>
                <a:srgbClr val="FFFF00"/>
              </a:highlight>
              <a:latin typeface="Times New Roman" panose="02020603050405020304" pitchFamily="18" charset="0"/>
              <a:cs typeface="Times New Roman" panose="02020603050405020304" pitchFamily="18" charset="0"/>
              <a:sym typeface="+mn-ea"/>
            </a:endParaRPr>
          </a:p>
        </p:txBody>
      </p:sp>
      <p:pic>
        <p:nvPicPr>
          <p:cNvPr id="4" name="Content Placeholder 3"/>
          <p:cNvPicPr>
            <a:picLocks noChangeAspect="1"/>
          </p:cNvPicPr>
          <p:nvPr>
            <p:ph idx="1"/>
          </p:nvPr>
        </p:nvPicPr>
        <p:blipFill>
          <a:blip r:embed="rId1"/>
          <a:stretch>
            <a:fillRect/>
          </a:stretch>
        </p:blipFill>
        <p:spPr>
          <a:xfrm>
            <a:off x="3599180" y="1728470"/>
            <a:ext cx="7091045" cy="5034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Autofit/>
          </a:bodyPr>
          <a:p>
            <a:endParaRPr lang="en-IN" altLang="en-US" sz="2400">
              <a:solidFill>
                <a:schemeClr val="bg1"/>
              </a:solidFill>
              <a:latin typeface="Times New Roman" panose="02020603050405020304" pitchFamily="18" charset="0"/>
              <a:cs typeface="Times New Roman" panose="02020603050405020304" pitchFamily="18" charset="0"/>
            </a:endParaRPr>
          </a:p>
          <a:p>
            <a:endParaRPr lang="en-IN" altLang="en-US" sz="1665">
              <a:latin typeface="Times New Roman" panose="02020603050405020304" pitchFamily="18" charset="0"/>
              <a:cs typeface="Times New Roman" panose="02020603050405020304" pitchFamily="18" charset="0"/>
            </a:endParaRPr>
          </a:p>
          <a:p>
            <a:endParaRPr lang="en-IN" altLang="en-US" sz="2000">
              <a:latin typeface="Times New Roman" panose="02020603050405020304" pitchFamily="18" charset="0"/>
              <a:cs typeface="Times New Roman" panose="02020603050405020304" pitchFamily="18" charset="0"/>
            </a:endParaRPr>
          </a:p>
          <a:p>
            <a:endParaRPr lang="en-IN" altLang="en-US" sz="2000">
              <a:latin typeface="Times New Roman" panose="02020603050405020304" pitchFamily="18" charset="0"/>
              <a:cs typeface="Times New Roman" panose="02020603050405020304" pitchFamily="18" charset="0"/>
            </a:endParaRPr>
          </a:p>
        </p:txBody>
      </p:sp>
      <p:pic>
        <p:nvPicPr>
          <p:cNvPr id="100" name="Picture 99"/>
          <p:cNvPicPr/>
          <p:nvPr/>
        </p:nvPicPr>
        <p:blipFill>
          <a:blip/>
          <a:stretch>
            <a:fillRect/>
          </a:stretch>
        </p:blipFill>
        <p:spPr>
          <a:xfrm>
            <a:off x="5905500" y="3238500"/>
            <a:ext cx="381000" cy="381000"/>
          </a:xfrm>
          <a:prstGeom prst="rect">
            <a:avLst/>
          </a:prstGeom>
          <a:noFill/>
          <a:ln w="9525">
            <a:noFill/>
          </a:ln>
        </p:spPr>
      </p:pic>
      <p:sp>
        <p:nvSpPr>
          <p:cNvPr id="4" name="Title 1"/>
          <p:cNvSpPr>
            <a:spLocks noGrp="1"/>
          </p:cNvSpPr>
          <p:nvPr/>
        </p:nvSpPr>
        <p:spPr>
          <a:xfrm>
            <a:off x="1192213" y="255907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IN" b="1" i="0" dirty="0">
                <a:solidFill>
                  <a:srgbClr val="0070C0"/>
                </a:solidFill>
                <a:effectLst/>
                <a:latin typeface="Times New Roman" panose="02020603050405020304" pitchFamily="18" charset="0"/>
                <a:cs typeface="Times New Roman" panose="02020603050405020304" pitchFamily="18" charset="0"/>
              </a:rPr>
              <a:t>HELPFUL?</a:t>
            </a:r>
            <a:r>
              <a:rPr lang="en-IN" b="1" i="0" dirty="0">
                <a:solidFill>
                  <a:srgbClr val="0D0D0D"/>
                </a:solidFill>
                <a:effectLst/>
                <a:latin typeface="Times New Roman" panose="02020603050405020304" pitchFamily="18" charset="0"/>
                <a:cs typeface="Times New Roman" panose="02020603050405020304" pitchFamily="18" charset="0"/>
              </a:rPr>
              <a:t> </a:t>
            </a:r>
            <a:r>
              <a:rPr lang="en-IN" b="1" i="0" dirty="0">
                <a:solidFill>
                  <a:schemeClr val="tx1"/>
                </a:solidFill>
                <a:effectLst/>
                <a:latin typeface="Times New Roman" panose="02020603050405020304" pitchFamily="18" charset="0"/>
                <a:cs typeface="Times New Roman" panose="02020603050405020304" pitchFamily="18" charset="0"/>
              </a:rPr>
              <a:t>REPOST</a:t>
            </a:r>
            <a:endParaRPr lang="en-IN" b="1" i="0" dirty="0">
              <a:solidFill>
                <a:schemeClr val="tx1"/>
              </a:solidFill>
              <a:effectLst/>
              <a:latin typeface="Times New Roman" panose="02020603050405020304" pitchFamily="18" charset="0"/>
              <a:cs typeface="Times New Roman" panose="02020603050405020304" pitchFamily="18" charset="0"/>
            </a:endParaRPr>
          </a:p>
        </p:txBody>
      </p:sp>
      <p:sp>
        <p:nvSpPr>
          <p:cNvPr id="8" name="Text Box 7"/>
          <p:cNvSpPr txBox="1"/>
          <p:nvPr/>
        </p:nvSpPr>
        <p:spPr>
          <a:xfrm>
            <a:off x="7773035" y="6170930"/>
            <a:ext cx="3687445" cy="368300"/>
          </a:xfrm>
          <a:prstGeom prst="rect">
            <a:avLst/>
          </a:prstGeom>
          <a:noFill/>
        </p:spPr>
        <p:txBody>
          <a:bodyPr wrap="square" rtlCol="0" anchor="t">
            <a:spAutoFit/>
          </a:bodyPr>
          <a:p>
            <a:r>
              <a:rPr lang="en-US">
                <a:solidFill>
                  <a:srgbClr val="0070C0"/>
                </a:solidFill>
              </a:rPr>
              <a:t>afreenzehra-sayed-73034999</a:t>
            </a:r>
            <a:endParaRPr lang="en-US">
              <a:solidFill>
                <a:srgbClr val="0070C0"/>
              </a:solidFill>
            </a:endParaRPr>
          </a:p>
        </p:txBody>
      </p:sp>
      <p:pic>
        <p:nvPicPr>
          <p:cNvPr id="9" name="Content Placeholder 6" descr="vecteezy_linkedin-logo-png-linkedin-icon-transparent-png_18930587"/>
          <p:cNvPicPr>
            <a:picLocks noChangeAspect="1"/>
          </p:cNvPicPr>
          <p:nvPr>
            <p:ph sz="half" idx="2"/>
          </p:nvPr>
        </p:nvPicPr>
        <p:blipFill>
          <a:blip r:embed="rId1"/>
          <a:stretch>
            <a:fillRect/>
          </a:stretch>
        </p:blipFill>
        <p:spPr>
          <a:xfrm>
            <a:off x="7336790" y="6122035"/>
            <a:ext cx="508635" cy="5086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r>
              <a:rPr lang="en-IN" altLang="en-US"/>
              <a:t> </a:t>
            </a:r>
            <a:endParaRPr lang="en-IN" altLang="en-US"/>
          </a:p>
        </p:txBody>
      </p:sp>
      <p:sp>
        <p:nvSpPr>
          <p:cNvPr id="9" name="Text Box 8"/>
          <p:cNvSpPr txBox="1"/>
          <p:nvPr/>
        </p:nvSpPr>
        <p:spPr>
          <a:xfrm>
            <a:off x="647700" y="87630"/>
            <a:ext cx="10668000" cy="1102360"/>
          </a:xfrm>
          <a:prstGeom prst="rect">
            <a:avLst/>
          </a:prstGeom>
          <a:noFill/>
        </p:spPr>
        <p:txBody>
          <a:bodyPr wrap="square" rtlCol="0">
            <a:noAutofit/>
          </a:bodyPr>
          <a:p>
            <a:r>
              <a:rPr lang="en-IN" altLang="en-US" sz="2400" b="1">
                <a:solidFill>
                  <a:schemeClr val="bg1"/>
                </a:solidFill>
                <a:latin typeface="Times New Roman" panose="02020603050405020304" pitchFamily="18" charset="0"/>
                <a:cs typeface="Times New Roman" panose="02020603050405020304" pitchFamily="18" charset="0"/>
              </a:rPr>
              <a:t>SET 1: EASY</a:t>
            </a:r>
            <a:endParaRPr lang="en-IN" altLang="en-US" sz="2400" b="1">
              <a:solidFill>
                <a:schemeClr val="bg1"/>
              </a:solidFill>
              <a:latin typeface="Times New Roman" panose="02020603050405020304" pitchFamily="18" charset="0"/>
              <a:cs typeface="Times New Roman" panose="02020603050405020304" pitchFamily="18" charset="0"/>
            </a:endParaRPr>
          </a:p>
          <a:p>
            <a:endParaRPr lang="en-IN" altLang="en-US" sz="2400" b="1">
              <a:solidFill>
                <a:schemeClr val="bg1"/>
              </a:solidFill>
              <a:latin typeface="Times New Roman" panose="02020603050405020304" pitchFamily="18" charset="0"/>
              <a:cs typeface="Times New Roman" panose="02020603050405020304" pitchFamily="18" charset="0"/>
            </a:endParaRPr>
          </a:p>
          <a:p>
            <a:r>
              <a:rPr lang="en-IN" altLang="en-US" sz="2400">
                <a:solidFill>
                  <a:schemeClr val="bg1"/>
                </a:solidFill>
                <a:latin typeface="Times New Roman" panose="02020603050405020304" pitchFamily="18" charset="0"/>
                <a:cs typeface="Times New Roman" panose="02020603050405020304" pitchFamily="18" charset="0"/>
              </a:rPr>
              <a:t>Q1: Who is the senior most employee based on job title? </a:t>
            </a:r>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tretch>
            <a:fillRect/>
          </a:stretch>
        </p:blipFill>
        <p:spPr>
          <a:xfrm>
            <a:off x="977900" y="1286510"/>
            <a:ext cx="9055735" cy="2247900"/>
          </a:xfrm>
          <a:prstGeom prst="rect">
            <a:avLst/>
          </a:prstGeom>
        </p:spPr>
      </p:pic>
      <p:sp>
        <p:nvSpPr>
          <p:cNvPr id="6" name="Text Box 5"/>
          <p:cNvSpPr txBox="1"/>
          <p:nvPr/>
        </p:nvSpPr>
        <p:spPr>
          <a:xfrm>
            <a:off x="762000" y="3630930"/>
            <a:ext cx="10668000" cy="565150"/>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sym typeface="+mn-ea"/>
              </a:rPr>
              <a:t>Q2: What are top 3 values of total invoice?</a:t>
            </a:r>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8" name="Content Placeholder 7"/>
          <p:cNvPicPr>
            <a:picLocks noChangeAspect="1"/>
          </p:cNvPicPr>
          <p:nvPr/>
        </p:nvPicPr>
        <p:blipFill>
          <a:blip r:embed="rId2"/>
          <a:stretch>
            <a:fillRect/>
          </a:stretch>
        </p:blipFill>
        <p:spPr>
          <a:xfrm>
            <a:off x="3260725" y="4079875"/>
            <a:ext cx="3108960" cy="2682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r>
              <a:rPr lang="en-IN" altLang="en-US"/>
              <a:t> </a:t>
            </a:r>
            <a:endParaRPr lang="en-IN" altLang="en-US"/>
          </a:p>
        </p:txBody>
      </p:sp>
      <p:sp>
        <p:nvSpPr>
          <p:cNvPr id="9" name="Text Box 8"/>
          <p:cNvSpPr txBox="1"/>
          <p:nvPr/>
        </p:nvSpPr>
        <p:spPr>
          <a:xfrm>
            <a:off x="647700" y="259715"/>
            <a:ext cx="10668000" cy="659130"/>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sym typeface="+mn-ea"/>
              </a:rPr>
              <a:t>Q3: Which countries have the most invoices?</a:t>
            </a:r>
            <a:endParaRPr lang="en-IN" altLang="en-US" sz="2400">
              <a:solidFill>
                <a:schemeClr val="bg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647700" y="4082415"/>
            <a:ext cx="10668000" cy="620395"/>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rPr>
              <a:t> </a:t>
            </a:r>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2727960" y="760730"/>
            <a:ext cx="5802630" cy="60013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r>
              <a:rPr lang="en-IN" altLang="en-US"/>
              <a:t> </a:t>
            </a:r>
            <a:endParaRPr lang="en-IN" altLang="en-US"/>
          </a:p>
        </p:txBody>
      </p:sp>
      <p:sp>
        <p:nvSpPr>
          <p:cNvPr id="9" name="Text Box 8"/>
          <p:cNvSpPr txBox="1"/>
          <p:nvPr/>
        </p:nvSpPr>
        <p:spPr>
          <a:xfrm>
            <a:off x="647700" y="134620"/>
            <a:ext cx="10668000" cy="1102360"/>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sym typeface="+mn-ea"/>
              </a:rPr>
              <a:t>Q4: Which city has the best customers? We would like to throw a promotional Music Festival in the city we made the most money. Write a query that returns one city that has the highest sum of invoice totals. Return both the city name &amp; sum of all invoice totals.</a:t>
            </a:r>
            <a:endParaRPr lang="en-IN" altLang="en-US" sz="2400">
              <a:solidFill>
                <a:schemeClr val="bg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647700" y="5358765"/>
            <a:ext cx="10668000" cy="620395"/>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rPr>
              <a:t> </a:t>
            </a:r>
            <a:endParaRPr lang="en-IN" altLang="en-US" sz="2400">
              <a:solidFill>
                <a:schemeClr val="bg1"/>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774700" y="2052320"/>
            <a:ext cx="10668000" cy="697865"/>
          </a:xfrm>
          <a:prstGeom prst="rect">
            <a:avLst/>
          </a:prstGeom>
          <a:noFill/>
        </p:spPr>
        <p:txBody>
          <a:bodyPr wrap="square" rtlCol="0">
            <a:noAutofit/>
          </a:bodyPr>
          <a:p>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11" name="Content Placeholder 10"/>
          <p:cNvPicPr>
            <a:picLocks noChangeAspect="1"/>
          </p:cNvPicPr>
          <p:nvPr>
            <p:ph sz="half" idx="2"/>
          </p:nvPr>
        </p:nvPicPr>
        <p:blipFill>
          <a:blip r:embed="rId1"/>
          <a:stretch>
            <a:fillRect/>
          </a:stretch>
        </p:blipFill>
        <p:spPr>
          <a:xfrm>
            <a:off x="2235200" y="1735455"/>
            <a:ext cx="6083935" cy="4059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r>
              <a:rPr lang="en-IN" altLang="en-US"/>
              <a:t> </a:t>
            </a:r>
            <a:endParaRPr lang="en-IN" altLang="en-US"/>
          </a:p>
        </p:txBody>
      </p:sp>
      <p:sp>
        <p:nvSpPr>
          <p:cNvPr id="9" name="Text Box 8"/>
          <p:cNvSpPr txBox="1"/>
          <p:nvPr/>
        </p:nvSpPr>
        <p:spPr>
          <a:xfrm>
            <a:off x="647700" y="134620"/>
            <a:ext cx="10668000" cy="1102360"/>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sym typeface="+mn-ea"/>
              </a:rPr>
              <a:t>Q5: Who is the best customer? The customer who has spent the most money will be declared the best customer. Write a query that returns the person who has spent the most money.</a:t>
            </a:r>
            <a:endParaRPr lang="en-IN" altLang="en-US" sz="2400">
              <a:solidFill>
                <a:schemeClr val="bg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647700" y="5358765"/>
            <a:ext cx="10668000" cy="620395"/>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rPr>
              <a:t> </a:t>
            </a:r>
            <a:endParaRPr lang="en-IN" altLang="en-US" sz="2400">
              <a:solidFill>
                <a:schemeClr val="bg1"/>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774700" y="2052320"/>
            <a:ext cx="10668000" cy="697865"/>
          </a:xfrm>
          <a:prstGeom prst="rect">
            <a:avLst/>
          </a:prstGeom>
          <a:noFill/>
        </p:spPr>
        <p:txBody>
          <a:bodyPr wrap="square" rtlCol="0">
            <a:noAutofit/>
          </a:bodyPr>
          <a:p>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sz="half" idx="2"/>
          </p:nvPr>
        </p:nvPicPr>
        <p:blipFill>
          <a:blip r:embed="rId1"/>
          <a:stretch>
            <a:fillRect/>
          </a:stretch>
        </p:blipFill>
        <p:spPr>
          <a:xfrm>
            <a:off x="970915" y="1499235"/>
            <a:ext cx="10308590" cy="3401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r>
              <a:rPr lang="en-IN" altLang="en-US"/>
              <a:t> </a:t>
            </a:r>
            <a:endParaRPr lang="en-IN" altLang="en-US"/>
          </a:p>
        </p:txBody>
      </p:sp>
      <p:sp>
        <p:nvSpPr>
          <p:cNvPr id="9" name="Text Box 8"/>
          <p:cNvSpPr txBox="1"/>
          <p:nvPr/>
        </p:nvSpPr>
        <p:spPr>
          <a:xfrm>
            <a:off x="647700" y="134620"/>
            <a:ext cx="10668000" cy="1102360"/>
          </a:xfrm>
          <a:prstGeom prst="rect">
            <a:avLst/>
          </a:prstGeom>
          <a:noFill/>
        </p:spPr>
        <p:txBody>
          <a:bodyPr wrap="square" rtlCol="0">
            <a:noAutofit/>
          </a:bodyPr>
          <a:p>
            <a:r>
              <a:rPr lang="en-IN" altLang="en-US" sz="2800" b="1">
                <a:solidFill>
                  <a:schemeClr val="bg1"/>
                </a:solidFill>
                <a:latin typeface="Times New Roman" panose="02020603050405020304" pitchFamily="18" charset="0"/>
                <a:cs typeface="Times New Roman" panose="02020603050405020304" pitchFamily="18" charset="0"/>
                <a:sym typeface="+mn-ea"/>
              </a:rPr>
              <a:t>SCHEMA</a:t>
            </a:r>
            <a:endParaRPr lang="en-IN" altLang="en-US" sz="2800" b="1">
              <a:solidFill>
                <a:schemeClr val="bg1"/>
              </a:solidFill>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647700" y="5358765"/>
            <a:ext cx="10668000" cy="620395"/>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rPr>
              <a:t> </a:t>
            </a:r>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schema_diagram"/>
          <p:cNvPicPr>
            <a:picLocks noChangeAspect="1"/>
          </p:cNvPicPr>
          <p:nvPr>
            <p:ph sz="half" idx="2"/>
          </p:nvPr>
        </p:nvPicPr>
        <p:blipFill>
          <a:blip r:embed="rId1"/>
          <a:stretch>
            <a:fillRect/>
          </a:stretch>
        </p:blipFill>
        <p:spPr>
          <a:xfrm>
            <a:off x="3423285" y="187960"/>
            <a:ext cx="6606540" cy="6651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9" name="Text Box 8"/>
          <p:cNvSpPr txBox="1"/>
          <p:nvPr/>
        </p:nvSpPr>
        <p:spPr>
          <a:xfrm>
            <a:off x="647700" y="87630"/>
            <a:ext cx="10668000" cy="1749425"/>
          </a:xfrm>
          <a:prstGeom prst="rect">
            <a:avLst/>
          </a:prstGeom>
          <a:noFill/>
        </p:spPr>
        <p:txBody>
          <a:bodyPr wrap="square" rtlCol="0">
            <a:noAutofit/>
          </a:bodyPr>
          <a:p>
            <a:r>
              <a:rPr lang="en-IN" altLang="en-US" sz="2400" b="1">
                <a:solidFill>
                  <a:schemeClr val="bg1"/>
                </a:solidFill>
                <a:latin typeface="Times New Roman" panose="02020603050405020304" pitchFamily="18" charset="0"/>
                <a:cs typeface="Times New Roman" panose="02020603050405020304" pitchFamily="18" charset="0"/>
              </a:rPr>
              <a:t>SET 2 : MODERATE</a:t>
            </a:r>
            <a:endParaRPr lang="en-IN" altLang="en-US" sz="2400" b="1">
              <a:solidFill>
                <a:schemeClr val="bg1"/>
              </a:solidFill>
              <a:latin typeface="Times New Roman" panose="02020603050405020304" pitchFamily="18" charset="0"/>
              <a:cs typeface="Times New Roman" panose="02020603050405020304" pitchFamily="18" charset="0"/>
            </a:endParaRPr>
          </a:p>
          <a:p>
            <a:endParaRPr lang="en-IN" altLang="en-US" sz="2400" b="1">
              <a:solidFill>
                <a:schemeClr val="bg1"/>
              </a:solidFill>
              <a:latin typeface="Times New Roman" panose="02020603050405020304" pitchFamily="18" charset="0"/>
              <a:cs typeface="Times New Roman" panose="02020603050405020304" pitchFamily="18" charset="0"/>
            </a:endParaRPr>
          </a:p>
          <a:p>
            <a:r>
              <a:rPr lang="en-IN" altLang="en-US" sz="2400">
                <a:solidFill>
                  <a:schemeClr val="bg1"/>
                </a:solidFill>
                <a:latin typeface="Times New Roman" panose="02020603050405020304" pitchFamily="18" charset="0"/>
                <a:cs typeface="Times New Roman" panose="02020603050405020304" pitchFamily="18" charset="0"/>
              </a:rPr>
              <a:t>Q1:  Write a query to return the email, first name, last name &amp; Genre of all Rock Music listeners. Return your list ordered alphabetically by email starting with A</a:t>
            </a:r>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3353435" y="1664970"/>
            <a:ext cx="5015865" cy="5023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9" name="Text Box 8"/>
          <p:cNvSpPr txBox="1"/>
          <p:nvPr/>
        </p:nvSpPr>
        <p:spPr>
          <a:xfrm>
            <a:off x="762000" y="345440"/>
            <a:ext cx="10668000" cy="1045845"/>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rPr>
              <a:t>Q2:  Let’s invite the artist who have written the most rock music in our dataset. Write a query that returns the artist name and total track count of the top 10 rock bands</a:t>
            </a:r>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tretch>
            <a:fillRect/>
          </a:stretch>
        </p:blipFill>
        <p:spPr>
          <a:xfrm>
            <a:off x="2580005" y="1236345"/>
            <a:ext cx="6751320" cy="5349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57000"/>
          </a:schemeClr>
        </a:solidFill>
        <a:effectLst/>
      </p:bgPr>
    </p:bg>
    <p:spTree>
      <p:nvGrpSpPr>
        <p:cNvPr id="1" name=""/>
        <p:cNvGrpSpPr/>
        <p:nvPr/>
      </p:nvGrpSpPr>
      <p:grpSpPr>
        <a:xfrm>
          <a:off x="0" y="0"/>
          <a:ext cx="0" cy="0"/>
          <a:chOff x="0" y="0"/>
          <a:chExt cx="0" cy="0"/>
        </a:xfrm>
      </p:grpSpPr>
      <p:sp>
        <p:nvSpPr>
          <p:cNvPr id="9" name="Text Box 8"/>
          <p:cNvSpPr txBox="1"/>
          <p:nvPr/>
        </p:nvSpPr>
        <p:spPr>
          <a:xfrm>
            <a:off x="762000" y="345440"/>
            <a:ext cx="10668000" cy="1045845"/>
          </a:xfrm>
          <a:prstGeom prst="rect">
            <a:avLst/>
          </a:prstGeom>
          <a:noFill/>
        </p:spPr>
        <p:txBody>
          <a:bodyPr wrap="square" rtlCol="0">
            <a:noAutofit/>
          </a:bodyPr>
          <a:p>
            <a:r>
              <a:rPr lang="en-IN" altLang="en-US" sz="2400">
                <a:solidFill>
                  <a:schemeClr val="bg1"/>
                </a:solidFill>
                <a:latin typeface="Times New Roman" panose="02020603050405020304" pitchFamily="18" charset="0"/>
                <a:cs typeface="Times New Roman" panose="02020603050405020304" pitchFamily="18" charset="0"/>
              </a:rPr>
              <a:t>Q3:  Return all the track names that have a song length longer than the average song length. Return the Name and Milliseconds for each track. Order by the song length with the longest songs listed first.</a:t>
            </a:r>
            <a:endParaRPr lang="en-IN" altLang="en-US" sz="2400">
              <a:solidFill>
                <a:schemeClr val="bg1"/>
              </a:solidFill>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tretch>
            <a:fillRect/>
          </a:stretch>
        </p:blipFill>
        <p:spPr>
          <a:xfrm>
            <a:off x="2719070" y="1579880"/>
            <a:ext cx="7010400" cy="50698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2609</Words>
  <Application>WPS Presentation</Application>
  <PresentationFormat>Widescreen</PresentationFormat>
  <Paragraphs>66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Trebuchet MS</vt:lpstr>
      <vt:lpstr>Times New Roman</vt:lpstr>
      <vt:lpstr>Microsoft YaHei</vt:lpstr>
      <vt:lpstr>Arial Unicode MS</vt:lpstr>
      <vt:lpstr>Tw Cen MT</vt:lpstr>
      <vt:lpstr>Calibri</vt:lpstr>
      <vt:lpstr>Circuit</vt:lpstr>
      <vt:lpstr>1. CASE EXPRESSION  2. CTE 3. RECURSIve CTE</vt:lpstr>
      <vt:lpstr> </vt:lpstr>
      <vt:lpstr> </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World of SQL!</dc:title>
  <dc:creator>Afreenzehra Sayed</dc:creator>
  <cp:lastModifiedBy>Afreen</cp:lastModifiedBy>
  <cp:revision>209</cp:revision>
  <dcterms:created xsi:type="dcterms:W3CDTF">2024-05-11T15:31:00Z</dcterms:created>
  <dcterms:modified xsi:type="dcterms:W3CDTF">2024-05-31T11:45:45Z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5830808626C941DD9F6A7580494546FD_13</vt:lpwstr>
  </property>
  <property fmtid="{D5CDD505-2E9C-101B-9397-08002B2CF9AE}" pid="3" name="KSOProductBuildVer">
    <vt:lpwstr>1033-12.2.0.16909</vt:lpwstr>
  </property>
</Properties>
</file>