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8" r:id="rId1"/>
  </p:sldMasterIdLst>
  <p:notesMasterIdLst>
    <p:notesMasterId r:id="rId26"/>
  </p:notesMasterIdLst>
  <p:sldIdLst>
    <p:sldId id="256" r:id="rId2"/>
    <p:sldId id="257" r:id="rId3"/>
    <p:sldId id="258" r:id="rId4"/>
    <p:sldId id="259" r:id="rId5"/>
    <p:sldId id="260" r:id="rId6"/>
    <p:sldId id="270" r:id="rId7"/>
    <p:sldId id="262" r:id="rId8"/>
    <p:sldId id="263" r:id="rId9"/>
    <p:sldId id="269" r:id="rId10"/>
    <p:sldId id="264"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BA6F86-0960-495C-B9F3-847CF8BE0FFF}">
          <p14:sldIdLst>
            <p14:sldId id="256"/>
            <p14:sldId id="257"/>
            <p14:sldId id="258"/>
            <p14:sldId id="259"/>
            <p14:sldId id="260"/>
            <p14:sldId id="270"/>
            <p14:sldId id="262"/>
            <p14:sldId id="263"/>
            <p14:sldId id="269"/>
            <p14:sldId id="264"/>
            <p14:sldId id="266"/>
            <p14:sldId id="267"/>
            <p14:sldId id="268"/>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[sanju project.xlsx]sheet2!PivotTable4</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686619315064539E-2"/>
          <c:y val="5.8604508084882573E-2"/>
          <c:w val="0.72776541960312979"/>
          <c:h val="0.8257519511384328"/>
        </c:manualLayout>
      </c:layout>
      <c:barChart>
        <c:barDir val="col"/>
        <c:grouping val="clustered"/>
        <c:varyColors val="0"/>
        <c:ser>
          <c:idx val="0"/>
          <c:order val="0"/>
          <c:tx>
            <c:strRef>
              <c:f>sheet2!$B$3</c:f>
              <c:strCache>
                <c:ptCount val="1"/>
                <c:pt idx="0">
                  <c:v>Count of employee_id</c:v>
                </c:pt>
              </c:strCache>
            </c:strRef>
          </c:tx>
          <c:spPr>
            <a:solidFill>
              <a:schemeClr val="accent1"/>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sheet2!$B$4:$B$34</c:f>
              <c:numCache>
                <c:formatCode>General</c:formatCode>
                <c:ptCount val="20"/>
                <c:pt idx="0">
                  <c:v>584</c:v>
                </c:pt>
                <c:pt idx="1">
                  <c:v>1940</c:v>
                </c:pt>
                <c:pt idx="2">
                  <c:v>540</c:v>
                </c:pt>
                <c:pt idx="3">
                  <c:v>1089</c:v>
                </c:pt>
                <c:pt idx="4">
                  <c:v>1111</c:v>
                </c:pt>
                <c:pt idx="5">
                  <c:v>2545</c:v>
                </c:pt>
                <c:pt idx="6">
                  <c:v>672</c:v>
                </c:pt>
                <c:pt idx="7">
                  <c:v>1340</c:v>
                </c:pt>
                <c:pt idx="8">
                  <c:v>23</c:v>
                </c:pt>
                <c:pt idx="9">
                  <c:v>147</c:v>
                </c:pt>
                <c:pt idx="10">
                  <c:v>749</c:v>
                </c:pt>
                <c:pt idx="11">
                  <c:v>1035</c:v>
                </c:pt>
                <c:pt idx="12">
                  <c:v>1554</c:v>
                </c:pt>
                <c:pt idx="13">
                  <c:v>2855</c:v>
                </c:pt>
                <c:pt idx="14">
                  <c:v>8</c:v>
                </c:pt>
                <c:pt idx="15">
                  <c:v>148</c:v>
                </c:pt>
                <c:pt idx="16">
                  <c:v>995</c:v>
                </c:pt>
                <c:pt idx="17">
                  <c:v>3350</c:v>
                </c:pt>
                <c:pt idx="18">
                  <c:v>914</c:v>
                </c:pt>
                <c:pt idx="19">
                  <c:v>1870</c:v>
                </c:pt>
              </c:numCache>
            </c:numRef>
          </c:val>
          <c:extLst>
            <c:ext xmlns:c16="http://schemas.microsoft.com/office/drawing/2014/chart" uri="{C3380CC4-5D6E-409C-BE32-E72D297353CC}">
              <c16:uniqueId val="{00000000-8DCD-4AFC-A353-F5FF39525704}"/>
            </c:ext>
          </c:extLst>
        </c:ser>
        <c:ser>
          <c:idx val="1"/>
          <c:order val="1"/>
          <c:tx>
            <c:strRef>
              <c:f>sheet2!$C$3</c:f>
              <c:strCache>
                <c:ptCount val="1"/>
                <c:pt idx="0">
                  <c:v>Sum of previous_year_rating</c:v>
                </c:pt>
              </c:strCache>
            </c:strRef>
          </c:tx>
          <c:spPr>
            <a:solidFill>
              <a:schemeClr val="accent2"/>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sheet2!$C$4:$C$34</c:f>
              <c:numCache>
                <c:formatCode>General</c:formatCode>
                <c:ptCount val="20"/>
                <c:pt idx="0">
                  <c:v>1843</c:v>
                </c:pt>
                <c:pt idx="1">
                  <c:v>6030</c:v>
                </c:pt>
                <c:pt idx="2">
                  <c:v>1627</c:v>
                </c:pt>
                <c:pt idx="3">
                  <c:v>3383</c:v>
                </c:pt>
                <c:pt idx="4">
                  <c:v>3517</c:v>
                </c:pt>
                <c:pt idx="5">
                  <c:v>7782</c:v>
                </c:pt>
                <c:pt idx="6">
                  <c:v>2067</c:v>
                </c:pt>
                <c:pt idx="7">
                  <c:v>4050</c:v>
                </c:pt>
                <c:pt idx="8">
                  <c:v>54</c:v>
                </c:pt>
                <c:pt idx="9">
                  <c:v>470</c:v>
                </c:pt>
                <c:pt idx="10">
                  <c:v>2610</c:v>
                </c:pt>
                <c:pt idx="11">
                  <c:v>3531</c:v>
                </c:pt>
                <c:pt idx="12">
                  <c:v>4851</c:v>
                </c:pt>
                <c:pt idx="13">
                  <c:v>8802</c:v>
                </c:pt>
                <c:pt idx="14">
                  <c:v>17</c:v>
                </c:pt>
                <c:pt idx="15">
                  <c:v>475</c:v>
                </c:pt>
                <c:pt idx="16">
                  <c:v>2950</c:v>
                </c:pt>
                <c:pt idx="17">
                  <c:v>9814</c:v>
                </c:pt>
                <c:pt idx="18">
                  <c:v>2774</c:v>
                </c:pt>
                <c:pt idx="19">
                  <c:v>5671</c:v>
                </c:pt>
              </c:numCache>
            </c:numRef>
          </c:val>
          <c:extLst>
            <c:ext xmlns:c16="http://schemas.microsoft.com/office/drawing/2014/chart" uri="{C3380CC4-5D6E-409C-BE32-E72D297353CC}">
              <c16:uniqueId val="{00000001-8DCD-4AFC-A353-F5FF39525704}"/>
            </c:ext>
          </c:extLst>
        </c:ser>
        <c:ser>
          <c:idx val="2"/>
          <c:order val="2"/>
          <c:tx>
            <c:strRef>
              <c:f>sheet2!$D$3</c:f>
              <c:strCache>
                <c:ptCount val="1"/>
                <c:pt idx="0">
                  <c:v>Sum of awards_won?</c:v>
                </c:pt>
              </c:strCache>
            </c:strRef>
          </c:tx>
          <c:spPr>
            <a:solidFill>
              <a:schemeClr val="accent3"/>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sheet2!$D$4:$D$34</c:f>
              <c:numCache>
                <c:formatCode>General</c:formatCode>
                <c:ptCount val="20"/>
                <c:pt idx="0">
                  <c:v>14</c:v>
                </c:pt>
                <c:pt idx="1">
                  <c:v>43</c:v>
                </c:pt>
                <c:pt idx="2">
                  <c:v>13</c:v>
                </c:pt>
                <c:pt idx="3">
                  <c:v>26</c:v>
                </c:pt>
                <c:pt idx="4">
                  <c:v>28</c:v>
                </c:pt>
                <c:pt idx="5">
                  <c:v>50</c:v>
                </c:pt>
                <c:pt idx="6">
                  <c:v>16</c:v>
                </c:pt>
                <c:pt idx="7">
                  <c:v>40</c:v>
                </c:pt>
                <c:pt idx="8">
                  <c:v>0</c:v>
                </c:pt>
                <c:pt idx="9">
                  <c:v>3</c:v>
                </c:pt>
                <c:pt idx="10">
                  <c:v>19</c:v>
                </c:pt>
                <c:pt idx="11">
                  <c:v>17</c:v>
                </c:pt>
                <c:pt idx="12">
                  <c:v>41</c:v>
                </c:pt>
                <c:pt idx="13">
                  <c:v>63</c:v>
                </c:pt>
                <c:pt idx="14">
                  <c:v>0</c:v>
                </c:pt>
                <c:pt idx="15">
                  <c:v>6</c:v>
                </c:pt>
                <c:pt idx="16">
                  <c:v>22</c:v>
                </c:pt>
                <c:pt idx="17">
                  <c:v>73</c:v>
                </c:pt>
                <c:pt idx="18">
                  <c:v>19</c:v>
                </c:pt>
                <c:pt idx="19">
                  <c:v>42</c:v>
                </c:pt>
              </c:numCache>
            </c:numRef>
          </c:val>
          <c:extLst>
            <c:ext xmlns:c16="http://schemas.microsoft.com/office/drawing/2014/chart" uri="{C3380CC4-5D6E-409C-BE32-E72D297353CC}">
              <c16:uniqueId val="{00000002-8DCD-4AFC-A353-F5FF39525704}"/>
            </c:ext>
          </c:extLst>
        </c:ser>
        <c:ser>
          <c:idx val="3"/>
          <c:order val="3"/>
          <c:tx>
            <c:strRef>
              <c:f>sheet2!$E$3</c:f>
              <c:strCache>
                <c:ptCount val="1"/>
                <c:pt idx="0">
                  <c:v>Sum of age</c:v>
                </c:pt>
              </c:strCache>
            </c:strRef>
          </c:tx>
          <c:spPr>
            <a:solidFill>
              <a:schemeClr val="accent4"/>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sheet2!$E$4:$E$34</c:f>
              <c:numCache>
                <c:formatCode>General</c:formatCode>
                <c:ptCount val="20"/>
                <c:pt idx="0">
                  <c:v>19679</c:v>
                </c:pt>
                <c:pt idx="1">
                  <c:v>65876</c:v>
                </c:pt>
                <c:pt idx="2">
                  <c:v>19008</c:v>
                </c:pt>
                <c:pt idx="3">
                  <c:v>37741</c:v>
                </c:pt>
                <c:pt idx="4">
                  <c:v>38697</c:v>
                </c:pt>
                <c:pt idx="5">
                  <c:v>87315</c:v>
                </c:pt>
                <c:pt idx="6">
                  <c:v>23515</c:v>
                </c:pt>
                <c:pt idx="7">
                  <c:v>46116</c:v>
                </c:pt>
                <c:pt idx="8">
                  <c:v>733</c:v>
                </c:pt>
                <c:pt idx="9">
                  <c:v>5025</c:v>
                </c:pt>
                <c:pt idx="10">
                  <c:v>27059</c:v>
                </c:pt>
                <c:pt idx="11">
                  <c:v>37292</c:v>
                </c:pt>
                <c:pt idx="12">
                  <c:v>55008</c:v>
                </c:pt>
                <c:pt idx="13">
                  <c:v>100076</c:v>
                </c:pt>
                <c:pt idx="14">
                  <c:v>236</c:v>
                </c:pt>
                <c:pt idx="15">
                  <c:v>4846</c:v>
                </c:pt>
                <c:pt idx="16">
                  <c:v>34577</c:v>
                </c:pt>
                <c:pt idx="17">
                  <c:v>116680</c:v>
                </c:pt>
                <c:pt idx="18">
                  <c:v>31875</c:v>
                </c:pt>
                <c:pt idx="19">
                  <c:v>64899</c:v>
                </c:pt>
              </c:numCache>
            </c:numRef>
          </c:val>
          <c:extLst>
            <c:ext xmlns:c16="http://schemas.microsoft.com/office/drawing/2014/chart" uri="{C3380CC4-5D6E-409C-BE32-E72D297353CC}">
              <c16:uniqueId val="{00000003-8DCD-4AFC-A353-F5FF39525704}"/>
            </c:ext>
          </c:extLst>
        </c:ser>
        <c:ser>
          <c:idx val="4"/>
          <c:order val="4"/>
          <c:tx>
            <c:strRef>
              <c:f>sheet2!$F$3</c:f>
              <c:strCache>
                <c:ptCount val="1"/>
                <c:pt idx="0">
                  <c:v>Sum of avg_training_score</c:v>
                </c:pt>
              </c:strCache>
            </c:strRef>
          </c:tx>
          <c:spPr>
            <a:solidFill>
              <a:schemeClr val="accent5"/>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sheet2!$F$4:$F$34</c:f>
              <c:numCache>
                <c:formatCode>General</c:formatCode>
                <c:ptCount val="20"/>
                <c:pt idx="0">
                  <c:v>39046</c:v>
                </c:pt>
                <c:pt idx="1">
                  <c:v>139732</c:v>
                </c:pt>
                <c:pt idx="2">
                  <c:v>34262</c:v>
                </c:pt>
                <c:pt idx="3">
                  <c:v>68347</c:v>
                </c:pt>
                <c:pt idx="4">
                  <c:v>71153</c:v>
                </c:pt>
                <c:pt idx="5">
                  <c:v>158520</c:v>
                </c:pt>
                <c:pt idx="6">
                  <c:v>40711</c:v>
                </c:pt>
                <c:pt idx="7">
                  <c:v>81710</c:v>
                </c:pt>
                <c:pt idx="8">
                  <c:v>1386</c:v>
                </c:pt>
                <c:pt idx="9">
                  <c:v>8737</c:v>
                </c:pt>
                <c:pt idx="10">
                  <c:v>45221</c:v>
                </c:pt>
                <c:pt idx="11">
                  <c:v>62294</c:v>
                </c:pt>
                <c:pt idx="12">
                  <c:v>102115</c:v>
                </c:pt>
                <c:pt idx="13">
                  <c:v>184210</c:v>
                </c:pt>
                <c:pt idx="14">
                  <c:v>673</c:v>
                </c:pt>
                <c:pt idx="15">
                  <c:v>12506</c:v>
                </c:pt>
                <c:pt idx="16">
                  <c:v>55982</c:v>
                </c:pt>
                <c:pt idx="17">
                  <c:v>183035</c:v>
                </c:pt>
                <c:pt idx="18">
                  <c:v>65286</c:v>
                </c:pt>
                <c:pt idx="19">
                  <c:v>129841</c:v>
                </c:pt>
              </c:numCache>
            </c:numRef>
          </c:val>
          <c:extLst>
            <c:ext xmlns:c16="http://schemas.microsoft.com/office/drawing/2014/chart" uri="{C3380CC4-5D6E-409C-BE32-E72D297353CC}">
              <c16:uniqueId val="{00000004-8DCD-4AFC-A353-F5FF39525704}"/>
            </c:ext>
          </c:extLst>
        </c:ser>
        <c:dLbls>
          <c:showLegendKey val="0"/>
          <c:showVal val="0"/>
          <c:showCatName val="0"/>
          <c:showSerName val="0"/>
          <c:showPercent val="0"/>
          <c:showBubbleSize val="0"/>
        </c:dLbls>
        <c:gapWidth val="219"/>
        <c:overlap val="-27"/>
        <c:axId val="829803792"/>
        <c:axId val="829804272"/>
      </c:barChart>
      <c:catAx>
        <c:axId val="82980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804272"/>
        <c:crosses val="autoZero"/>
        <c:auto val="1"/>
        <c:lblAlgn val="ctr"/>
        <c:lblOffset val="100"/>
        <c:noMultiLvlLbl val="0"/>
      </c:catAx>
      <c:valAx>
        <c:axId val="829804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803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08.680"/>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09.386"/>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09.858"/>
    </inkml:context>
    <inkml:brush xml:id="br0">
      <inkml:brushProperty name="width" value="0.035" units="cm"/>
      <inkml:brushProperty name="height" value="0.03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0.218"/>
    </inkml:context>
    <inkml:brush xml:id="br0">
      <inkml:brushProperty name="width" value="0.035" units="cm"/>
      <inkml:brushProperty name="height" value="0.035" units="cm"/>
    </inkml:brush>
  </inkml:definitions>
  <inkml:trace contextRef="#ctx0" brushRef="#br0">1 0 24575,'0'9'0,"0"8"0,0 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1.096"/>
    </inkml:context>
    <inkml:brush xml:id="br0">
      <inkml:brushProperty name="width" value="0.035" units="cm"/>
      <inkml:brushProperty name="height" value="0.03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1.566"/>
    </inkml:context>
    <inkml:brush xml:id="br0">
      <inkml:brushProperty name="width" value="0.035" units="cm"/>
      <inkml:brushProperty name="height" value="0.035" units="cm"/>
    </inkml:brush>
  </inkml:definitions>
  <inkml:trace contextRef="#ctx0" brushRef="#br0">50 0 24575,'-5'0'0,"-15"5"0,-5 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2.745"/>
    </inkml:context>
    <inkml:brush xml:id="br0">
      <inkml:brushProperty name="width" value="0.035" units="cm"/>
      <inkml:brushProperty name="height" value="0.03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3.107"/>
    </inkml:context>
    <inkml:brush xml:id="br0">
      <inkml:brushProperty name="width" value="0.035" units="cm"/>
      <inkml:brushProperty name="height" value="0.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C833F-789B-4335-AD02-28F4E4E0853B}" type="datetimeFigureOut">
              <a:rPr lang="en-IN" smtClean="0"/>
              <a:t>30-08-2024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61009-328E-4759-8C8D-3D30544F5610}" type="slidenum">
              <a:rPr lang="en-IN" smtClean="0"/>
              <a:t>‹#›</a:t>
            </a:fld>
            <a:endParaRPr lang="en-IN"/>
          </a:p>
        </p:txBody>
      </p:sp>
    </p:spTree>
    <p:extLst>
      <p:ext uri="{BB962C8B-B14F-4D97-AF65-F5344CB8AC3E}">
        <p14:creationId xmlns:p14="http://schemas.microsoft.com/office/powerpoint/2010/main" val="157312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F61009-328E-4759-8C8D-3D30544F5610}" type="slidenum">
              <a:rPr lang="en-IN" smtClean="0"/>
              <a:t>5</a:t>
            </a:fld>
            <a:endParaRPr lang="en-IN"/>
          </a:p>
        </p:txBody>
      </p:sp>
    </p:spTree>
    <p:extLst>
      <p:ext uri="{BB962C8B-B14F-4D97-AF65-F5344CB8AC3E}">
        <p14:creationId xmlns:p14="http://schemas.microsoft.com/office/powerpoint/2010/main" val="185416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F61009-328E-4759-8C8D-3D30544F5610}" type="slidenum">
              <a:rPr lang="en-IN" smtClean="0"/>
              <a:t>13</a:t>
            </a:fld>
            <a:endParaRPr lang="en-IN"/>
          </a:p>
        </p:txBody>
      </p:sp>
    </p:spTree>
    <p:extLst>
      <p:ext uri="{BB962C8B-B14F-4D97-AF65-F5344CB8AC3E}">
        <p14:creationId xmlns:p14="http://schemas.microsoft.com/office/powerpoint/2010/main" val="403145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785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391658"/>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947686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590269"/>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643138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44048"/>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66019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1699348"/>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8377721"/>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449446"/>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17194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84242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95265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72074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087698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8/30/2024</a:t>
            </a:fld>
            <a:endParaRPr lang="en-US" dirty="0"/>
          </a:p>
        </p:txBody>
      </p:sp>
    </p:spTree>
    <p:extLst>
      <p:ext uri="{BB962C8B-B14F-4D97-AF65-F5344CB8AC3E}">
        <p14:creationId xmlns:p14="http://schemas.microsoft.com/office/powerpoint/2010/main" val="1544146491"/>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530432"/>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customXml" Target="../ink/ink8.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0"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customXml" Target="../ink/ink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C5B0-9A54-1350-89DD-FE4755FEF99D}"/>
              </a:ext>
            </a:extLst>
          </p:cNvPr>
          <p:cNvSpPr>
            <a:spLocks noGrp="1"/>
          </p:cNvSpPr>
          <p:nvPr>
            <p:ph type="ctrTitle"/>
          </p:nvPr>
        </p:nvSpPr>
        <p:spPr>
          <a:xfrm>
            <a:off x="639457" y="413315"/>
            <a:ext cx="8238353" cy="1503615"/>
          </a:xfrm>
        </p:spPr>
        <p:txBody>
          <a:bodyPr>
            <a:normAutofit/>
          </a:bodyPr>
          <a:lstStyle/>
          <a:p>
            <a:pPr algn="just"/>
            <a:r>
              <a:rPr lang="en-IN" sz="4400" dirty="0"/>
              <a:t>Employee Data Analysis using Excel</a:t>
            </a:r>
          </a:p>
        </p:txBody>
      </p:sp>
      <p:sp>
        <p:nvSpPr>
          <p:cNvPr id="3" name="Subtitle 2">
            <a:extLst>
              <a:ext uri="{FF2B5EF4-FFF2-40B4-BE49-F238E27FC236}">
                <a16:creationId xmlns:a16="http://schemas.microsoft.com/office/drawing/2014/main" id="{4441DBFC-2BCC-F676-AAFE-3831D49D4E9F}"/>
              </a:ext>
            </a:extLst>
          </p:cNvPr>
          <p:cNvSpPr>
            <a:spLocks noGrp="1"/>
          </p:cNvSpPr>
          <p:nvPr>
            <p:ph type="subTitle" idx="1"/>
          </p:nvPr>
        </p:nvSpPr>
        <p:spPr>
          <a:xfrm>
            <a:off x="366302" y="2396028"/>
            <a:ext cx="9755413" cy="3374707"/>
          </a:xfrm>
        </p:spPr>
        <p:txBody>
          <a:bodyPr>
            <a:noAutofit/>
          </a:bodyPr>
          <a:lstStyle/>
          <a:p>
            <a:pPr algn="just"/>
            <a:r>
              <a:rPr lang="en-IN" sz="3200" dirty="0">
                <a:solidFill>
                  <a:schemeClr val="bg2">
                    <a:lumMod val="10000"/>
                  </a:schemeClr>
                </a:solidFill>
                <a:latin typeface="Arial Black" panose="020B0A04020102020204" pitchFamily="34" charset="0"/>
              </a:rPr>
              <a:t>STUDENT NAME:A.AFREEN   </a:t>
            </a:r>
          </a:p>
          <a:p>
            <a:pPr algn="just"/>
            <a:r>
              <a:rPr lang="en-IN" sz="3200" dirty="0">
                <a:solidFill>
                  <a:schemeClr val="bg2">
                    <a:lumMod val="10000"/>
                  </a:schemeClr>
                </a:solidFill>
                <a:latin typeface="Arial Black" panose="020B0A04020102020204" pitchFamily="34" charset="0"/>
              </a:rPr>
              <a:t>REGISTER NO:312212115</a:t>
            </a:r>
          </a:p>
          <a:p>
            <a:pPr algn="just"/>
            <a:r>
              <a:rPr lang="en-IN" sz="3200" dirty="0">
                <a:solidFill>
                  <a:schemeClr val="bg2">
                    <a:lumMod val="10000"/>
                  </a:schemeClr>
                </a:solidFill>
                <a:latin typeface="Arial Black" panose="020B0A04020102020204" pitchFamily="34" charset="0"/>
              </a:rPr>
              <a:t>NM ID:unm14375</a:t>
            </a:r>
          </a:p>
          <a:p>
            <a:pPr algn="just"/>
            <a:r>
              <a:rPr lang="en-IN" sz="3200" dirty="0">
                <a:solidFill>
                  <a:schemeClr val="bg2">
                    <a:lumMod val="10000"/>
                  </a:schemeClr>
                </a:solidFill>
                <a:latin typeface="Arial Black" panose="020B0A04020102020204" pitchFamily="34" charset="0"/>
              </a:rPr>
              <a:t>DEPARTMENT:BCOM(general)</a:t>
            </a:r>
          </a:p>
          <a:p>
            <a:pPr algn="just"/>
            <a:r>
              <a:rPr lang="en-IN" sz="3200" dirty="0" err="1">
                <a:solidFill>
                  <a:schemeClr val="bg2">
                    <a:lumMod val="10000"/>
                  </a:schemeClr>
                </a:solidFill>
                <a:latin typeface="Arial Black" panose="020B0A04020102020204" pitchFamily="34" charset="0"/>
              </a:rPr>
              <a:t>COLLEGE:Mar</a:t>
            </a:r>
            <a:r>
              <a:rPr lang="en-IN" sz="3200" dirty="0">
                <a:solidFill>
                  <a:schemeClr val="bg2">
                    <a:lumMod val="10000"/>
                  </a:schemeClr>
                </a:solidFill>
                <a:latin typeface="Arial Black" panose="020B0A04020102020204" pitchFamily="34" charset="0"/>
              </a:rPr>
              <a:t> </a:t>
            </a:r>
            <a:r>
              <a:rPr lang="en-IN" sz="3200" dirty="0" err="1">
                <a:solidFill>
                  <a:schemeClr val="bg2">
                    <a:lumMod val="10000"/>
                  </a:schemeClr>
                </a:solidFill>
                <a:latin typeface="Arial Black" panose="020B0A04020102020204" pitchFamily="34" charset="0"/>
              </a:rPr>
              <a:t>gregories</a:t>
            </a:r>
            <a:r>
              <a:rPr lang="en-IN" sz="3200" dirty="0">
                <a:solidFill>
                  <a:schemeClr val="bg2">
                    <a:lumMod val="10000"/>
                  </a:schemeClr>
                </a:solidFill>
                <a:latin typeface="Arial Black" panose="020B0A04020102020204" pitchFamily="34" charset="0"/>
              </a:rPr>
              <a:t> college of arts and science                            </a:t>
            </a:r>
            <a:r>
              <a:rPr lang="en-IN" sz="3200" dirty="0">
                <a:latin typeface="Arial Black" panose="020B0A04020102020204" pitchFamily="34" charset="0"/>
              </a:rPr>
              <a:t>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8061A4F-C8F2-CE83-48D4-E855E2B5EB25}"/>
                  </a:ext>
                </a:extLst>
              </p14:cNvPr>
              <p14:cNvContentPartPr/>
              <p14:nvPr/>
            </p14:nvContentPartPr>
            <p14:xfrm>
              <a:off x="7885417" y="2969508"/>
              <a:ext cx="360" cy="360"/>
            </p14:xfrm>
          </p:contentPart>
        </mc:Choice>
        <mc:Fallback xmlns="">
          <p:pic>
            <p:nvPicPr>
              <p:cNvPr id="5" name="Ink 4">
                <a:extLst>
                  <a:ext uri="{FF2B5EF4-FFF2-40B4-BE49-F238E27FC236}">
                    <a16:creationId xmlns:a16="http://schemas.microsoft.com/office/drawing/2014/main" id="{A8061A4F-C8F2-CE83-48D4-E855E2B5EB25}"/>
                  </a:ext>
                </a:extLst>
              </p:cNvPr>
              <p:cNvPicPr/>
              <p:nvPr/>
            </p:nvPicPr>
            <p:blipFill>
              <a:blip r:embed="rId3"/>
              <a:stretch>
                <a:fillRect/>
              </a:stretch>
            </p:blipFill>
            <p:spPr>
              <a:xfrm>
                <a:off x="7879297" y="29633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CDC8D0D-EF5A-FC11-33C7-E40E724A243D}"/>
                  </a:ext>
                </a:extLst>
              </p14:cNvPr>
              <p14:cNvContentPartPr/>
              <p14:nvPr/>
            </p14:nvContentPartPr>
            <p14:xfrm>
              <a:off x="6971017" y="2939628"/>
              <a:ext cx="360" cy="360"/>
            </p14:xfrm>
          </p:contentPart>
        </mc:Choice>
        <mc:Fallback xmlns="">
          <p:pic>
            <p:nvPicPr>
              <p:cNvPr id="6" name="Ink 5">
                <a:extLst>
                  <a:ext uri="{FF2B5EF4-FFF2-40B4-BE49-F238E27FC236}">
                    <a16:creationId xmlns:a16="http://schemas.microsoft.com/office/drawing/2014/main" id="{ECDC8D0D-EF5A-FC11-33C7-E40E724A243D}"/>
                  </a:ext>
                </a:extLst>
              </p:cNvPr>
              <p:cNvPicPr/>
              <p:nvPr/>
            </p:nvPicPr>
            <p:blipFill>
              <a:blip r:embed="rId3"/>
              <a:stretch>
                <a:fillRect/>
              </a:stretch>
            </p:blipFill>
            <p:spPr>
              <a:xfrm>
                <a:off x="6964897" y="29335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3EA9CF0-78A8-2877-9C79-470DA448B5D8}"/>
                  </a:ext>
                </a:extLst>
              </p14:cNvPr>
              <p14:cNvContentPartPr/>
              <p14:nvPr/>
            </p14:nvContentPartPr>
            <p14:xfrm>
              <a:off x="7570777" y="2025588"/>
              <a:ext cx="360" cy="360"/>
            </p14:xfrm>
          </p:contentPart>
        </mc:Choice>
        <mc:Fallback xmlns="">
          <p:pic>
            <p:nvPicPr>
              <p:cNvPr id="7" name="Ink 6">
                <a:extLst>
                  <a:ext uri="{FF2B5EF4-FFF2-40B4-BE49-F238E27FC236}">
                    <a16:creationId xmlns:a16="http://schemas.microsoft.com/office/drawing/2014/main" id="{13EA9CF0-78A8-2877-9C79-470DA448B5D8}"/>
                  </a:ext>
                </a:extLst>
              </p:cNvPr>
              <p:cNvPicPr/>
              <p:nvPr/>
            </p:nvPicPr>
            <p:blipFill>
              <a:blip r:embed="rId3"/>
              <a:stretch>
                <a:fillRect/>
              </a:stretch>
            </p:blipFill>
            <p:spPr>
              <a:xfrm>
                <a:off x="7564657" y="20194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3AF2FAAA-8ACB-45AA-572A-A9DD95A668A8}"/>
                  </a:ext>
                </a:extLst>
              </p14:cNvPr>
              <p14:cNvContentPartPr/>
              <p14:nvPr/>
            </p14:nvContentPartPr>
            <p14:xfrm>
              <a:off x="7570777" y="2231868"/>
              <a:ext cx="360" cy="16200"/>
            </p14:xfrm>
          </p:contentPart>
        </mc:Choice>
        <mc:Fallback xmlns="">
          <p:pic>
            <p:nvPicPr>
              <p:cNvPr id="8" name="Ink 7">
                <a:extLst>
                  <a:ext uri="{FF2B5EF4-FFF2-40B4-BE49-F238E27FC236}">
                    <a16:creationId xmlns:a16="http://schemas.microsoft.com/office/drawing/2014/main" id="{3AF2FAAA-8ACB-45AA-572A-A9DD95A668A8}"/>
                  </a:ext>
                </a:extLst>
              </p:cNvPr>
              <p:cNvPicPr/>
              <p:nvPr/>
            </p:nvPicPr>
            <p:blipFill>
              <a:blip r:embed="rId7"/>
              <a:stretch>
                <a:fillRect/>
              </a:stretch>
            </p:blipFill>
            <p:spPr>
              <a:xfrm>
                <a:off x="7564657" y="2225748"/>
                <a:ext cx="126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8656A7A-097C-2668-2B48-E500BD306B69}"/>
                  </a:ext>
                </a:extLst>
              </p14:cNvPr>
              <p14:cNvContentPartPr/>
              <p14:nvPr/>
            </p14:nvContentPartPr>
            <p14:xfrm>
              <a:off x="7442977" y="3805068"/>
              <a:ext cx="360" cy="360"/>
            </p14:xfrm>
          </p:contentPart>
        </mc:Choice>
        <mc:Fallback xmlns="">
          <p:pic>
            <p:nvPicPr>
              <p:cNvPr id="9" name="Ink 8">
                <a:extLst>
                  <a:ext uri="{FF2B5EF4-FFF2-40B4-BE49-F238E27FC236}">
                    <a16:creationId xmlns:a16="http://schemas.microsoft.com/office/drawing/2014/main" id="{A8656A7A-097C-2668-2B48-E500BD306B69}"/>
                  </a:ext>
                </a:extLst>
              </p:cNvPr>
              <p:cNvPicPr/>
              <p:nvPr/>
            </p:nvPicPr>
            <p:blipFill>
              <a:blip r:embed="rId3"/>
              <a:stretch>
                <a:fillRect/>
              </a:stretch>
            </p:blipFill>
            <p:spPr>
              <a:xfrm>
                <a:off x="7436857" y="379894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FB519C00-A70F-0680-6950-34A2CA13A87A}"/>
                  </a:ext>
                </a:extLst>
              </p14:cNvPr>
              <p14:cNvContentPartPr/>
              <p14:nvPr/>
            </p14:nvContentPartPr>
            <p14:xfrm>
              <a:off x="7562857" y="3519948"/>
              <a:ext cx="18000" cy="4320"/>
            </p14:xfrm>
          </p:contentPart>
        </mc:Choice>
        <mc:Fallback xmlns="">
          <p:pic>
            <p:nvPicPr>
              <p:cNvPr id="10" name="Ink 9">
                <a:extLst>
                  <a:ext uri="{FF2B5EF4-FFF2-40B4-BE49-F238E27FC236}">
                    <a16:creationId xmlns:a16="http://schemas.microsoft.com/office/drawing/2014/main" id="{FB519C00-A70F-0680-6950-34A2CA13A87A}"/>
                  </a:ext>
                </a:extLst>
              </p:cNvPr>
              <p:cNvPicPr/>
              <p:nvPr/>
            </p:nvPicPr>
            <p:blipFill>
              <a:blip r:embed="rId10"/>
              <a:stretch>
                <a:fillRect/>
              </a:stretch>
            </p:blipFill>
            <p:spPr>
              <a:xfrm>
                <a:off x="7556737" y="3513828"/>
                <a:ext cx="30240" cy="16560"/>
              </a:xfrm>
              <a:prstGeom prst="rect">
                <a:avLst/>
              </a:prstGeom>
            </p:spPr>
          </p:pic>
        </mc:Fallback>
      </mc:AlternateContent>
      <p:grpSp>
        <p:nvGrpSpPr>
          <p:cNvPr id="13" name="Group 12">
            <a:extLst>
              <a:ext uri="{FF2B5EF4-FFF2-40B4-BE49-F238E27FC236}">
                <a16:creationId xmlns:a16="http://schemas.microsoft.com/office/drawing/2014/main" id="{DF458E8F-DA86-FDEB-98EE-8FC01F1B9D1D}"/>
              </a:ext>
            </a:extLst>
          </p:cNvPr>
          <p:cNvGrpSpPr/>
          <p:nvPr/>
        </p:nvGrpSpPr>
        <p:grpSpPr>
          <a:xfrm>
            <a:off x="4945297" y="2821548"/>
            <a:ext cx="360" cy="360"/>
            <a:chOff x="4945297" y="2821548"/>
            <a:chExt cx="360" cy="36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7F0C647-49DF-C36A-C401-A9B6BE32DA52}"/>
                    </a:ext>
                  </a:extLst>
                </p14:cNvPr>
                <p14:cNvContentPartPr/>
                <p14:nvPr/>
              </p14:nvContentPartPr>
              <p14:xfrm>
                <a:off x="4945297" y="2821548"/>
                <a:ext cx="360" cy="360"/>
              </p14:xfrm>
            </p:contentPart>
          </mc:Choice>
          <mc:Fallback xmlns="">
            <p:pic>
              <p:nvPicPr>
                <p:cNvPr id="11" name="Ink 10">
                  <a:extLst>
                    <a:ext uri="{FF2B5EF4-FFF2-40B4-BE49-F238E27FC236}">
                      <a16:creationId xmlns:a16="http://schemas.microsoft.com/office/drawing/2014/main" id="{37F0C647-49DF-C36A-C401-A9B6BE32DA52}"/>
                    </a:ext>
                  </a:extLst>
                </p:cNvPr>
                <p:cNvPicPr/>
                <p:nvPr/>
              </p:nvPicPr>
              <p:blipFill>
                <a:blip r:embed="rId3"/>
                <a:stretch>
                  <a:fillRect/>
                </a:stretch>
              </p:blipFill>
              <p:spPr>
                <a:xfrm>
                  <a:off x="4939177" y="281542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5217ACDD-5A61-EBC3-912D-5EB2CC355344}"/>
                    </a:ext>
                  </a:extLst>
                </p14:cNvPr>
                <p14:cNvContentPartPr/>
                <p14:nvPr/>
              </p14:nvContentPartPr>
              <p14:xfrm>
                <a:off x="4945297" y="2821548"/>
                <a:ext cx="360" cy="360"/>
              </p14:xfrm>
            </p:contentPart>
          </mc:Choice>
          <mc:Fallback xmlns="">
            <p:pic>
              <p:nvPicPr>
                <p:cNvPr id="12" name="Ink 11">
                  <a:extLst>
                    <a:ext uri="{FF2B5EF4-FFF2-40B4-BE49-F238E27FC236}">
                      <a16:creationId xmlns:a16="http://schemas.microsoft.com/office/drawing/2014/main" id="{5217ACDD-5A61-EBC3-912D-5EB2CC355344}"/>
                    </a:ext>
                  </a:extLst>
                </p:cNvPr>
                <p:cNvPicPr/>
                <p:nvPr/>
              </p:nvPicPr>
              <p:blipFill>
                <a:blip r:embed="rId3"/>
                <a:stretch>
                  <a:fillRect/>
                </a:stretch>
              </p:blipFill>
              <p:spPr>
                <a:xfrm>
                  <a:off x="4939177" y="2815428"/>
                  <a:ext cx="12600" cy="12600"/>
                </a:xfrm>
                <a:prstGeom prst="rect">
                  <a:avLst/>
                </a:prstGeom>
              </p:spPr>
            </p:pic>
          </mc:Fallback>
        </mc:AlternateContent>
      </p:grpSp>
    </p:spTree>
    <p:extLst>
      <p:ext uri="{BB962C8B-B14F-4D97-AF65-F5344CB8AC3E}">
        <p14:creationId xmlns:p14="http://schemas.microsoft.com/office/powerpoint/2010/main" val="333781089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9F90-3908-863D-52E7-6892264311A7}"/>
              </a:ext>
            </a:extLst>
          </p:cNvPr>
          <p:cNvSpPr>
            <a:spLocks noGrp="1"/>
          </p:cNvSpPr>
          <p:nvPr>
            <p:ph type="title"/>
          </p:nvPr>
        </p:nvSpPr>
        <p:spPr>
          <a:xfrm>
            <a:off x="540774" y="255640"/>
            <a:ext cx="8733228" cy="698090"/>
          </a:xfrm>
        </p:spPr>
        <p:txBody>
          <a:bodyPr>
            <a:normAutofit/>
          </a:bodyPr>
          <a:lstStyle/>
          <a:p>
            <a:r>
              <a:rPr lang="en-IN" dirty="0"/>
              <a:t> </a:t>
            </a:r>
          </a:p>
        </p:txBody>
      </p:sp>
      <p:sp>
        <p:nvSpPr>
          <p:cNvPr id="3" name="Content Placeholder 2">
            <a:extLst>
              <a:ext uri="{FF2B5EF4-FFF2-40B4-BE49-F238E27FC236}">
                <a16:creationId xmlns:a16="http://schemas.microsoft.com/office/drawing/2014/main" id="{85316899-8866-3BDD-3703-205530E51ECE}"/>
              </a:ext>
            </a:extLst>
          </p:cNvPr>
          <p:cNvSpPr>
            <a:spLocks noGrp="1"/>
          </p:cNvSpPr>
          <p:nvPr>
            <p:ph idx="1"/>
          </p:nvPr>
        </p:nvSpPr>
        <p:spPr>
          <a:xfrm>
            <a:off x="88490" y="167149"/>
            <a:ext cx="9704439" cy="6223820"/>
          </a:xfrm>
        </p:spPr>
        <p:txBody>
          <a:bodyPr>
            <a:normAutofit/>
          </a:bodyPr>
          <a:lstStyle/>
          <a:p>
            <a:pPr marL="0" indent="0">
              <a:buNone/>
            </a:pPr>
            <a:r>
              <a:rPr lang="en-US" sz="2000" u="sng" dirty="0">
                <a:latin typeface="Arial Black" panose="020B0A04020102020204" pitchFamily="34" charset="0"/>
              </a:rPr>
              <a:t>Graphs in Excel </a:t>
            </a:r>
            <a:r>
              <a:rPr lang="en-US" sz="2000" dirty="0">
                <a:latin typeface="Arial Black" panose="020B0A04020102020204" pitchFamily="34" charset="0"/>
              </a:rPr>
              <a:t>are used to visualize data, making it easier to understand and interpret complex information. Here’s why you might use graphs:</a:t>
            </a:r>
          </a:p>
          <a:p>
            <a:pPr>
              <a:buFont typeface="Wingdings" panose="05000000000000000000" pitchFamily="2" charset="2"/>
              <a:buChar char="v"/>
            </a:pPr>
            <a:r>
              <a:rPr lang="en-US" sz="2000" dirty="0">
                <a:latin typeface="Arial Black" panose="020B0A04020102020204" pitchFamily="34" charset="0"/>
              </a:rPr>
              <a:t>Enhanced Understanding: Graphs provide a visual representation of data, helping you quickly grasp trends, patterns, and relationships that might be less obvious in raw data.</a:t>
            </a:r>
          </a:p>
          <a:p>
            <a:pPr>
              <a:buFont typeface="Wingdings" panose="05000000000000000000" pitchFamily="2" charset="2"/>
              <a:buChar char="v"/>
            </a:pPr>
            <a:r>
              <a:rPr lang="en-US" sz="2000" dirty="0">
                <a:latin typeface="Arial Black" panose="020B0A04020102020204" pitchFamily="34" charset="0"/>
              </a:rPr>
              <a:t>Comparisons: They allow you to compare different data series or categories easily. For instance, bar charts or column charts can compare sales across regions.</a:t>
            </a:r>
          </a:p>
          <a:p>
            <a:pPr>
              <a:buFont typeface="Wingdings" panose="05000000000000000000" pitchFamily="2" charset="2"/>
              <a:buChar char="v"/>
            </a:pPr>
            <a:r>
              <a:rPr lang="en-US" sz="2000" dirty="0">
                <a:latin typeface="Arial Black" panose="020B0A04020102020204" pitchFamily="34" charset="0"/>
              </a:rPr>
              <a:t>Trend Analysis: Line graphs are useful for showing trends over time, making it easier to analyze changes and forecast future performance.</a:t>
            </a:r>
          </a:p>
          <a:p>
            <a:pPr>
              <a:buFont typeface="Wingdings" panose="05000000000000000000" pitchFamily="2" charset="2"/>
              <a:buChar char="v"/>
            </a:pPr>
            <a:r>
              <a:rPr lang="en-US" sz="2000" dirty="0">
                <a:latin typeface="Arial Black" panose="020B0A04020102020204" pitchFamily="34" charset="0"/>
              </a:rPr>
              <a:t>Data Presentation: Graphs make reports and presentations more engaging and easier to understand, which is helpful for communicating findings to stakeholders.</a:t>
            </a:r>
          </a:p>
          <a:p>
            <a:pPr>
              <a:buFont typeface="Wingdings" panose="05000000000000000000" pitchFamily="2" charset="2"/>
              <a:buChar char="v"/>
            </a:pPr>
            <a:r>
              <a:rPr lang="en-US" sz="2000" dirty="0">
                <a:latin typeface="Arial Black" panose="020B0A04020102020204" pitchFamily="34" charset="0"/>
              </a:rPr>
              <a:t>Highlighting Insights: Visualizations can highlight key insights or anomalies in the data, such as peaks, troughs, or outliers.</a:t>
            </a:r>
            <a:endParaRPr lang="en-IN" sz="2000" dirty="0">
              <a:latin typeface="Arial Black" panose="020B0A04020102020204" pitchFamily="34" charset="0"/>
            </a:endParaRPr>
          </a:p>
        </p:txBody>
      </p:sp>
    </p:spTree>
    <p:extLst>
      <p:ext uri="{BB962C8B-B14F-4D97-AF65-F5344CB8AC3E}">
        <p14:creationId xmlns:p14="http://schemas.microsoft.com/office/powerpoint/2010/main" val="1381312961"/>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A3E2-0C29-8EA3-26B3-747D2A126B9B}"/>
              </a:ext>
            </a:extLst>
          </p:cNvPr>
          <p:cNvSpPr>
            <a:spLocks noGrp="1"/>
          </p:cNvSpPr>
          <p:nvPr>
            <p:ph type="title"/>
          </p:nvPr>
        </p:nvSpPr>
        <p:spPr>
          <a:xfrm>
            <a:off x="334297" y="294968"/>
            <a:ext cx="8939705" cy="894736"/>
          </a:xfrm>
        </p:spPr>
        <p:txBody>
          <a:bodyPr/>
          <a:lstStyle/>
          <a:p>
            <a:r>
              <a:rPr lang="en-IN" dirty="0"/>
              <a:t>DATASET DESCRIPTION </a:t>
            </a:r>
          </a:p>
        </p:txBody>
      </p:sp>
      <p:sp>
        <p:nvSpPr>
          <p:cNvPr id="3" name="Content Placeholder 2">
            <a:extLst>
              <a:ext uri="{FF2B5EF4-FFF2-40B4-BE49-F238E27FC236}">
                <a16:creationId xmlns:a16="http://schemas.microsoft.com/office/drawing/2014/main" id="{9DEF99B4-1895-026E-550F-0506847F1BF0}"/>
              </a:ext>
            </a:extLst>
          </p:cNvPr>
          <p:cNvSpPr>
            <a:spLocks noGrp="1"/>
          </p:cNvSpPr>
          <p:nvPr>
            <p:ph idx="1"/>
          </p:nvPr>
        </p:nvSpPr>
        <p:spPr>
          <a:xfrm>
            <a:off x="570271" y="1425679"/>
            <a:ext cx="9566787" cy="4404852"/>
          </a:xfrm>
        </p:spPr>
        <p:txBody>
          <a:bodyPr>
            <a:noAutofit/>
          </a:bodyPr>
          <a:lstStyle/>
          <a:p>
            <a:pPr marL="0" indent="0">
              <a:buNone/>
            </a:pPr>
            <a:r>
              <a:rPr lang="en-US" sz="2000" dirty="0">
                <a:solidFill>
                  <a:schemeClr val="tx1"/>
                </a:solidFill>
                <a:latin typeface="Arial Black" panose="020B0A04020102020204" pitchFamily="34" charset="0"/>
              </a:rPr>
              <a:t>A dataset description would include specifics about the dataset's attributes, structure, and any relevant metadata. Here’s an example description:</a:t>
            </a:r>
          </a:p>
          <a:p>
            <a:pPr marL="0" indent="0">
              <a:buNone/>
            </a:pPr>
            <a:r>
              <a:rPr lang="en-US" sz="2000" dirty="0">
                <a:solidFill>
                  <a:schemeClr val="tx1"/>
                </a:solidFill>
                <a:highlight>
                  <a:srgbClr val="FFFF00"/>
                </a:highlight>
                <a:latin typeface="Arial Black" panose="020B0A04020102020204" pitchFamily="34" charset="0"/>
              </a:rPr>
              <a:t>Dataset Description: </a:t>
            </a:r>
            <a:r>
              <a:rPr lang="en-US" sz="2000" u="sng" dirty="0">
                <a:solidFill>
                  <a:schemeClr val="tx1"/>
                </a:solidFill>
                <a:latin typeface="Arial Black" panose="020B0A04020102020204" pitchFamily="34" charset="0"/>
              </a:rPr>
              <a:t>Download </a:t>
            </a:r>
            <a:r>
              <a:rPr lang="en-US" sz="2000" u="sng" dirty="0" err="1">
                <a:solidFill>
                  <a:schemeClr val="tx1"/>
                </a:solidFill>
                <a:latin typeface="Arial Black" panose="020B0A04020102020204" pitchFamily="34" charset="0"/>
              </a:rPr>
              <a:t>from:kaggle</a:t>
            </a:r>
            <a:r>
              <a:rPr lang="en-US" sz="2000" u="sng" dirty="0">
                <a:solidFill>
                  <a:schemeClr val="tx1"/>
                </a:solidFill>
                <a:latin typeface="Arial Black" panose="020B0A04020102020204" pitchFamily="34" charset="0"/>
              </a:rPr>
              <a:t>        </a:t>
            </a:r>
          </a:p>
          <a:p>
            <a:pPr>
              <a:buFont typeface="Wingdings" panose="05000000000000000000" pitchFamily="2" charset="2"/>
              <a:buChar char="v"/>
            </a:pPr>
            <a:r>
              <a:rPr lang="en-US" sz="2000" u="sng" dirty="0">
                <a:solidFill>
                  <a:schemeClr val="tx1"/>
                </a:solidFill>
                <a:latin typeface="Arial Black" panose="020B0A04020102020204" pitchFamily="34" charset="0"/>
              </a:rPr>
              <a:t>Dataset Name</a:t>
            </a:r>
            <a:r>
              <a:rPr lang="en-US" sz="2000" dirty="0">
                <a:solidFill>
                  <a:schemeClr val="tx1"/>
                </a:solidFill>
                <a:latin typeface="Arial Black" panose="020B0A04020102020204" pitchFamily="34" charset="0"/>
              </a:rPr>
              <a:t>: Employee Promotion Data</a:t>
            </a:r>
          </a:p>
          <a:p>
            <a:pPr>
              <a:buFont typeface="Wingdings" panose="05000000000000000000" pitchFamily="2" charset="2"/>
              <a:buChar char="v"/>
            </a:pPr>
            <a:r>
              <a:rPr lang="en-US" sz="2000" dirty="0" err="1">
                <a:solidFill>
                  <a:schemeClr val="tx1"/>
                </a:solidFill>
                <a:latin typeface="Arial Black" panose="020B0A04020102020204" pitchFamily="34" charset="0"/>
              </a:rPr>
              <a:t>Description:This</a:t>
            </a:r>
            <a:r>
              <a:rPr lang="en-US" sz="2000" dirty="0">
                <a:solidFill>
                  <a:schemeClr val="tx1"/>
                </a:solidFill>
                <a:latin typeface="Arial Black" panose="020B0A04020102020204" pitchFamily="34" charset="0"/>
              </a:rPr>
              <a:t> dataset contains historical records of employee promotions, including employee demographics, performance metrics, promotion details, and other relevant attributes. It is used to analyze the factors influencing promotions and identify patterns or biases.</a:t>
            </a:r>
          </a:p>
          <a:p>
            <a:pPr>
              <a:buFont typeface="Wingdings" panose="05000000000000000000" pitchFamily="2" charset="2"/>
              <a:buChar char="v"/>
            </a:pPr>
            <a:r>
              <a:rPr lang="en-US" sz="2000" dirty="0">
                <a:solidFill>
                  <a:schemeClr val="tx1"/>
                </a:solidFill>
                <a:latin typeface="Arial Black" panose="020B0A04020102020204" pitchFamily="34" charset="0"/>
              </a:rPr>
              <a:t>Data Fields:</a:t>
            </a:r>
          </a:p>
          <a:p>
            <a:pPr marL="457200" indent="-457200">
              <a:buFont typeface="+mj-lt"/>
              <a:buAutoNum type="arabicPeriod"/>
            </a:pPr>
            <a:r>
              <a:rPr lang="en-US" sz="2000" dirty="0" err="1">
                <a:solidFill>
                  <a:schemeClr val="tx1"/>
                </a:solidFill>
                <a:latin typeface="Arial Black" panose="020B0A04020102020204" pitchFamily="34" charset="0"/>
              </a:rPr>
              <a:t>Employee_ID:Unique</a:t>
            </a:r>
            <a:r>
              <a:rPr lang="en-US" sz="2000" dirty="0">
                <a:solidFill>
                  <a:schemeClr val="tx1"/>
                </a:solidFill>
                <a:latin typeface="Arial Black" panose="020B0A04020102020204" pitchFamily="34" charset="0"/>
              </a:rPr>
              <a:t> identifier for each employee.   </a:t>
            </a:r>
          </a:p>
        </p:txBody>
      </p:sp>
    </p:spTree>
    <p:extLst>
      <p:ext uri="{BB962C8B-B14F-4D97-AF65-F5344CB8AC3E}">
        <p14:creationId xmlns:p14="http://schemas.microsoft.com/office/powerpoint/2010/main" val="686115396"/>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A2E55ED-6252-53AF-468C-84DA0112CBE1}"/>
              </a:ext>
            </a:extLst>
          </p:cNvPr>
          <p:cNvSpPr>
            <a:spLocks noGrp="1"/>
          </p:cNvSpPr>
          <p:nvPr>
            <p:ph idx="1"/>
          </p:nvPr>
        </p:nvSpPr>
        <p:spPr>
          <a:xfrm>
            <a:off x="344129" y="245806"/>
            <a:ext cx="9193161" cy="6037007"/>
          </a:xfrm>
        </p:spPr>
        <p:txBody>
          <a:bodyPr>
            <a:normAutofit fontScale="25000" lnSpcReduction="20000"/>
          </a:bodyPr>
          <a:lstStyle/>
          <a:p>
            <a:pPr>
              <a:buFont typeface="Wingdings" panose="05000000000000000000" pitchFamily="2" charset="2"/>
              <a:buChar char="v"/>
            </a:pPr>
            <a:r>
              <a:rPr lang="en-US" sz="7200" u="sng" dirty="0">
                <a:latin typeface="Arial Black" panose="020B0A04020102020204" pitchFamily="34" charset="0"/>
              </a:rPr>
              <a:t>Name</a:t>
            </a:r>
            <a:r>
              <a:rPr lang="en-US" sz="7200" dirty="0">
                <a:latin typeface="Arial Black" panose="020B0A04020102020204" pitchFamily="34" charset="0"/>
              </a:rPr>
              <a:t>: Employee’s name (often anonymized in datasets). </a:t>
            </a:r>
          </a:p>
          <a:p>
            <a:pPr>
              <a:buFont typeface="Wingdings" panose="05000000000000000000" pitchFamily="2" charset="2"/>
              <a:buChar char="v"/>
            </a:pPr>
            <a:r>
              <a:rPr lang="en-US" sz="7200" dirty="0">
                <a:latin typeface="Arial Black" panose="020B0A04020102020204" pitchFamily="34" charset="0"/>
              </a:rPr>
              <a:t>  </a:t>
            </a:r>
            <a:r>
              <a:rPr lang="en-US" sz="7200" u="sng" dirty="0">
                <a:latin typeface="Arial Black" panose="020B0A04020102020204" pitchFamily="34" charset="0"/>
              </a:rPr>
              <a:t>Age</a:t>
            </a:r>
            <a:r>
              <a:rPr lang="en-US" sz="7200" dirty="0">
                <a:latin typeface="Arial Black" panose="020B0A04020102020204" pitchFamily="34" charset="0"/>
              </a:rPr>
              <a:t>: Employee’s age at the time of data collection. </a:t>
            </a:r>
          </a:p>
          <a:p>
            <a:pPr>
              <a:buFont typeface="Wingdings" panose="05000000000000000000" pitchFamily="2" charset="2"/>
              <a:buChar char="v"/>
            </a:pPr>
            <a:r>
              <a:rPr lang="en-US" sz="7200" dirty="0">
                <a:latin typeface="Arial Black" panose="020B0A04020102020204" pitchFamily="34" charset="0"/>
              </a:rPr>
              <a:t> </a:t>
            </a:r>
            <a:r>
              <a:rPr lang="en-US" sz="7200" u="sng" dirty="0">
                <a:latin typeface="Arial Black" panose="020B0A04020102020204" pitchFamily="34" charset="0"/>
              </a:rPr>
              <a:t>Gender</a:t>
            </a:r>
            <a:r>
              <a:rPr lang="en-US" sz="7200" dirty="0">
                <a:latin typeface="Arial Black" panose="020B0A04020102020204" pitchFamily="34" charset="0"/>
              </a:rPr>
              <a:t>: Employee’s gender.  </a:t>
            </a:r>
          </a:p>
          <a:p>
            <a:pPr>
              <a:buFont typeface="Wingdings" panose="05000000000000000000" pitchFamily="2" charset="2"/>
              <a:buChar char="v"/>
            </a:pPr>
            <a:r>
              <a:rPr lang="en-US" sz="7200" dirty="0">
                <a:latin typeface="Arial Black" panose="020B0A04020102020204" pitchFamily="34" charset="0"/>
              </a:rPr>
              <a:t> </a:t>
            </a:r>
            <a:r>
              <a:rPr lang="en-US" sz="7200" u="sng" dirty="0">
                <a:latin typeface="Arial Black" panose="020B0A04020102020204" pitchFamily="34" charset="0"/>
              </a:rPr>
              <a:t>Ethnicity</a:t>
            </a:r>
            <a:r>
              <a:rPr lang="en-US" sz="7200" dirty="0">
                <a:latin typeface="Arial Black" panose="020B0A04020102020204" pitchFamily="34" charset="0"/>
              </a:rPr>
              <a:t>: Employee’s ethnic background.   </a:t>
            </a:r>
          </a:p>
          <a:p>
            <a:pPr>
              <a:buFont typeface="Wingdings" panose="05000000000000000000" pitchFamily="2" charset="2"/>
              <a:buChar char="v"/>
            </a:pPr>
            <a:r>
              <a:rPr lang="en-US" sz="7200" dirty="0" err="1">
                <a:latin typeface="Arial Black" panose="020B0A04020102020204" pitchFamily="34" charset="0"/>
              </a:rPr>
              <a:t>Education_Level</a:t>
            </a:r>
            <a:r>
              <a:rPr lang="en-US" sz="7200" dirty="0">
                <a:latin typeface="Arial Black" panose="020B0A04020102020204" pitchFamily="34" charset="0"/>
              </a:rPr>
              <a:t>: Highest level of education attained by the employee.   </a:t>
            </a:r>
          </a:p>
          <a:p>
            <a:pPr>
              <a:buFont typeface="Wingdings" panose="05000000000000000000" pitchFamily="2" charset="2"/>
              <a:buChar char="v"/>
            </a:pPr>
            <a:r>
              <a:rPr lang="en-US" sz="7200" dirty="0">
                <a:latin typeface="Arial Black" panose="020B0A04020102020204" pitchFamily="34" charset="0"/>
              </a:rPr>
              <a:t> </a:t>
            </a:r>
            <a:r>
              <a:rPr lang="en-US" sz="7200" u="sng" dirty="0">
                <a:latin typeface="Arial Black" panose="020B0A04020102020204" pitchFamily="34" charset="0"/>
              </a:rPr>
              <a:t>Department</a:t>
            </a:r>
            <a:r>
              <a:rPr lang="en-US" sz="7200" dirty="0">
                <a:latin typeface="Arial Black" panose="020B0A04020102020204" pitchFamily="34" charset="0"/>
              </a:rPr>
              <a:t>: Department where the employee works.   </a:t>
            </a:r>
          </a:p>
          <a:p>
            <a:pPr>
              <a:buFont typeface="Wingdings" panose="05000000000000000000" pitchFamily="2" charset="2"/>
              <a:buChar char="v"/>
            </a:pPr>
            <a:r>
              <a:rPr lang="en-US" sz="7200" dirty="0" err="1">
                <a:latin typeface="Arial Black" panose="020B0A04020102020204" pitchFamily="34" charset="0"/>
              </a:rPr>
              <a:t>Job_Title</a:t>
            </a:r>
            <a:r>
              <a:rPr lang="en-US" sz="7200" dirty="0">
                <a:latin typeface="Arial Black" panose="020B0A04020102020204" pitchFamily="34" charset="0"/>
              </a:rPr>
              <a:t>: Employee’s current job title. </a:t>
            </a:r>
          </a:p>
          <a:p>
            <a:pPr>
              <a:buFont typeface="Wingdings" panose="05000000000000000000" pitchFamily="2" charset="2"/>
              <a:buChar char="v"/>
            </a:pPr>
            <a:r>
              <a:rPr lang="en-US" sz="7200" dirty="0" err="1">
                <a:latin typeface="Arial Black" panose="020B0A04020102020204" pitchFamily="34" charset="0"/>
              </a:rPr>
              <a:t>Tenure:Number</a:t>
            </a:r>
            <a:r>
              <a:rPr lang="en-US" sz="7200" dirty="0">
                <a:latin typeface="Arial Black" panose="020B0A04020102020204" pitchFamily="34" charset="0"/>
              </a:rPr>
              <a:t> of years the employee has been with the company.   </a:t>
            </a:r>
          </a:p>
          <a:p>
            <a:pPr>
              <a:buFont typeface="Wingdings" panose="05000000000000000000" pitchFamily="2" charset="2"/>
              <a:buChar char="v"/>
            </a:pPr>
            <a:r>
              <a:rPr lang="en-US" sz="7200" dirty="0" err="1">
                <a:latin typeface="Arial Black" panose="020B0A04020102020204" pitchFamily="34" charset="0"/>
              </a:rPr>
              <a:t>Performance_Score:Rating</a:t>
            </a:r>
            <a:r>
              <a:rPr lang="en-US" sz="7200" dirty="0">
                <a:latin typeface="Arial Black" panose="020B0A04020102020204" pitchFamily="34" charset="0"/>
              </a:rPr>
              <a:t> from performance evaluations (e.g., numerical score or categorical rating).   </a:t>
            </a:r>
          </a:p>
          <a:p>
            <a:pPr>
              <a:buFont typeface="Wingdings" panose="05000000000000000000" pitchFamily="2" charset="2"/>
              <a:buChar char="v"/>
            </a:pPr>
            <a:r>
              <a:rPr lang="en-US" sz="7200" dirty="0" err="1">
                <a:latin typeface="Arial Black" panose="020B0A04020102020204" pitchFamily="34" charset="0"/>
              </a:rPr>
              <a:t>Training_Courses</a:t>
            </a:r>
            <a:r>
              <a:rPr lang="en-US" sz="7200" dirty="0">
                <a:latin typeface="Arial Black" panose="020B0A04020102020204" pitchFamily="34" charset="0"/>
              </a:rPr>
              <a:t>: List of training programs completed by the employee.   </a:t>
            </a:r>
          </a:p>
          <a:p>
            <a:pPr>
              <a:buFont typeface="Wingdings" panose="05000000000000000000" pitchFamily="2" charset="2"/>
              <a:buChar char="v"/>
            </a:pPr>
            <a:r>
              <a:rPr lang="en-US" sz="7200" dirty="0">
                <a:latin typeface="Arial Black" panose="020B0A04020102020204" pitchFamily="34" charset="0"/>
              </a:rPr>
              <a:t> </a:t>
            </a:r>
            <a:r>
              <a:rPr lang="en-US" sz="7200" dirty="0" err="1">
                <a:latin typeface="Arial Black" panose="020B0A04020102020204" pitchFamily="34" charset="0"/>
              </a:rPr>
              <a:t>Promotion_Date</a:t>
            </a:r>
            <a:r>
              <a:rPr lang="en-US" sz="7200" dirty="0">
                <a:latin typeface="Arial Black" panose="020B0A04020102020204" pitchFamily="34" charset="0"/>
              </a:rPr>
              <a:t>: Date when the employee was promoted.   </a:t>
            </a:r>
          </a:p>
          <a:p>
            <a:pPr>
              <a:buFont typeface="Wingdings" panose="05000000000000000000" pitchFamily="2" charset="2"/>
              <a:buChar char="v"/>
            </a:pPr>
            <a:r>
              <a:rPr lang="en-US" sz="7200" dirty="0" err="1">
                <a:latin typeface="Arial Black" panose="020B0A04020102020204" pitchFamily="34" charset="0"/>
              </a:rPr>
              <a:t>New_Job_Title</a:t>
            </a:r>
            <a:r>
              <a:rPr lang="en-US" sz="7200" dirty="0">
                <a:latin typeface="Arial Black" panose="020B0A04020102020204" pitchFamily="34" charset="0"/>
              </a:rPr>
              <a:t>: Job title received after promotion.   </a:t>
            </a:r>
          </a:p>
          <a:p>
            <a:pPr>
              <a:buFont typeface="Wingdings" panose="05000000000000000000" pitchFamily="2" charset="2"/>
              <a:buChar char="v"/>
            </a:pPr>
            <a:r>
              <a:rPr lang="en-US" sz="7200" dirty="0" err="1">
                <a:latin typeface="Arial Black" panose="020B0A04020102020204" pitchFamily="34" charset="0"/>
              </a:rPr>
              <a:t>Promotion_Reason</a:t>
            </a:r>
            <a:r>
              <a:rPr lang="en-US" sz="7200" dirty="0">
                <a:latin typeface="Arial Black" panose="020B0A04020102020204" pitchFamily="34" charset="0"/>
              </a:rPr>
              <a:t>: Reason for promotion (if available).   </a:t>
            </a:r>
          </a:p>
          <a:p>
            <a:pPr>
              <a:buFont typeface="Wingdings" panose="05000000000000000000" pitchFamily="2" charset="2"/>
              <a:buChar char="v"/>
            </a:pPr>
            <a:r>
              <a:rPr lang="en-US" sz="7200" dirty="0" err="1">
                <a:latin typeface="Arial Black" panose="020B0A04020102020204" pitchFamily="34" charset="0"/>
              </a:rPr>
              <a:t>Salary_Before</a:t>
            </a:r>
            <a:r>
              <a:rPr lang="en-US" sz="7200" dirty="0">
                <a:latin typeface="Arial Black" panose="020B0A04020102020204" pitchFamily="34" charset="0"/>
              </a:rPr>
              <a:t>: Salary before promotion.   </a:t>
            </a:r>
          </a:p>
          <a:p>
            <a:pPr>
              <a:buFont typeface="Wingdings" panose="05000000000000000000" pitchFamily="2" charset="2"/>
              <a:buChar char="v"/>
            </a:pPr>
            <a:r>
              <a:rPr lang="en-US" sz="7200" dirty="0" err="1">
                <a:latin typeface="Arial Black" panose="020B0A04020102020204" pitchFamily="34" charset="0"/>
              </a:rPr>
              <a:t>Salary_After</a:t>
            </a:r>
            <a:r>
              <a:rPr lang="en-US" sz="7200" dirty="0">
                <a:latin typeface="Arial Black" panose="020B0A04020102020204" pitchFamily="34" charset="0"/>
              </a:rPr>
              <a:t>:* Salary after promotion.</a:t>
            </a:r>
          </a:p>
          <a:p>
            <a:pPr>
              <a:buFont typeface="Wingdings" panose="05000000000000000000" pitchFamily="2" charset="2"/>
              <a:buChar char="v"/>
            </a:pPr>
            <a:endParaRPr lang="en-IN" sz="4200" dirty="0">
              <a:latin typeface="Arial Black" panose="020B0A04020102020204" pitchFamily="34" charset="0"/>
            </a:endParaRPr>
          </a:p>
        </p:txBody>
      </p:sp>
    </p:spTree>
    <p:extLst>
      <p:ext uri="{BB962C8B-B14F-4D97-AF65-F5344CB8AC3E}">
        <p14:creationId xmlns:p14="http://schemas.microsoft.com/office/powerpoint/2010/main" val="66461142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C4FD4-6B15-E0BD-E265-0156E751EC81}"/>
              </a:ext>
            </a:extLst>
          </p:cNvPr>
          <p:cNvSpPr>
            <a:spLocks noGrp="1"/>
          </p:cNvSpPr>
          <p:nvPr>
            <p:ph idx="1"/>
          </p:nvPr>
        </p:nvSpPr>
        <p:spPr>
          <a:xfrm>
            <a:off x="226142" y="393292"/>
            <a:ext cx="9438968" cy="5860024"/>
          </a:xfrm>
        </p:spPr>
        <p:txBody>
          <a:bodyPr>
            <a:normAutofit fontScale="92500" lnSpcReduction="20000"/>
          </a:bodyPr>
          <a:lstStyle/>
          <a:p>
            <a:pPr>
              <a:buFont typeface="Wingdings" panose="05000000000000000000" pitchFamily="2" charset="2"/>
              <a:buChar char="v"/>
            </a:pPr>
            <a:r>
              <a:rPr lang="en-US" sz="2000" u="sng" dirty="0">
                <a:latin typeface="Arial Black" panose="020B0A04020102020204" pitchFamily="34" charset="0"/>
              </a:rPr>
              <a:t>Data Structure: </a:t>
            </a:r>
          </a:p>
          <a:p>
            <a:pPr marL="457200" indent="-457200">
              <a:buFont typeface="+mj-lt"/>
              <a:buAutoNum type="arabicPeriod"/>
            </a:pPr>
            <a:r>
              <a:rPr lang="en-US" sz="2000" dirty="0">
                <a:latin typeface="Arial Black" panose="020B0A04020102020204" pitchFamily="34" charset="0"/>
              </a:rPr>
              <a:t>Format: Typically in a tabular format, such as a CSV or Excel file. </a:t>
            </a:r>
          </a:p>
          <a:p>
            <a:pPr marL="457200" indent="-457200">
              <a:buFont typeface="+mj-lt"/>
              <a:buAutoNum type="arabicPeriod"/>
            </a:pPr>
            <a:r>
              <a:rPr lang="en-US" sz="2000" dirty="0">
                <a:latin typeface="Arial Black" panose="020B0A04020102020204" pitchFamily="34" charset="0"/>
              </a:rPr>
              <a:t>  Rows: Each row represents an individual employee's record.   </a:t>
            </a:r>
          </a:p>
          <a:p>
            <a:pPr marL="457200" indent="-457200">
              <a:buFont typeface="+mj-lt"/>
              <a:buAutoNum type="arabicPeriod"/>
            </a:pPr>
            <a:r>
              <a:rPr lang="en-US" sz="2000" dirty="0">
                <a:latin typeface="Arial Black" panose="020B0A04020102020204" pitchFamily="34" charset="0"/>
              </a:rPr>
              <a:t> Columns: Each column represents a different attribute or metric.</a:t>
            </a:r>
          </a:p>
          <a:p>
            <a:pPr>
              <a:buFont typeface="Wingdings" panose="05000000000000000000" pitchFamily="2" charset="2"/>
              <a:buChar char="v"/>
            </a:pPr>
            <a:r>
              <a:rPr lang="en-US" sz="2000" u="sng" dirty="0">
                <a:latin typeface="Arial Black" panose="020B0A04020102020204" pitchFamily="34" charset="0"/>
              </a:rPr>
              <a:t>Metadata:</a:t>
            </a:r>
          </a:p>
          <a:p>
            <a:pPr marL="457200" indent="-457200">
              <a:buFont typeface="+mj-lt"/>
              <a:buAutoNum type="arabicPeriod"/>
            </a:pPr>
            <a:r>
              <a:rPr lang="en-US" sz="2000" dirty="0">
                <a:latin typeface="Arial Black" panose="020B0A04020102020204" pitchFamily="34" charset="0"/>
              </a:rPr>
              <a:t>Data Source: HR management systems, performance management systems, payroll systems, etc.   </a:t>
            </a:r>
          </a:p>
          <a:p>
            <a:pPr marL="457200" indent="-457200">
              <a:buFont typeface="+mj-lt"/>
              <a:buAutoNum type="arabicPeriod"/>
            </a:pPr>
            <a:r>
              <a:rPr lang="en-US" sz="2000" dirty="0">
                <a:latin typeface="Arial Black" panose="020B0A04020102020204" pitchFamily="34" charset="0"/>
              </a:rPr>
              <a:t>Collection Period: The time frame during which the data was collected.   </a:t>
            </a:r>
          </a:p>
          <a:p>
            <a:pPr marL="457200" indent="-457200">
              <a:buFont typeface="+mj-lt"/>
              <a:buAutoNum type="arabicPeriod"/>
            </a:pPr>
            <a:r>
              <a:rPr lang="en-US" sz="2000" dirty="0">
                <a:latin typeface="Arial Black" panose="020B0A04020102020204" pitchFamily="34" charset="0"/>
              </a:rPr>
              <a:t>Update Frequency: How often the data is updated (e.g., quarterly, annually).   </a:t>
            </a:r>
          </a:p>
          <a:p>
            <a:pPr marL="457200" indent="-457200">
              <a:buFont typeface="+mj-lt"/>
              <a:buAutoNum type="arabicPeriod"/>
            </a:pPr>
            <a:r>
              <a:rPr lang="en-US" sz="2000" dirty="0">
                <a:latin typeface="Arial Black" panose="020B0A04020102020204" pitchFamily="34" charset="0"/>
              </a:rPr>
              <a:t>Data Quality: Notes on data completeness, accuracy, and any potential limitations or missing values.</a:t>
            </a:r>
          </a:p>
          <a:p>
            <a:pPr>
              <a:buFont typeface="Wingdings" panose="05000000000000000000" pitchFamily="2" charset="2"/>
              <a:buChar char="v"/>
            </a:pPr>
            <a:r>
              <a:rPr lang="en-US" sz="2000" u="sng" dirty="0">
                <a:latin typeface="Arial Black" panose="020B0A04020102020204" pitchFamily="34" charset="0"/>
              </a:rPr>
              <a:t>Privacy and Confidentiality</a:t>
            </a:r>
            <a:r>
              <a:rPr lang="en-US" sz="2000" dirty="0">
                <a:latin typeface="Arial Black" panose="020B0A04020102020204" pitchFamily="34" charset="0"/>
              </a:rPr>
              <a:t>:</a:t>
            </a:r>
          </a:p>
          <a:p>
            <a:pPr marL="457200" indent="-457200">
              <a:buFont typeface="+mj-lt"/>
              <a:buAutoNum type="arabicPeriod"/>
            </a:pPr>
            <a:r>
              <a:rPr lang="en-US" sz="2000" dirty="0">
                <a:latin typeface="Arial Black" panose="020B0A04020102020204" pitchFamily="34" charset="0"/>
              </a:rPr>
              <a:t>Anonymization: Sensitive information like names and personal identifiers should be anonymized to ensure privacy.   </a:t>
            </a:r>
          </a:p>
          <a:p>
            <a:pPr marL="457200" indent="-457200">
              <a:buFont typeface="+mj-lt"/>
              <a:buAutoNum type="arabicPeriod"/>
            </a:pPr>
            <a:r>
              <a:rPr lang="en-US" sz="2000" dirty="0">
                <a:latin typeface="Arial Black" panose="020B0A04020102020204" pitchFamily="34" charset="0"/>
              </a:rPr>
              <a:t>Access Control: Restricted access to ensure data confidentiality and compliance with data protection regulations.</a:t>
            </a:r>
            <a:endParaRPr lang="en-IN" sz="2000" dirty="0">
              <a:latin typeface="Arial Black" panose="020B0A04020102020204" pitchFamily="34" charset="0"/>
            </a:endParaRPr>
          </a:p>
        </p:txBody>
      </p:sp>
    </p:spTree>
    <p:extLst>
      <p:ext uri="{BB962C8B-B14F-4D97-AF65-F5344CB8AC3E}">
        <p14:creationId xmlns:p14="http://schemas.microsoft.com/office/powerpoint/2010/main" val="387647921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F5B6-16BB-4E6D-685A-507B601D740C}"/>
              </a:ext>
            </a:extLst>
          </p:cNvPr>
          <p:cNvSpPr>
            <a:spLocks noGrp="1"/>
          </p:cNvSpPr>
          <p:nvPr>
            <p:ph type="title"/>
          </p:nvPr>
        </p:nvSpPr>
        <p:spPr>
          <a:xfrm>
            <a:off x="98323" y="117986"/>
            <a:ext cx="9057692" cy="894737"/>
          </a:xfrm>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BDAB73ED-C2E2-A5DD-0196-9EFFC7186804}"/>
              </a:ext>
            </a:extLst>
          </p:cNvPr>
          <p:cNvSpPr>
            <a:spLocks noGrp="1"/>
          </p:cNvSpPr>
          <p:nvPr>
            <p:ph idx="1"/>
          </p:nvPr>
        </p:nvSpPr>
        <p:spPr>
          <a:xfrm>
            <a:off x="98323" y="803787"/>
            <a:ext cx="9842090" cy="5577348"/>
          </a:xfrm>
        </p:spPr>
        <p:txBody>
          <a:bodyPr>
            <a:normAutofit fontScale="92500" lnSpcReduction="10000"/>
          </a:bodyPr>
          <a:lstStyle/>
          <a:p>
            <a:pPr marL="0" indent="0">
              <a:buNone/>
            </a:pPr>
            <a:r>
              <a:rPr lang="en-US" sz="2000" dirty="0">
                <a:latin typeface="Arial Black" panose="020B0A04020102020204" pitchFamily="34" charset="0"/>
              </a:rPr>
              <a:t>The "wow" factor in your solution for HR Analytics employee promotion data could be:</a:t>
            </a:r>
          </a:p>
          <a:p>
            <a:pPr>
              <a:buFont typeface="Wingdings" panose="05000000000000000000" pitchFamily="2" charset="2"/>
              <a:buChar char="v"/>
            </a:pPr>
            <a:r>
              <a:rPr lang="en-US" sz="2000" dirty="0">
                <a:latin typeface="Arial Black" panose="020B0A04020102020204" pitchFamily="34" charset="0"/>
              </a:rPr>
              <a:t>Predictive Insights: Offering advanced predictive models that accurately forecast promotion outcomes based on performance, skills, and tenure, enabling proactive talent management.</a:t>
            </a:r>
          </a:p>
          <a:p>
            <a:pPr>
              <a:buFont typeface="Wingdings" panose="05000000000000000000" pitchFamily="2" charset="2"/>
              <a:buChar char="v"/>
            </a:pPr>
            <a:r>
              <a:rPr lang="en-US" sz="2000" dirty="0">
                <a:latin typeface="Arial Black" panose="020B0A04020102020204" pitchFamily="34" charset="0"/>
              </a:rPr>
              <a:t>Bias Detection: Implementing sophisticated algorithms to uncover and address biases in promotion decisions, promoting fairness and transparency.</a:t>
            </a:r>
          </a:p>
          <a:p>
            <a:pPr>
              <a:buFont typeface="Wingdings" panose="05000000000000000000" pitchFamily="2" charset="2"/>
              <a:buChar char="v"/>
            </a:pPr>
            <a:r>
              <a:rPr lang="en-US" sz="2000" dirty="0">
                <a:latin typeface="Arial Black" panose="020B0A04020102020204" pitchFamily="34" charset="0"/>
              </a:rPr>
              <a:t>Interactive Dashboards: Creating visually appealing, interactive dashboards that allow HR professionals and executives to explore data dynamically and derive insights on-demand.</a:t>
            </a:r>
          </a:p>
          <a:p>
            <a:pPr>
              <a:buFont typeface="Wingdings" panose="05000000000000000000" pitchFamily="2" charset="2"/>
              <a:buChar char="v"/>
            </a:pPr>
            <a:r>
              <a:rPr lang="en-US" sz="2000" dirty="0">
                <a:latin typeface="Arial Black" panose="020B0A04020102020204" pitchFamily="34" charset="0"/>
              </a:rPr>
              <a:t>Actionable Recommendations: Providing tailored, actionable recommendations based on data analysis to improve promotion processes, employee development, and retention strategies.</a:t>
            </a:r>
          </a:p>
          <a:p>
            <a:pPr>
              <a:buFont typeface="Wingdings" panose="05000000000000000000" pitchFamily="2" charset="2"/>
              <a:buChar char="v"/>
            </a:pPr>
            <a:r>
              <a:rPr lang="en-US" sz="2000" dirty="0">
                <a:latin typeface="Arial Black" panose="020B0A04020102020204" pitchFamily="34" charset="0"/>
              </a:rPr>
              <a:t>Real-Time Analytics: Delivering real-time data analysis and updates, ensuring that HR decisions are based on the most current information available.</a:t>
            </a:r>
            <a:endParaRPr lang="en-IN" sz="2000" dirty="0">
              <a:latin typeface="Arial Black" panose="020B0A04020102020204" pitchFamily="34" charset="0"/>
            </a:endParaRPr>
          </a:p>
        </p:txBody>
      </p:sp>
    </p:spTree>
    <p:extLst>
      <p:ext uri="{BB962C8B-B14F-4D97-AF65-F5344CB8AC3E}">
        <p14:creationId xmlns:p14="http://schemas.microsoft.com/office/powerpoint/2010/main" val="3456246548"/>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C6B8-F13B-6333-475C-32207A2FF93E}"/>
              </a:ext>
            </a:extLst>
          </p:cNvPr>
          <p:cNvSpPr>
            <a:spLocks noGrp="1"/>
          </p:cNvSpPr>
          <p:nvPr>
            <p:ph type="title"/>
          </p:nvPr>
        </p:nvSpPr>
        <p:spPr>
          <a:xfrm>
            <a:off x="176981" y="167148"/>
            <a:ext cx="9097021" cy="806246"/>
          </a:xfrm>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3F0DA13B-4343-1017-B291-7B3116C9D393}"/>
              </a:ext>
            </a:extLst>
          </p:cNvPr>
          <p:cNvSpPr>
            <a:spLocks noGrp="1"/>
          </p:cNvSpPr>
          <p:nvPr>
            <p:ph idx="1"/>
          </p:nvPr>
        </p:nvSpPr>
        <p:spPr>
          <a:xfrm>
            <a:off x="255638" y="973394"/>
            <a:ext cx="9448801" cy="5102942"/>
          </a:xfrm>
        </p:spPr>
        <p:txBody>
          <a:bodyPr>
            <a:noAutofit/>
          </a:bodyPr>
          <a:lstStyle/>
          <a:p>
            <a:pPr marL="0" indent="0">
              <a:buNone/>
            </a:pPr>
            <a:r>
              <a:rPr lang="en-US" sz="2000" dirty="0">
                <a:latin typeface="Arial Black" panose="020B0A04020102020204" pitchFamily="34" charset="0"/>
              </a:rPr>
              <a:t>HR Analytics for employee promotion data, modeling involves creating statistical or machine learning models to analyze and predict promotion outcomes.</a:t>
            </a:r>
          </a:p>
          <a:p>
            <a:pPr marL="0" indent="0">
              <a:buNone/>
            </a:pPr>
            <a:r>
              <a:rPr lang="en-US" sz="2000" u="sng" dirty="0">
                <a:latin typeface="Arial Black" panose="020B0A04020102020204" pitchFamily="34" charset="0"/>
              </a:rPr>
              <a:t>Define Objectives: </a:t>
            </a:r>
          </a:p>
          <a:p>
            <a:pPr>
              <a:buFont typeface="Wingdings" panose="05000000000000000000" pitchFamily="2" charset="2"/>
              <a:buChar char="v"/>
            </a:pPr>
            <a:r>
              <a:rPr lang="en-US" sz="2000" dirty="0">
                <a:latin typeface="Arial Black" panose="020B0A04020102020204" pitchFamily="34" charset="0"/>
              </a:rPr>
              <a:t>Predictive Modeling: Predict which employees are most likely to be promoted based on historical data.  </a:t>
            </a:r>
          </a:p>
          <a:p>
            <a:pPr>
              <a:buFont typeface="Wingdings" panose="05000000000000000000" pitchFamily="2" charset="2"/>
              <a:buChar char="v"/>
            </a:pPr>
            <a:r>
              <a:rPr lang="en-US" sz="2000" dirty="0">
                <a:latin typeface="Arial Black" panose="020B0A04020102020204" pitchFamily="34" charset="0"/>
              </a:rPr>
              <a:t>Bias Detection: Identify and quantify potential biases in the promotion process.</a:t>
            </a:r>
          </a:p>
          <a:p>
            <a:pPr marL="0" indent="0">
              <a:buNone/>
            </a:pPr>
            <a:r>
              <a:rPr lang="en-US" sz="2000" u="sng" dirty="0">
                <a:latin typeface="Arial Black" panose="020B0A04020102020204" pitchFamily="34" charset="0"/>
              </a:rPr>
              <a:t>Data Preparation: </a:t>
            </a:r>
          </a:p>
          <a:p>
            <a:pPr>
              <a:buFont typeface="Wingdings" panose="05000000000000000000" pitchFamily="2" charset="2"/>
              <a:buChar char="v"/>
            </a:pPr>
            <a:r>
              <a:rPr lang="en-US" sz="2000" dirty="0">
                <a:latin typeface="Arial Black" panose="020B0A04020102020204" pitchFamily="34" charset="0"/>
              </a:rPr>
              <a:t>Data Cleaning: Handle missing values, outliers, and ensure consistency in the dataset.   </a:t>
            </a:r>
          </a:p>
          <a:p>
            <a:pPr>
              <a:buFont typeface="Wingdings" panose="05000000000000000000" pitchFamily="2" charset="2"/>
              <a:buChar char="v"/>
            </a:pPr>
            <a:r>
              <a:rPr lang="en-US" sz="2000" dirty="0">
                <a:latin typeface="Arial Black" panose="020B0A04020102020204" pitchFamily="34" charset="0"/>
              </a:rPr>
              <a:t>Feature Engineering: Create relevant features such as performance metrics, tenure, and training completion. Normalize or transform variables as needed.</a:t>
            </a:r>
          </a:p>
          <a:p>
            <a:pPr marL="0" indent="0">
              <a:buNone/>
            </a:pPr>
            <a:endParaRPr lang="en-IN" sz="2000" dirty="0">
              <a:latin typeface="Arial Black" panose="020B0A04020102020204" pitchFamily="34" charset="0"/>
            </a:endParaRPr>
          </a:p>
        </p:txBody>
      </p:sp>
    </p:spTree>
    <p:extLst>
      <p:ext uri="{BB962C8B-B14F-4D97-AF65-F5344CB8AC3E}">
        <p14:creationId xmlns:p14="http://schemas.microsoft.com/office/powerpoint/2010/main" val="348168163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B7195-413B-B238-23FF-6F1B22DFA1B1}"/>
              </a:ext>
            </a:extLst>
          </p:cNvPr>
          <p:cNvSpPr>
            <a:spLocks noGrp="1"/>
          </p:cNvSpPr>
          <p:nvPr>
            <p:ph idx="1"/>
          </p:nvPr>
        </p:nvSpPr>
        <p:spPr>
          <a:xfrm>
            <a:off x="275303" y="245807"/>
            <a:ext cx="9507794" cy="5795556"/>
          </a:xfrm>
        </p:spPr>
        <p:txBody>
          <a:bodyPr>
            <a:noAutofit/>
          </a:bodyPr>
          <a:lstStyle/>
          <a:p>
            <a:pPr marL="0" indent="0">
              <a:buNone/>
            </a:pPr>
            <a:r>
              <a:rPr lang="en-US" sz="2000" u="sng" dirty="0">
                <a:latin typeface="Arial Black" panose="020B0A04020102020204" pitchFamily="34" charset="0"/>
              </a:rPr>
              <a:t>Model Selection: </a:t>
            </a:r>
          </a:p>
          <a:p>
            <a:pPr>
              <a:buFont typeface="Wingdings" panose="05000000000000000000" pitchFamily="2" charset="2"/>
              <a:buChar char="v"/>
            </a:pPr>
            <a:r>
              <a:rPr lang="en-US" sz="2000" dirty="0">
                <a:latin typeface="Arial Black" panose="020B0A04020102020204" pitchFamily="34" charset="0"/>
              </a:rPr>
              <a:t>Classification Models: Use models like logistic regression, decision trees, random forests, or gradient boosting machines to predict promotion likelihood.   </a:t>
            </a:r>
          </a:p>
          <a:p>
            <a:pPr>
              <a:buFont typeface="Wingdings" panose="05000000000000000000" pitchFamily="2" charset="2"/>
              <a:buChar char="v"/>
            </a:pPr>
            <a:r>
              <a:rPr lang="en-US" sz="2000" dirty="0">
                <a:latin typeface="Arial Black" panose="020B0A04020102020204" pitchFamily="34" charset="0"/>
              </a:rPr>
              <a:t>Regression Models: For predicting continuous outcomes like salary increase post-promotion, linear regression or more advanced techniques like ridge or lasso regression may be used.   </a:t>
            </a:r>
          </a:p>
          <a:p>
            <a:pPr>
              <a:buFont typeface="Wingdings" panose="05000000000000000000" pitchFamily="2" charset="2"/>
              <a:buChar char="v"/>
            </a:pPr>
            <a:r>
              <a:rPr lang="en-US" sz="2000" dirty="0">
                <a:latin typeface="Arial Black" panose="020B0A04020102020204" pitchFamily="34" charset="0"/>
              </a:rPr>
              <a:t>Anomaly Detection: Use models to detect unusual patterns or outliers that might indicate biases.</a:t>
            </a:r>
          </a:p>
          <a:p>
            <a:pPr marL="0" indent="0">
              <a:buNone/>
            </a:pPr>
            <a:r>
              <a:rPr lang="en-US" sz="2000" u="sng" dirty="0">
                <a:latin typeface="Arial Black" panose="020B0A04020102020204" pitchFamily="34" charset="0"/>
              </a:rPr>
              <a:t>Model Training:</a:t>
            </a:r>
          </a:p>
          <a:p>
            <a:pPr>
              <a:buFont typeface="Wingdings" panose="05000000000000000000" pitchFamily="2" charset="2"/>
              <a:buChar char="v"/>
            </a:pPr>
            <a:r>
              <a:rPr lang="en-US" sz="2000" dirty="0">
                <a:latin typeface="Arial Black" panose="020B0A04020102020204" pitchFamily="34" charset="0"/>
              </a:rPr>
              <a:t>Split Data: Divide data into training and test sets to evaluate model performance.   </a:t>
            </a:r>
          </a:p>
          <a:p>
            <a:pPr>
              <a:buFont typeface="Wingdings" panose="05000000000000000000" pitchFamily="2" charset="2"/>
              <a:buChar char="v"/>
            </a:pPr>
            <a:r>
              <a:rPr lang="en-US" sz="2000" dirty="0">
                <a:latin typeface="Arial Black" panose="020B0A04020102020204" pitchFamily="34" charset="0"/>
              </a:rPr>
              <a:t>Train Models: Fit models using the training data. This involves learning the patterns and relationships in the data.</a:t>
            </a:r>
          </a:p>
          <a:p>
            <a:pPr marL="0" indent="0">
              <a:buNone/>
            </a:pPr>
            <a:endParaRPr lang="en-US" sz="2000" u="sng" dirty="0">
              <a:latin typeface="Arial Black" panose="020B0A04020102020204" pitchFamily="34" charset="0"/>
            </a:endParaRPr>
          </a:p>
          <a:p>
            <a:pPr marL="0" indent="0">
              <a:buNone/>
            </a:pPr>
            <a:endParaRPr lang="en-US" sz="2000" dirty="0">
              <a:latin typeface="Arial Black" panose="020B0A04020102020204" pitchFamily="34" charset="0"/>
            </a:endParaRPr>
          </a:p>
        </p:txBody>
      </p:sp>
    </p:spTree>
    <p:extLst>
      <p:ext uri="{BB962C8B-B14F-4D97-AF65-F5344CB8AC3E}">
        <p14:creationId xmlns:p14="http://schemas.microsoft.com/office/powerpoint/2010/main" val="243796237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BA87E-ED2D-7332-FAAB-78A6CDC04EE1}"/>
              </a:ext>
            </a:extLst>
          </p:cNvPr>
          <p:cNvSpPr>
            <a:spLocks noGrp="1"/>
          </p:cNvSpPr>
          <p:nvPr>
            <p:ph idx="1"/>
          </p:nvPr>
        </p:nvSpPr>
        <p:spPr>
          <a:xfrm>
            <a:off x="265471" y="331839"/>
            <a:ext cx="9183329" cy="6194322"/>
          </a:xfrm>
        </p:spPr>
        <p:txBody>
          <a:bodyPr>
            <a:normAutofit lnSpcReduction="10000"/>
          </a:bodyPr>
          <a:lstStyle/>
          <a:p>
            <a:pPr marL="0" indent="0">
              <a:buNone/>
            </a:pPr>
            <a:r>
              <a:rPr lang="en-US" sz="2000" u="sng" dirty="0">
                <a:latin typeface="Arial Black" panose="020B0A04020102020204" pitchFamily="34" charset="0"/>
              </a:rPr>
              <a:t>Model Evaluation:</a:t>
            </a:r>
          </a:p>
          <a:p>
            <a:pPr>
              <a:buFont typeface="Wingdings" panose="05000000000000000000" pitchFamily="2" charset="2"/>
              <a:buChar char="v"/>
            </a:pPr>
            <a:r>
              <a:rPr lang="en-US" sz="2000" dirty="0">
                <a:latin typeface="Arial Black" panose="020B0A04020102020204" pitchFamily="34" charset="0"/>
              </a:rPr>
              <a:t>Performance Metrics: Assess models using metrics such as accuracy, precision, recall, F1 score (for classification), or mean squared error (for regression).   </a:t>
            </a:r>
          </a:p>
          <a:p>
            <a:pPr>
              <a:buFont typeface="Wingdings" panose="05000000000000000000" pitchFamily="2" charset="2"/>
              <a:buChar char="v"/>
            </a:pPr>
            <a:r>
              <a:rPr lang="en-US" sz="2000" dirty="0">
                <a:latin typeface="Arial Black" panose="020B0A04020102020204" pitchFamily="34" charset="0"/>
              </a:rPr>
              <a:t>Cross-Validation: Use techniques like k-fold cross-validation to ensure model robustness and avoid overfitting.</a:t>
            </a:r>
          </a:p>
          <a:p>
            <a:pPr marL="0" indent="0">
              <a:buNone/>
            </a:pPr>
            <a:r>
              <a:rPr lang="en-US" sz="2000" u="sng" dirty="0">
                <a:latin typeface="Arial Black" panose="020B0A04020102020204" pitchFamily="34" charset="0"/>
              </a:rPr>
              <a:t>Bias Analysis:</a:t>
            </a:r>
          </a:p>
          <a:p>
            <a:pPr>
              <a:buFont typeface="Wingdings" panose="05000000000000000000" pitchFamily="2" charset="2"/>
              <a:buChar char="v"/>
            </a:pPr>
            <a:r>
              <a:rPr lang="en-US" sz="2000" dirty="0">
                <a:latin typeface="Arial Black" panose="020B0A04020102020204" pitchFamily="34" charset="0"/>
              </a:rPr>
              <a:t>Fairness Metrics: Evaluate the models for fairness across different demographic groups to ensure equitable promotion practices. </a:t>
            </a:r>
          </a:p>
          <a:p>
            <a:pPr>
              <a:buFont typeface="Wingdings" panose="05000000000000000000" pitchFamily="2" charset="2"/>
              <a:buChar char="v"/>
            </a:pPr>
            <a:r>
              <a:rPr lang="en-US" sz="2000" dirty="0">
                <a:latin typeface="Arial Black" panose="020B0A04020102020204" pitchFamily="34" charset="0"/>
              </a:rPr>
              <a:t>Adjustments: Make necessary adjustments to the models or processes based on the findings.</a:t>
            </a:r>
          </a:p>
          <a:p>
            <a:pPr marL="0" indent="0">
              <a:buNone/>
            </a:pPr>
            <a:r>
              <a:rPr lang="en-US" sz="2000" u="sng" dirty="0">
                <a:latin typeface="Arial Black" panose="020B0A04020102020204" pitchFamily="34" charset="0"/>
              </a:rPr>
              <a:t>Implementation:</a:t>
            </a:r>
          </a:p>
          <a:p>
            <a:pPr>
              <a:buFont typeface="Wingdings" panose="05000000000000000000" pitchFamily="2" charset="2"/>
              <a:buChar char="v"/>
            </a:pPr>
            <a:r>
              <a:rPr lang="en-US" sz="2000" dirty="0">
                <a:latin typeface="Arial Black" panose="020B0A04020102020204" pitchFamily="34" charset="0"/>
              </a:rPr>
              <a:t>Deploy Models: Integrate models into HR systems for real-time predictions and analysis. </a:t>
            </a:r>
          </a:p>
          <a:p>
            <a:pPr>
              <a:buFont typeface="Wingdings" panose="05000000000000000000" pitchFamily="2" charset="2"/>
              <a:buChar char="v"/>
            </a:pPr>
            <a:r>
              <a:rPr lang="en-US" sz="2000" dirty="0">
                <a:latin typeface="Arial Black" panose="020B0A04020102020204" pitchFamily="34" charset="0"/>
              </a:rPr>
              <a:t>Monitor and Update: Continuously monitor model performance and update as needed to adapt to changing data and organizational needs.</a:t>
            </a:r>
            <a:endParaRPr lang="en-IN" sz="2000" dirty="0">
              <a:latin typeface="Arial Black" panose="020B0A04020102020204" pitchFamily="34" charset="0"/>
            </a:endParaRPr>
          </a:p>
        </p:txBody>
      </p:sp>
    </p:spTree>
    <p:extLst>
      <p:ext uri="{BB962C8B-B14F-4D97-AF65-F5344CB8AC3E}">
        <p14:creationId xmlns:p14="http://schemas.microsoft.com/office/powerpoint/2010/main" val="139096962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46B0B-C07A-29EA-FB40-E12F704286C2}"/>
              </a:ext>
            </a:extLst>
          </p:cNvPr>
          <p:cNvSpPr>
            <a:spLocks noGrp="1"/>
          </p:cNvSpPr>
          <p:nvPr>
            <p:ph idx="1"/>
          </p:nvPr>
        </p:nvSpPr>
        <p:spPr>
          <a:xfrm>
            <a:off x="245806" y="629265"/>
            <a:ext cx="9438968" cy="5412098"/>
          </a:xfrm>
        </p:spPr>
        <p:txBody>
          <a:bodyPr>
            <a:normAutofit/>
          </a:bodyPr>
          <a:lstStyle/>
          <a:p>
            <a:pPr marL="0" indent="0">
              <a:buNone/>
            </a:pPr>
            <a:r>
              <a:rPr lang="en-US" sz="2000" u="sng" dirty="0">
                <a:latin typeface="Arial Black" panose="020B0A04020102020204" pitchFamily="34" charset="0"/>
              </a:rPr>
              <a:t>Visualization and Reporting:</a:t>
            </a:r>
          </a:p>
          <a:p>
            <a:pPr>
              <a:buFont typeface="Wingdings" panose="05000000000000000000" pitchFamily="2" charset="2"/>
              <a:buChar char="v"/>
            </a:pPr>
            <a:r>
              <a:rPr lang="en-US" sz="2000" dirty="0">
                <a:latin typeface="Arial Black" panose="020B0A04020102020204" pitchFamily="34" charset="0"/>
              </a:rPr>
              <a:t>Results Interpretation: Present model results using visualizations to make insights accessible to HR professionals and stakeholders.   </a:t>
            </a:r>
          </a:p>
          <a:p>
            <a:pPr>
              <a:buFont typeface="Wingdings" panose="05000000000000000000" pitchFamily="2" charset="2"/>
              <a:buChar char="v"/>
            </a:pPr>
            <a:r>
              <a:rPr lang="en-US" sz="2000" dirty="0">
                <a:latin typeface="Arial Black" panose="020B0A04020102020204" pitchFamily="34" charset="0"/>
              </a:rPr>
              <a:t>Actionable Insights: Provide recommendations based on model outputs to improve promotion processes and address any detected biases.</a:t>
            </a:r>
          </a:p>
          <a:p>
            <a:pPr>
              <a:buFont typeface="Wingdings" panose="05000000000000000000" pitchFamily="2" charset="2"/>
              <a:buChar char="v"/>
            </a:pPr>
            <a:endParaRPr lang="en-US" sz="2000" dirty="0">
              <a:latin typeface="Arial Black" panose="020B0A04020102020204" pitchFamily="34" charset="0"/>
            </a:endParaRPr>
          </a:p>
          <a:p>
            <a:pPr marL="0" indent="0">
              <a:buNone/>
            </a:pPr>
            <a:r>
              <a:rPr lang="en-US" sz="2000" dirty="0">
                <a:latin typeface="Arial Black" panose="020B0A04020102020204" pitchFamily="34" charset="0"/>
              </a:rPr>
              <a:t>By following these steps, you can build effective models that provide valuable insights into employee promotions and support data-driven decision-making.</a:t>
            </a:r>
            <a:endParaRPr lang="en-IN" sz="2000" dirty="0">
              <a:latin typeface="Arial Black" panose="020B0A04020102020204" pitchFamily="34" charset="0"/>
            </a:endParaRPr>
          </a:p>
        </p:txBody>
      </p:sp>
    </p:spTree>
    <p:extLst>
      <p:ext uri="{BB962C8B-B14F-4D97-AF65-F5344CB8AC3E}">
        <p14:creationId xmlns:p14="http://schemas.microsoft.com/office/powerpoint/2010/main" val="373796959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DA6F-02D7-A148-C872-08B266BABFC3}"/>
              </a:ext>
            </a:extLst>
          </p:cNvPr>
          <p:cNvSpPr>
            <a:spLocks noGrp="1"/>
          </p:cNvSpPr>
          <p:nvPr>
            <p:ph type="title"/>
          </p:nvPr>
        </p:nvSpPr>
        <p:spPr>
          <a:xfrm>
            <a:off x="303708" y="226141"/>
            <a:ext cx="8596668" cy="776748"/>
          </a:xfrm>
        </p:spPr>
        <p:txBody>
          <a:bodyPr/>
          <a:lstStyle/>
          <a:p>
            <a:r>
              <a:rPr lang="en-US" dirty="0"/>
              <a:t>RESULTS</a:t>
            </a:r>
            <a:endParaRPr lang="en-IN" dirty="0"/>
          </a:p>
        </p:txBody>
      </p:sp>
      <p:graphicFrame>
        <p:nvGraphicFramePr>
          <p:cNvPr id="4" name="Content Placeholder 3">
            <a:extLst>
              <a:ext uri="{FF2B5EF4-FFF2-40B4-BE49-F238E27FC236}">
                <a16:creationId xmlns:a16="http://schemas.microsoft.com/office/drawing/2014/main" id="{CC381AE9-C902-B57D-3AEB-7BDD7592EF06}"/>
              </a:ext>
            </a:extLst>
          </p:cNvPr>
          <p:cNvGraphicFramePr>
            <a:graphicFrameLocks noGrp="1"/>
          </p:cNvGraphicFramePr>
          <p:nvPr>
            <p:ph idx="1"/>
            <p:extLst>
              <p:ext uri="{D42A27DB-BD31-4B8C-83A1-F6EECF244321}">
                <p14:modId xmlns:p14="http://schemas.microsoft.com/office/powerpoint/2010/main" val="264659573"/>
              </p:ext>
            </p:extLst>
          </p:nvPr>
        </p:nvGraphicFramePr>
        <p:xfrm>
          <a:off x="157163" y="1003300"/>
          <a:ext cx="9596437" cy="54171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4926009"/>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AB64-7DC5-B1B0-0B3A-7796158A586F}"/>
              </a:ext>
            </a:extLst>
          </p:cNvPr>
          <p:cNvSpPr>
            <a:spLocks noGrp="1"/>
          </p:cNvSpPr>
          <p:nvPr>
            <p:ph type="title"/>
          </p:nvPr>
        </p:nvSpPr>
        <p:spPr>
          <a:xfrm>
            <a:off x="1024468" y="655211"/>
            <a:ext cx="10490200" cy="1065435"/>
          </a:xfrm>
        </p:spPr>
        <p:txBody>
          <a:bodyPr anchor="ctr"/>
          <a:lstStyle/>
          <a:p>
            <a:pPr algn="just"/>
            <a:r>
              <a:rPr lang="en-IN" dirty="0"/>
              <a:t>PROJECT TITLE</a:t>
            </a:r>
          </a:p>
        </p:txBody>
      </p:sp>
      <p:sp>
        <p:nvSpPr>
          <p:cNvPr id="3" name="Text Placeholder 2">
            <a:extLst>
              <a:ext uri="{FF2B5EF4-FFF2-40B4-BE49-F238E27FC236}">
                <a16:creationId xmlns:a16="http://schemas.microsoft.com/office/drawing/2014/main" id="{A00878C4-F3D8-C175-A691-5B2C3BD0B1E0}"/>
              </a:ext>
            </a:extLst>
          </p:cNvPr>
          <p:cNvSpPr>
            <a:spLocks noGrp="1"/>
          </p:cNvSpPr>
          <p:nvPr>
            <p:ph type="body" idx="1"/>
          </p:nvPr>
        </p:nvSpPr>
        <p:spPr>
          <a:xfrm>
            <a:off x="1024467" y="-1326382"/>
            <a:ext cx="10611524" cy="8330083"/>
          </a:xfrm>
        </p:spPr>
        <p:txBody>
          <a:bodyPr vert="horz" anchor="ctr">
            <a:normAutofit/>
          </a:bodyPr>
          <a:lstStyle/>
          <a:p>
            <a:r>
              <a:rPr lang="en-IN" sz="4400" dirty="0">
                <a:solidFill>
                  <a:schemeClr val="bg2">
                    <a:lumMod val="10000"/>
                  </a:schemeClr>
                </a:solidFill>
                <a:latin typeface="Arial Black" panose="020B0A04020102020204" pitchFamily="34" charset="0"/>
              </a:rPr>
              <a:t>       HR Analytics: Employee promotion Data                                      </a:t>
            </a:r>
          </a:p>
        </p:txBody>
      </p:sp>
    </p:spTree>
    <p:extLst>
      <p:ext uri="{BB962C8B-B14F-4D97-AF65-F5344CB8AC3E}">
        <p14:creationId xmlns:p14="http://schemas.microsoft.com/office/powerpoint/2010/main" val="346415628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62BE684-0E7F-2BEE-FFA1-BE2E5523381C}"/>
              </a:ext>
            </a:extLst>
          </p:cNvPr>
          <p:cNvGraphicFramePr>
            <a:graphicFrameLocks noGrp="1"/>
          </p:cNvGraphicFramePr>
          <p:nvPr>
            <p:ph idx="1"/>
            <p:extLst>
              <p:ext uri="{D42A27DB-BD31-4B8C-83A1-F6EECF244321}">
                <p14:modId xmlns:p14="http://schemas.microsoft.com/office/powerpoint/2010/main" val="465618179"/>
              </p:ext>
            </p:extLst>
          </p:nvPr>
        </p:nvGraphicFramePr>
        <p:xfrm>
          <a:off x="403123" y="226142"/>
          <a:ext cx="9389805" cy="6076320"/>
        </p:xfrm>
        <a:graphic>
          <a:graphicData uri="http://schemas.openxmlformats.org/drawingml/2006/table">
            <a:tbl>
              <a:tblPr/>
              <a:tblGrid>
                <a:gridCol w="1411442">
                  <a:extLst>
                    <a:ext uri="{9D8B030D-6E8A-4147-A177-3AD203B41FA5}">
                      <a16:colId xmlns:a16="http://schemas.microsoft.com/office/drawing/2014/main" val="3032965156"/>
                    </a:ext>
                  </a:extLst>
                </a:gridCol>
                <a:gridCol w="1545158">
                  <a:extLst>
                    <a:ext uri="{9D8B030D-6E8A-4147-A177-3AD203B41FA5}">
                      <a16:colId xmlns:a16="http://schemas.microsoft.com/office/drawing/2014/main" val="1193202142"/>
                    </a:ext>
                  </a:extLst>
                </a:gridCol>
                <a:gridCol w="1976018">
                  <a:extLst>
                    <a:ext uri="{9D8B030D-6E8A-4147-A177-3AD203B41FA5}">
                      <a16:colId xmlns:a16="http://schemas.microsoft.com/office/drawing/2014/main" val="1950166338"/>
                    </a:ext>
                  </a:extLst>
                </a:gridCol>
                <a:gridCol w="1500586">
                  <a:extLst>
                    <a:ext uri="{9D8B030D-6E8A-4147-A177-3AD203B41FA5}">
                      <a16:colId xmlns:a16="http://schemas.microsoft.com/office/drawing/2014/main" val="2054489051"/>
                    </a:ext>
                  </a:extLst>
                </a:gridCol>
                <a:gridCol w="802294">
                  <a:extLst>
                    <a:ext uri="{9D8B030D-6E8A-4147-A177-3AD203B41FA5}">
                      <a16:colId xmlns:a16="http://schemas.microsoft.com/office/drawing/2014/main" val="1582408263"/>
                    </a:ext>
                  </a:extLst>
                </a:gridCol>
                <a:gridCol w="1827446">
                  <a:extLst>
                    <a:ext uri="{9D8B030D-6E8A-4147-A177-3AD203B41FA5}">
                      <a16:colId xmlns:a16="http://schemas.microsoft.com/office/drawing/2014/main" val="702558978"/>
                    </a:ext>
                  </a:extLst>
                </a:gridCol>
                <a:gridCol w="326861">
                  <a:extLst>
                    <a:ext uri="{9D8B030D-6E8A-4147-A177-3AD203B41FA5}">
                      <a16:colId xmlns:a16="http://schemas.microsoft.com/office/drawing/2014/main" val="3195121846"/>
                    </a:ext>
                  </a:extLst>
                </a:gridCol>
              </a:tblGrid>
              <a:tr h="189885">
                <a:tc>
                  <a:txBody>
                    <a:bodyPr/>
                    <a:lstStyle/>
                    <a:p>
                      <a:pPr algn="l" fontAlgn="b"/>
                      <a:r>
                        <a:rPr lang="en-IN" sz="1000" b="0" i="0" u="none" strike="noStrike">
                          <a:solidFill>
                            <a:srgbClr val="FFFFFF"/>
                          </a:solidFill>
                          <a:effectLst/>
                          <a:highlight>
                            <a:srgbClr val="2F75B5"/>
                          </a:highlight>
                          <a:latin typeface="Calibri" panose="020F0502020204030204" pitchFamily="34" charset="0"/>
                        </a:rPr>
                        <a:t>Row Labels</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IN" sz="1000" b="0" i="0" u="none" strike="noStrike">
                          <a:solidFill>
                            <a:srgbClr val="FFFFFF"/>
                          </a:solidFill>
                          <a:effectLst/>
                          <a:highlight>
                            <a:srgbClr val="2F75B5"/>
                          </a:highlight>
                          <a:latin typeface="Calibri" panose="020F0502020204030204" pitchFamily="34" charset="0"/>
                        </a:rPr>
                        <a:t>Count of employee_id</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US" sz="1000" b="0" i="0" u="none" strike="noStrike">
                          <a:solidFill>
                            <a:srgbClr val="FFFFFF"/>
                          </a:solidFill>
                          <a:effectLst/>
                          <a:highlight>
                            <a:srgbClr val="2F75B5"/>
                          </a:highlight>
                          <a:latin typeface="Calibri" panose="020F0502020204030204" pitchFamily="34" charset="0"/>
                        </a:rPr>
                        <a:t>Sum of previous_year_rating</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IN" sz="1000" b="0" i="0" u="none" strike="noStrike">
                          <a:solidFill>
                            <a:srgbClr val="FFFFFF"/>
                          </a:solidFill>
                          <a:effectLst/>
                          <a:highlight>
                            <a:srgbClr val="2F75B5"/>
                          </a:highlight>
                          <a:latin typeface="Calibri" panose="020F0502020204030204" pitchFamily="34" charset="0"/>
                        </a:rPr>
                        <a:t>Sum of awards_won?</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IN" sz="1000" b="0" i="0" u="none" strike="noStrike">
                          <a:solidFill>
                            <a:srgbClr val="FFFFFF"/>
                          </a:solidFill>
                          <a:effectLst/>
                          <a:highlight>
                            <a:srgbClr val="2F75B5"/>
                          </a:highlight>
                          <a:latin typeface="Calibri" panose="020F0502020204030204" pitchFamily="34" charset="0"/>
                        </a:rPr>
                        <a:t>Sum of age</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US" sz="1000" b="0" i="0" u="none" strike="noStrike">
                          <a:solidFill>
                            <a:srgbClr val="FFFFFF"/>
                          </a:solidFill>
                          <a:effectLst/>
                          <a:highlight>
                            <a:srgbClr val="2F75B5"/>
                          </a:highlight>
                          <a:latin typeface="Calibri" panose="020F0502020204030204" pitchFamily="34" charset="0"/>
                        </a:rPr>
                        <a:t>Sum of avg_training_score</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039509003"/>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Analytics</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2524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7873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85555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178778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893959776"/>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584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1843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19679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39046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254659712"/>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1940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6030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65876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139732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548548905"/>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department</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1629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5010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39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56749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102609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512120542"/>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540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1627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19008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34262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675259276"/>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1089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3383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37741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68347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776336309"/>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Finance</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3656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11299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78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126012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229673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4212765639"/>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1111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3517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38697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71153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523881746"/>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2545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7782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87315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158520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23432536"/>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HR</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2012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6117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69631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122421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47063731"/>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672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2067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23515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40711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29920153"/>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1340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4050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46116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81710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529002289"/>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Legal</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170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524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5758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10123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913414052"/>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733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1386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321502225"/>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147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470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5025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8737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903333998"/>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Operations</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1784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6141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36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64351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107515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234760355"/>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749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2610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27059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45221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154128235"/>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1035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3531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37292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62294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132899180"/>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Procurement</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4409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13653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104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155084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286325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2171238795"/>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1554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4851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55008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102115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439754407"/>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2855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8802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100076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184210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472871660"/>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R&amp;D</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156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492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5082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13179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483329427"/>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236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673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962740202"/>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148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475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4846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12506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308186445"/>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Sales &amp; Marketing</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4345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12764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95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151257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239017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682002605"/>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995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2950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34577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55982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2293147672"/>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3350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9814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116680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183035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847678417"/>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Technology</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2784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8445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96774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195127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929496759"/>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914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2774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31875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65286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449613803"/>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1870</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5671</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42</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64899</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129841</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2706777623"/>
                  </a:ext>
                </a:extLst>
              </a:tr>
              <a:tr h="189885">
                <a:tc>
                  <a:txBody>
                    <a:bodyPr/>
                    <a:lstStyle/>
                    <a:p>
                      <a:pPr algn="l" fontAlgn="b"/>
                      <a:r>
                        <a:rPr lang="en-IN" sz="1000" b="1" i="0" u="none" strike="noStrike">
                          <a:solidFill>
                            <a:srgbClr val="000000"/>
                          </a:solidFill>
                          <a:effectLst/>
                          <a:latin typeface="Calibri" panose="020F0502020204030204" pitchFamily="34" charset="0"/>
                        </a:rPr>
                        <a:t>Grand Total</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23469</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72318</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535</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816253</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1484767</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778532907"/>
                  </a:ext>
                </a:extLst>
              </a:tr>
            </a:tbl>
          </a:graphicData>
        </a:graphic>
      </p:graphicFrame>
    </p:spTree>
    <p:extLst>
      <p:ext uri="{BB962C8B-B14F-4D97-AF65-F5344CB8AC3E}">
        <p14:creationId xmlns:p14="http://schemas.microsoft.com/office/powerpoint/2010/main" val="1370026196"/>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030143-A267-D32E-9FA7-E70E39580E45}"/>
              </a:ext>
            </a:extLst>
          </p:cNvPr>
          <p:cNvPicPr>
            <a:picLocks noGrp="1" noChangeAspect="1"/>
          </p:cNvPicPr>
          <p:nvPr>
            <p:ph idx="1"/>
          </p:nvPr>
        </p:nvPicPr>
        <p:blipFill>
          <a:blip r:embed="rId2"/>
          <a:stretch>
            <a:fillRect/>
          </a:stretch>
        </p:blipFill>
        <p:spPr>
          <a:xfrm>
            <a:off x="941771" y="603813"/>
            <a:ext cx="7998645" cy="5334462"/>
          </a:xfrm>
          <a:prstGeom prst="rect">
            <a:avLst/>
          </a:prstGeom>
        </p:spPr>
      </p:pic>
    </p:spTree>
    <p:extLst>
      <p:ext uri="{BB962C8B-B14F-4D97-AF65-F5344CB8AC3E}">
        <p14:creationId xmlns:p14="http://schemas.microsoft.com/office/powerpoint/2010/main" val="125945389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6B0A-A91C-6C4F-EBCD-7BBC98D75681}"/>
              </a:ext>
            </a:extLst>
          </p:cNvPr>
          <p:cNvSpPr>
            <a:spLocks noGrp="1"/>
          </p:cNvSpPr>
          <p:nvPr>
            <p:ph type="title"/>
          </p:nvPr>
        </p:nvSpPr>
        <p:spPr>
          <a:xfrm>
            <a:off x="205384" y="186813"/>
            <a:ext cx="8596668" cy="72758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701F2E4-0A1C-DD6F-232F-0F17E9105C9E}"/>
              </a:ext>
            </a:extLst>
          </p:cNvPr>
          <p:cNvSpPr>
            <a:spLocks noGrp="1"/>
          </p:cNvSpPr>
          <p:nvPr>
            <p:ph idx="1"/>
          </p:nvPr>
        </p:nvSpPr>
        <p:spPr>
          <a:xfrm>
            <a:off x="205384" y="914400"/>
            <a:ext cx="9508887" cy="5171769"/>
          </a:xfrm>
        </p:spPr>
        <p:txBody>
          <a:bodyPr>
            <a:normAutofit lnSpcReduction="10000"/>
          </a:bodyPr>
          <a:lstStyle/>
          <a:p>
            <a:pPr marL="0" indent="0">
              <a:buNone/>
            </a:pPr>
            <a:r>
              <a:rPr lang="en-US" sz="2000" dirty="0">
                <a:latin typeface="Arial Black" panose="020B0A04020102020204" pitchFamily="34" charset="0"/>
              </a:rPr>
              <a:t>In conclusion, leveraging HR Analytics for employee promotion data through predictive modeling and bias detection offers substantial benefits for organizations.</a:t>
            </a:r>
          </a:p>
          <a:p>
            <a:pPr>
              <a:buFont typeface="Wingdings" panose="05000000000000000000" pitchFamily="2" charset="2"/>
              <a:buChar char="v"/>
            </a:pPr>
            <a:r>
              <a:rPr lang="en-US" sz="2000" u="sng" dirty="0">
                <a:latin typeface="Arial Black" panose="020B0A04020102020204" pitchFamily="34" charset="0"/>
              </a:rPr>
              <a:t>Enhanced Decision-Making: </a:t>
            </a:r>
            <a:r>
              <a:rPr lang="en-US" sz="2000" dirty="0">
                <a:latin typeface="Arial Black" panose="020B0A04020102020204" pitchFamily="34" charset="0"/>
              </a:rPr>
              <a:t>Predictive models help HR departments make informed promotion decisions by forecasting potential outcomes based on historical data, which improves the accuracy and effectiveness of promotion strategies.</a:t>
            </a:r>
          </a:p>
          <a:p>
            <a:pPr>
              <a:buFont typeface="Wingdings" panose="05000000000000000000" pitchFamily="2" charset="2"/>
              <a:buChar char="v"/>
            </a:pPr>
            <a:r>
              <a:rPr lang="en-US" sz="2000" u="sng" dirty="0">
                <a:latin typeface="Arial Black" panose="020B0A04020102020204" pitchFamily="34" charset="0"/>
              </a:rPr>
              <a:t>Fairness and Equity: </a:t>
            </a:r>
            <a:r>
              <a:rPr lang="en-US" sz="2000" dirty="0">
                <a:latin typeface="Arial Black" panose="020B0A04020102020204" pitchFamily="34" charset="0"/>
              </a:rPr>
              <a:t>Bias detection models identify and address any discrepancies in promotion practices, ensuring a fair and equitable process for all employees. This fosters a more inclusive work environment and promotes diversity.</a:t>
            </a:r>
          </a:p>
          <a:p>
            <a:pPr>
              <a:buFont typeface="Wingdings" panose="05000000000000000000" pitchFamily="2" charset="2"/>
              <a:buChar char="v"/>
            </a:pPr>
            <a:r>
              <a:rPr lang="en-US" sz="2000" u="sng" dirty="0">
                <a:latin typeface="Arial Black" panose="020B0A04020102020204" pitchFamily="34" charset="0"/>
              </a:rPr>
              <a:t>Data-Driven Insights: </a:t>
            </a:r>
            <a:r>
              <a:rPr lang="en-US" sz="2000" dirty="0">
                <a:latin typeface="Arial Black" panose="020B0A04020102020204" pitchFamily="34" charset="0"/>
              </a:rPr>
              <a:t>By analyzing promotion data, organizations gain valuable insights into the factors driving successful promotions. This enables the development of targeted strategies for talent management, career development, and employee retention.</a:t>
            </a:r>
            <a:endParaRPr lang="en-IN" sz="2000" dirty="0">
              <a:latin typeface="Arial Black" panose="020B0A04020102020204" pitchFamily="34" charset="0"/>
            </a:endParaRPr>
          </a:p>
        </p:txBody>
      </p:sp>
    </p:spTree>
    <p:extLst>
      <p:ext uri="{BB962C8B-B14F-4D97-AF65-F5344CB8AC3E}">
        <p14:creationId xmlns:p14="http://schemas.microsoft.com/office/powerpoint/2010/main" val="117252227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6AF1D-0331-9FBC-73B9-E872D748CC02}"/>
              </a:ext>
            </a:extLst>
          </p:cNvPr>
          <p:cNvSpPr>
            <a:spLocks noGrp="1"/>
          </p:cNvSpPr>
          <p:nvPr>
            <p:ph idx="1"/>
          </p:nvPr>
        </p:nvSpPr>
        <p:spPr>
          <a:xfrm>
            <a:off x="226141" y="530941"/>
            <a:ext cx="9389807" cy="5510421"/>
          </a:xfrm>
        </p:spPr>
        <p:txBody>
          <a:bodyPr>
            <a:normAutofit/>
          </a:bodyPr>
          <a:lstStyle/>
          <a:p>
            <a:pPr>
              <a:buFont typeface="Wingdings" panose="05000000000000000000" pitchFamily="2" charset="2"/>
              <a:buChar char="v"/>
            </a:pPr>
            <a:r>
              <a:rPr lang="en-US" sz="2000" u="sng" dirty="0">
                <a:latin typeface="Arial Black" panose="020B0A04020102020204" pitchFamily="34" charset="0"/>
              </a:rPr>
              <a:t>Dynamic and Flexible Analysis: </a:t>
            </a:r>
            <a:r>
              <a:rPr lang="en-US" sz="2000" dirty="0">
                <a:latin typeface="Arial Black" panose="020B0A04020102020204" pitchFamily="34" charset="0"/>
              </a:rPr>
              <a:t>Interactive dashboards and real-time analytics provide HR professionals with the tools to explore data dynamically, identify trends, and make timely adjustments to promotion practices.</a:t>
            </a:r>
          </a:p>
          <a:p>
            <a:pPr>
              <a:buFont typeface="Wingdings" panose="05000000000000000000" pitchFamily="2" charset="2"/>
              <a:buChar char="v"/>
            </a:pPr>
            <a:r>
              <a:rPr lang="en-US" sz="2000" u="sng" dirty="0">
                <a:latin typeface="Arial Black" panose="020B0A04020102020204" pitchFamily="34" charset="0"/>
              </a:rPr>
              <a:t>Continuous Improvement: </a:t>
            </a:r>
            <a:r>
              <a:rPr lang="en-US" sz="2000" dirty="0">
                <a:latin typeface="Arial Black" panose="020B0A04020102020204" pitchFamily="34" charset="0"/>
              </a:rPr>
              <a:t>Ongoing monitoring and updating of models ensure that they remain relevant and effective as organizational needs and data evolve.</a:t>
            </a:r>
          </a:p>
          <a:p>
            <a:pPr>
              <a:buFont typeface="Wingdings" panose="05000000000000000000" pitchFamily="2" charset="2"/>
              <a:buChar char="v"/>
            </a:pPr>
            <a:endParaRPr lang="en-US" sz="2000" dirty="0">
              <a:latin typeface="Arial Black" panose="020B0A04020102020204" pitchFamily="34" charset="0"/>
            </a:endParaRPr>
          </a:p>
          <a:p>
            <a:pPr marL="0" indent="0">
              <a:buNone/>
            </a:pPr>
            <a:r>
              <a:rPr lang="en-US" sz="2000" dirty="0">
                <a:latin typeface="Arial Black" panose="020B0A04020102020204" pitchFamily="34" charset="0"/>
              </a:rPr>
              <a:t>Overall, integrating advanced analytics into HR practices enhances the efficiency, fairness, and strategic impact of the promotion process, ultimately leading to a more engaged and satisfied workforce.</a:t>
            </a:r>
            <a:endParaRPr lang="en-IN" sz="2000" dirty="0">
              <a:latin typeface="Arial Black" panose="020B0A04020102020204" pitchFamily="34" charset="0"/>
            </a:endParaRPr>
          </a:p>
        </p:txBody>
      </p:sp>
    </p:spTree>
    <p:extLst>
      <p:ext uri="{BB962C8B-B14F-4D97-AF65-F5344CB8AC3E}">
        <p14:creationId xmlns:p14="http://schemas.microsoft.com/office/powerpoint/2010/main" val="139532288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57652EDA-21B8-A21E-D44E-87C6A7F9AC4D}"/>
              </a:ext>
            </a:extLst>
          </p:cNvPr>
          <p:cNvPicPr>
            <a:picLocks noGrp="1" noChangeAspect="1"/>
          </p:cNvPicPr>
          <p:nvPr>
            <p:ph idx="1"/>
          </p:nvPr>
        </p:nvPicPr>
        <p:blipFill rotWithShape="1">
          <a:blip r:embed="rId2"/>
          <a:srcRect t="8519" b="4552"/>
          <a:stretch/>
        </p:blipFill>
        <p:spPr>
          <a:xfrm>
            <a:off x="1170040" y="481781"/>
            <a:ext cx="7384026" cy="5742038"/>
          </a:xfrm>
          <a:prstGeom prst="rect">
            <a:avLst/>
          </a:prstGeom>
        </p:spPr>
      </p:pic>
    </p:spTree>
    <p:extLst>
      <p:ext uri="{BB962C8B-B14F-4D97-AF65-F5344CB8AC3E}">
        <p14:creationId xmlns:p14="http://schemas.microsoft.com/office/powerpoint/2010/main" val="1464798760"/>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A6B5-BAD7-42EE-3CFF-EE51CE53886C}"/>
              </a:ext>
            </a:extLst>
          </p:cNvPr>
          <p:cNvSpPr>
            <a:spLocks noGrp="1"/>
          </p:cNvSpPr>
          <p:nvPr>
            <p:ph type="title"/>
          </p:nvPr>
        </p:nvSpPr>
        <p:spPr>
          <a:xfrm>
            <a:off x="795322" y="-779216"/>
            <a:ext cx="8596668" cy="1826581"/>
          </a:xfrm>
        </p:spPr>
        <p:txBody>
          <a:bodyPr/>
          <a:lstStyle/>
          <a:p>
            <a:r>
              <a:rPr lang="en-IN" sz="5400" dirty="0"/>
              <a:t>AGENDA</a:t>
            </a:r>
            <a:r>
              <a:rPr lang="en-IN" dirty="0"/>
              <a:t> </a:t>
            </a:r>
          </a:p>
        </p:txBody>
      </p:sp>
      <p:sp>
        <p:nvSpPr>
          <p:cNvPr id="3" name="Text Placeholder 2">
            <a:extLst>
              <a:ext uri="{FF2B5EF4-FFF2-40B4-BE49-F238E27FC236}">
                <a16:creationId xmlns:a16="http://schemas.microsoft.com/office/drawing/2014/main" id="{99B2F656-23CC-AC9D-2004-02BAA77F4083}"/>
              </a:ext>
            </a:extLst>
          </p:cNvPr>
          <p:cNvSpPr>
            <a:spLocks noGrp="1"/>
          </p:cNvSpPr>
          <p:nvPr>
            <p:ph type="body" idx="1"/>
          </p:nvPr>
        </p:nvSpPr>
        <p:spPr>
          <a:xfrm>
            <a:off x="1503246" y="1622322"/>
            <a:ext cx="8596668" cy="4306300"/>
          </a:xfrm>
        </p:spPr>
        <p:txBody>
          <a:bodyPr>
            <a:noAutofit/>
          </a:bodyPr>
          <a:lstStyle/>
          <a:p>
            <a:r>
              <a:rPr lang="en-IN" sz="2800" dirty="0">
                <a:solidFill>
                  <a:schemeClr val="bg2">
                    <a:lumMod val="10000"/>
                  </a:schemeClr>
                </a:solidFill>
                <a:latin typeface="Arial Black" panose="020B0A04020102020204" pitchFamily="34" charset="0"/>
              </a:rPr>
              <a:t>1.Problem Statement</a:t>
            </a:r>
          </a:p>
          <a:p>
            <a:r>
              <a:rPr lang="en-IN" sz="2800" dirty="0">
                <a:solidFill>
                  <a:schemeClr val="bg2">
                    <a:lumMod val="10000"/>
                  </a:schemeClr>
                </a:solidFill>
                <a:latin typeface="Arial Black" panose="020B0A04020102020204" pitchFamily="34" charset="0"/>
              </a:rPr>
              <a:t>2.Project Overview</a:t>
            </a:r>
          </a:p>
          <a:p>
            <a:r>
              <a:rPr lang="en-IN" sz="2800" dirty="0">
                <a:solidFill>
                  <a:schemeClr val="bg2">
                    <a:lumMod val="10000"/>
                  </a:schemeClr>
                </a:solidFill>
                <a:latin typeface="Arial Black" panose="020B0A04020102020204" pitchFamily="34" charset="0"/>
              </a:rPr>
              <a:t>3.End Users</a:t>
            </a:r>
          </a:p>
          <a:p>
            <a:r>
              <a:rPr lang="en-IN" sz="2800" dirty="0">
                <a:solidFill>
                  <a:schemeClr val="bg2">
                    <a:lumMod val="10000"/>
                  </a:schemeClr>
                </a:solidFill>
                <a:latin typeface="Arial Black" panose="020B0A04020102020204" pitchFamily="34" charset="0"/>
              </a:rPr>
              <a:t>4.Our Solution and Proposition</a:t>
            </a:r>
          </a:p>
          <a:p>
            <a:r>
              <a:rPr lang="en-IN" sz="2800" dirty="0">
                <a:solidFill>
                  <a:schemeClr val="bg2">
                    <a:lumMod val="10000"/>
                  </a:schemeClr>
                </a:solidFill>
                <a:latin typeface="Arial Black" panose="020B0A04020102020204" pitchFamily="34" charset="0"/>
              </a:rPr>
              <a:t>5.Dataset Description</a:t>
            </a:r>
          </a:p>
          <a:p>
            <a:r>
              <a:rPr lang="en-IN" sz="2800" dirty="0">
                <a:solidFill>
                  <a:schemeClr val="bg2">
                    <a:lumMod val="10000"/>
                  </a:schemeClr>
                </a:solidFill>
                <a:latin typeface="Arial Black" panose="020B0A04020102020204" pitchFamily="34" charset="0"/>
              </a:rPr>
              <a:t>6.Modelling Approach</a:t>
            </a:r>
          </a:p>
          <a:p>
            <a:r>
              <a:rPr lang="en-IN" sz="2800" dirty="0">
                <a:solidFill>
                  <a:schemeClr val="bg2">
                    <a:lumMod val="10000"/>
                  </a:schemeClr>
                </a:solidFill>
                <a:latin typeface="Arial Black" panose="020B0A04020102020204" pitchFamily="34" charset="0"/>
              </a:rPr>
              <a:t>7.Results and Discussion</a:t>
            </a:r>
          </a:p>
          <a:p>
            <a:r>
              <a:rPr lang="en-IN" sz="2800" dirty="0">
                <a:solidFill>
                  <a:schemeClr val="bg2">
                    <a:lumMod val="10000"/>
                  </a:schemeClr>
                </a:solidFill>
                <a:latin typeface="Arial Black" panose="020B0A04020102020204" pitchFamily="34" charset="0"/>
              </a:rPr>
              <a:t>8.Conclusion</a:t>
            </a:r>
          </a:p>
        </p:txBody>
      </p:sp>
    </p:spTree>
    <p:extLst>
      <p:ext uri="{BB962C8B-B14F-4D97-AF65-F5344CB8AC3E}">
        <p14:creationId xmlns:p14="http://schemas.microsoft.com/office/powerpoint/2010/main" val="2496104881"/>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A3B0-B450-F2D8-3D02-D49CD3FBBA1F}"/>
              </a:ext>
            </a:extLst>
          </p:cNvPr>
          <p:cNvSpPr>
            <a:spLocks noGrp="1"/>
          </p:cNvSpPr>
          <p:nvPr>
            <p:ph type="title"/>
          </p:nvPr>
        </p:nvSpPr>
        <p:spPr>
          <a:xfrm>
            <a:off x="206477" y="-592941"/>
            <a:ext cx="8418597" cy="1649601"/>
          </a:xfrm>
        </p:spPr>
        <p:txBody>
          <a:bodyPr>
            <a:normAutofit/>
          </a:bodyPr>
          <a:lstStyle/>
          <a:p>
            <a:r>
              <a:rPr lang="en-IN" dirty="0"/>
              <a:t>PROBLEM STATEMENT</a:t>
            </a:r>
          </a:p>
        </p:txBody>
      </p:sp>
      <p:sp>
        <p:nvSpPr>
          <p:cNvPr id="3" name="Text Placeholder 2">
            <a:extLst>
              <a:ext uri="{FF2B5EF4-FFF2-40B4-BE49-F238E27FC236}">
                <a16:creationId xmlns:a16="http://schemas.microsoft.com/office/drawing/2014/main" id="{DDDC980C-0689-3E01-5927-47662D8EBB7F}"/>
              </a:ext>
            </a:extLst>
          </p:cNvPr>
          <p:cNvSpPr>
            <a:spLocks noGrp="1"/>
          </p:cNvSpPr>
          <p:nvPr>
            <p:ph type="body" idx="1"/>
          </p:nvPr>
        </p:nvSpPr>
        <p:spPr>
          <a:xfrm>
            <a:off x="293875" y="1243472"/>
            <a:ext cx="9567879" cy="4665713"/>
          </a:xfrm>
        </p:spPr>
        <p:txBody>
          <a:bodyPr>
            <a:normAutofit/>
          </a:bodyPr>
          <a:lstStyle/>
          <a:p>
            <a:r>
              <a:rPr lang="en-IN" dirty="0">
                <a:solidFill>
                  <a:schemeClr val="bg2">
                    <a:lumMod val="10000"/>
                  </a:schemeClr>
                </a:solidFill>
                <a:latin typeface="Arial Black" panose="020B0A04020102020204" pitchFamily="34" charset="0"/>
              </a:rPr>
              <a:t>In HR </a:t>
            </a:r>
            <a:r>
              <a:rPr lang="en-IN" dirty="0" err="1">
                <a:solidFill>
                  <a:schemeClr val="bg2">
                    <a:lumMod val="10000"/>
                  </a:schemeClr>
                </a:solidFill>
                <a:latin typeface="Arial Black" panose="020B0A04020102020204" pitchFamily="34" charset="0"/>
              </a:rPr>
              <a:t>Analytics,a</a:t>
            </a:r>
            <a:r>
              <a:rPr lang="en-IN" dirty="0">
                <a:solidFill>
                  <a:schemeClr val="bg2">
                    <a:lumMod val="10000"/>
                  </a:schemeClr>
                </a:solidFill>
                <a:latin typeface="Arial Black" panose="020B0A04020102020204" pitchFamily="34" charset="0"/>
              </a:rPr>
              <a:t> problem statement for employee promotion data typically outlines the specific challenge or issue that the analysis aims to </a:t>
            </a:r>
            <a:r>
              <a:rPr lang="en-IN" dirty="0" err="1">
                <a:solidFill>
                  <a:schemeClr val="bg2">
                    <a:lumMod val="10000"/>
                  </a:schemeClr>
                </a:solidFill>
                <a:latin typeface="Arial Black" panose="020B0A04020102020204" pitchFamily="34" charset="0"/>
              </a:rPr>
              <a:t>address.For</a:t>
            </a:r>
            <a:r>
              <a:rPr lang="en-IN" dirty="0">
                <a:solidFill>
                  <a:schemeClr val="bg2">
                    <a:lumMod val="10000"/>
                  </a:schemeClr>
                </a:solidFill>
                <a:latin typeface="Arial Black" panose="020B0A04020102020204" pitchFamily="34" charset="0"/>
              </a:rPr>
              <a:t> example:</a:t>
            </a:r>
          </a:p>
          <a:p>
            <a:r>
              <a:rPr lang="en-IN" dirty="0">
                <a:solidFill>
                  <a:schemeClr val="bg2">
                    <a:lumMod val="10000"/>
                  </a:schemeClr>
                </a:solidFill>
                <a:latin typeface="Arial Black" panose="020B0A04020102020204" pitchFamily="34" charset="0"/>
              </a:rPr>
              <a:t>“Determine the key factors influencing employee promotions within the company to improve fairness and efficiency in the promotion process. </a:t>
            </a:r>
            <a:r>
              <a:rPr lang="en-IN" dirty="0" err="1">
                <a:solidFill>
                  <a:schemeClr val="bg2">
                    <a:lumMod val="10000"/>
                  </a:schemeClr>
                </a:solidFill>
                <a:latin typeface="Arial Black" panose="020B0A04020102020204" pitchFamily="34" charset="0"/>
              </a:rPr>
              <a:t>Analyze</a:t>
            </a:r>
            <a:r>
              <a:rPr lang="en-IN" dirty="0">
                <a:solidFill>
                  <a:schemeClr val="bg2">
                    <a:lumMod val="10000"/>
                  </a:schemeClr>
                </a:solidFill>
                <a:latin typeface="Arial Black" panose="020B0A04020102020204" pitchFamily="34" charset="0"/>
              </a:rPr>
              <a:t> historical promotion data to identify </a:t>
            </a:r>
            <a:r>
              <a:rPr lang="en-IN" dirty="0" err="1">
                <a:solidFill>
                  <a:schemeClr val="bg2">
                    <a:lumMod val="10000"/>
                  </a:schemeClr>
                </a:solidFill>
                <a:latin typeface="Arial Black" panose="020B0A04020102020204" pitchFamily="34" charset="0"/>
              </a:rPr>
              <a:t>patterns,biases</a:t>
            </a:r>
            <a:r>
              <a:rPr lang="en-IN" dirty="0">
                <a:solidFill>
                  <a:schemeClr val="bg2">
                    <a:lumMod val="10000"/>
                  </a:schemeClr>
                </a:solidFill>
                <a:latin typeface="Arial Black" panose="020B0A04020102020204" pitchFamily="34" charset="0"/>
              </a:rPr>
              <a:t>, and predictors of promotion </a:t>
            </a:r>
            <a:r>
              <a:rPr lang="en-IN" dirty="0" err="1">
                <a:solidFill>
                  <a:schemeClr val="bg2">
                    <a:lumMod val="10000"/>
                  </a:schemeClr>
                </a:solidFill>
                <a:latin typeface="Arial Black" panose="020B0A04020102020204" pitchFamily="34" charset="0"/>
              </a:rPr>
              <a:t>success,with</a:t>
            </a:r>
            <a:r>
              <a:rPr lang="en-IN" dirty="0">
                <a:solidFill>
                  <a:schemeClr val="bg2">
                    <a:lumMod val="10000"/>
                  </a:schemeClr>
                </a:solidFill>
                <a:latin typeface="Arial Black" panose="020B0A04020102020204" pitchFamily="34" charset="0"/>
              </a:rPr>
              <a:t> the goal of developing data-driven strategies to enhance career development opportunities and reduce turnover.”</a:t>
            </a:r>
          </a:p>
          <a:p>
            <a:r>
              <a:rPr lang="en-IN" dirty="0">
                <a:solidFill>
                  <a:schemeClr val="bg2">
                    <a:lumMod val="10000"/>
                  </a:schemeClr>
                </a:solidFill>
                <a:latin typeface="Arial Black" panose="020B0A04020102020204" pitchFamily="34" charset="0"/>
              </a:rPr>
              <a:t>This statement helps focus the analysis on understanding what drives promotions and how to optimize the process for better outcome.</a:t>
            </a:r>
          </a:p>
          <a:p>
            <a:endParaRPr lang="en-IN" dirty="0">
              <a:latin typeface="Arial Black" panose="020B0A04020102020204" pitchFamily="34" charset="0"/>
            </a:endParaRPr>
          </a:p>
        </p:txBody>
      </p:sp>
    </p:spTree>
    <p:extLst>
      <p:ext uri="{BB962C8B-B14F-4D97-AF65-F5344CB8AC3E}">
        <p14:creationId xmlns:p14="http://schemas.microsoft.com/office/powerpoint/2010/main" val="257933928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F2CB-4064-5BC2-EF06-0E0E029BF20C}"/>
              </a:ext>
            </a:extLst>
          </p:cNvPr>
          <p:cNvSpPr>
            <a:spLocks noGrp="1"/>
          </p:cNvSpPr>
          <p:nvPr>
            <p:ph type="title"/>
          </p:nvPr>
        </p:nvSpPr>
        <p:spPr>
          <a:xfrm>
            <a:off x="284044" y="156238"/>
            <a:ext cx="8596668" cy="660400"/>
          </a:xfrm>
        </p:spPr>
        <p:txBody>
          <a:bodyPr/>
          <a:lstStyle/>
          <a:p>
            <a:r>
              <a:rPr lang="en-IN" dirty="0"/>
              <a:t>PROJECT OVERVIEW</a:t>
            </a:r>
          </a:p>
        </p:txBody>
      </p:sp>
      <p:sp>
        <p:nvSpPr>
          <p:cNvPr id="3" name="Content Placeholder 2">
            <a:extLst>
              <a:ext uri="{FF2B5EF4-FFF2-40B4-BE49-F238E27FC236}">
                <a16:creationId xmlns:a16="http://schemas.microsoft.com/office/drawing/2014/main" id="{7BDEF64D-D2A7-474D-46A4-B6D6096BE979}"/>
              </a:ext>
            </a:extLst>
          </p:cNvPr>
          <p:cNvSpPr>
            <a:spLocks noGrp="1"/>
          </p:cNvSpPr>
          <p:nvPr>
            <p:ph idx="1"/>
          </p:nvPr>
        </p:nvSpPr>
        <p:spPr>
          <a:xfrm>
            <a:off x="284043" y="894735"/>
            <a:ext cx="9872679" cy="5132439"/>
          </a:xfrm>
        </p:spPr>
        <p:txBody>
          <a:bodyPr>
            <a:noAutofit/>
          </a:bodyPr>
          <a:lstStyle/>
          <a:p>
            <a:pPr marL="0" indent="0">
              <a:buNone/>
            </a:pPr>
            <a:r>
              <a:rPr lang="en-US" sz="2000" dirty="0">
                <a:latin typeface="Arial Black" panose="020B0A04020102020204" pitchFamily="34" charset="0"/>
              </a:rPr>
              <a:t>In HR Analytics for employee promotion data, a project overview typically provides a concise summary of the project's goals, scope, and methods. </a:t>
            </a:r>
          </a:p>
          <a:p>
            <a:pPr marL="0" indent="0">
              <a:buNone/>
            </a:pPr>
            <a:r>
              <a:rPr lang="en-US" sz="2000" u="sng" dirty="0">
                <a:latin typeface="Arial Black" panose="020B0A04020102020204" pitchFamily="34" charset="0"/>
              </a:rPr>
              <a:t>Project Overview</a:t>
            </a:r>
            <a:r>
              <a:rPr lang="en-US" sz="2000" dirty="0">
                <a:latin typeface="Arial Black" panose="020B0A04020102020204" pitchFamily="34" charset="0"/>
              </a:rPr>
              <a:t>:</a:t>
            </a:r>
          </a:p>
          <a:p>
            <a:pPr marL="0" indent="0">
              <a:buNone/>
            </a:pPr>
            <a:r>
              <a:rPr lang="en-US" sz="2000" dirty="0">
                <a:latin typeface="Arial Black" panose="020B0A04020102020204" pitchFamily="34" charset="0"/>
              </a:rPr>
              <a:t>This project aims to analyze employee promotion data to understand the underlying factors influencing promotion decisions and to improve the overall effectiveness and fairness of the promotion process. </a:t>
            </a:r>
          </a:p>
          <a:p>
            <a:pPr>
              <a:buFont typeface="Wingdings" panose="05000000000000000000" pitchFamily="2" charset="2"/>
              <a:buChar char="v"/>
            </a:pPr>
            <a:r>
              <a:rPr lang="en-US" sz="2000" dirty="0">
                <a:latin typeface="Arial Black" panose="020B0A04020102020204" pitchFamily="34" charset="0"/>
              </a:rPr>
              <a:t>Data Collection and Cleaning: Gather and preprocess historical promotion data, including employee demographics, performance metrics, tenure, and promotion outcomes.</a:t>
            </a:r>
          </a:p>
          <a:p>
            <a:pPr>
              <a:buFont typeface="Wingdings" panose="05000000000000000000" pitchFamily="2" charset="2"/>
              <a:buChar char="v"/>
            </a:pPr>
            <a:r>
              <a:rPr lang="en-US" sz="2000" dirty="0">
                <a:latin typeface="Arial Black" panose="020B0A04020102020204" pitchFamily="34" charset="0"/>
              </a:rPr>
              <a:t>Exploratory Data Analysis (EDA): Examine the data to identify trends, patterns, and anomalies related to employee promotions.3. *Predictive Modeling:* Develop models to predict promotion outcomes based on various factors such as performance.</a:t>
            </a:r>
            <a:endParaRPr lang="en-IN" sz="2000" dirty="0">
              <a:latin typeface="Arial Black" panose="020B0A04020102020204" pitchFamily="34" charset="0"/>
            </a:endParaRPr>
          </a:p>
        </p:txBody>
      </p:sp>
    </p:spTree>
    <p:extLst>
      <p:ext uri="{BB962C8B-B14F-4D97-AF65-F5344CB8AC3E}">
        <p14:creationId xmlns:p14="http://schemas.microsoft.com/office/powerpoint/2010/main" val="356822268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02553-8537-50BC-D45A-A2B845360261}"/>
              </a:ext>
            </a:extLst>
          </p:cNvPr>
          <p:cNvSpPr>
            <a:spLocks noGrp="1"/>
          </p:cNvSpPr>
          <p:nvPr>
            <p:ph idx="1"/>
          </p:nvPr>
        </p:nvSpPr>
        <p:spPr>
          <a:xfrm>
            <a:off x="235973" y="353961"/>
            <a:ext cx="9547123" cy="5687401"/>
          </a:xfrm>
        </p:spPr>
        <p:txBody>
          <a:bodyPr>
            <a:normAutofit/>
          </a:bodyPr>
          <a:lstStyle/>
          <a:p>
            <a:pPr>
              <a:buFont typeface="Wingdings" panose="05000000000000000000" pitchFamily="2" charset="2"/>
              <a:buChar char="v"/>
            </a:pPr>
            <a:r>
              <a:rPr lang="en-US" sz="2000" dirty="0">
                <a:solidFill>
                  <a:schemeClr val="tx1"/>
                </a:solidFill>
                <a:latin typeface="Arial Black" panose="020B0A04020102020204" pitchFamily="34" charset="0"/>
              </a:rPr>
              <a:t>Predictive Modeling: Develop models to predict promotion outcomes based on various factors such as performance evaluations, skills, and experience.</a:t>
            </a:r>
          </a:p>
          <a:p>
            <a:pPr>
              <a:buFont typeface="Wingdings" panose="05000000000000000000" pitchFamily="2" charset="2"/>
              <a:buChar char="v"/>
            </a:pPr>
            <a:r>
              <a:rPr lang="en-US" sz="2000" dirty="0">
                <a:solidFill>
                  <a:schemeClr val="tx1"/>
                </a:solidFill>
                <a:latin typeface="Arial Black" panose="020B0A04020102020204" pitchFamily="34" charset="0"/>
              </a:rPr>
              <a:t>Bias Detection: Analyze the data to uncover any potential biases in the promotion process, ensuring that promotions are based on merit and not influenced by factors like gender, ethnicity, or age.</a:t>
            </a:r>
          </a:p>
          <a:p>
            <a:pPr>
              <a:buFont typeface="Wingdings" panose="05000000000000000000" pitchFamily="2" charset="2"/>
              <a:buChar char="v"/>
            </a:pPr>
            <a:r>
              <a:rPr lang="en-US" sz="2000" dirty="0">
                <a:solidFill>
                  <a:schemeClr val="tx1"/>
                </a:solidFill>
                <a:latin typeface="Arial Black" panose="020B0A04020102020204" pitchFamily="34" charset="0"/>
              </a:rPr>
              <a:t>Recommendations: Provide actionable insights and recommendations to enhance the promotion process, ensuring it aligns with best practices and organizational goals.</a:t>
            </a:r>
          </a:p>
        </p:txBody>
      </p:sp>
    </p:spTree>
    <p:extLst>
      <p:ext uri="{BB962C8B-B14F-4D97-AF65-F5344CB8AC3E}">
        <p14:creationId xmlns:p14="http://schemas.microsoft.com/office/powerpoint/2010/main" val="345515644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2218-728A-FC30-9FE0-0811C860AF4E}"/>
              </a:ext>
            </a:extLst>
          </p:cNvPr>
          <p:cNvSpPr>
            <a:spLocks noGrp="1"/>
          </p:cNvSpPr>
          <p:nvPr>
            <p:ph type="title"/>
          </p:nvPr>
        </p:nvSpPr>
        <p:spPr>
          <a:xfrm>
            <a:off x="501445" y="245806"/>
            <a:ext cx="8772557" cy="1684594"/>
          </a:xfrm>
        </p:spPr>
        <p:txBody>
          <a:bodyPr/>
          <a:lstStyle/>
          <a:p>
            <a:r>
              <a:rPr lang="en-IN" dirty="0"/>
              <a:t>END USERS</a:t>
            </a:r>
          </a:p>
        </p:txBody>
      </p:sp>
      <p:sp>
        <p:nvSpPr>
          <p:cNvPr id="3" name="Content Placeholder 2">
            <a:extLst>
              <a:ext uri="{FF2B5EF4-FFF2-40B4-BE49-F238E27FC236}">
                <a16:creationId xmlns:a16="http://schemas.microsoft.com/office/drawing/2014/main" id="{7D80EFCB-0C3A-DE69-61DB-0007E4B3E08D}"/>
              </a:ext>
            </a:extLst>
          </p:cNvPr>
          <p:cNvSpPr>
            <a:spLocks noGrp="1"/>
          </p:cNvSpPr>
          <p:nvPr>
            <p:ph idx="1"/>
          </p:nvPr>
        </p:nvSpPr>
        <p:spPr>
          <a:xfrm>
            <a:off x="334297" y="1088103"/>
            <a:ext cx="9507794" cy="4857134"/>
          </a:xfrm>
        </p:spPr>
        <p:txBody>
          <a:bodyPr>
            <a:noAutofit/>
          </a:bodyPr>
          <a:lstStyle/>
          <a:p>
            <a:pPr marL="0" indent="0">
              <a:buNone/>
            </a:pPr>
            <a:r>
              <a:rPr lang="en-IN" dirty="0">
                <a:solidFill>
                  <a:schemeClr val="tx1"/>
                </a:solidFill>
                <a:latin typeface="Arial Black" panose="020B0A04020102020204" pitchFamily="34" charset="0"/>
              </a:rPr>
              <a:t>The end users of HR Analytics for employee promotion data typically </a:t>
            </a:r>
            <a:r>
              <a:rPr lang="en-IN" sz="2000" dirty="0">
                <a:solidFill>
                  <a:schemeClr val="tx1"/>
                </a:solidFill>
                <a:latin typeface="Arial Black" panose="020B0A04020102020204" pitchFamily="34" charset="0"/>
              </a:rPr>
              <a:t>include</a:t>
            </a:r>
            <a:r>
              <a:rPr lang="en-IN" dirty="0">
                <a:solidFill>
                  <a:schemeClr val="tx1"/>
                </a:solidFill>
                <a:latin typeface="Arial Black" panose="020B0A04020102020204" pitchFamily="34" charset="0"/>
              </a:rPr>
              <a:t>:</a:t>
            </a:r>
          </a:p>
          <a:p>
            <a:pPr marL="0" indent="0">
              <a:buNone/>
            </a:pPr>
            <a:endParaRPr lang="en-IN" dirty="0">
              <a:solidFill>
                <a:schemeClr val="tx1"/>
              </a:solidFill>
              <a:latin typeface="Arial Black" panose="020B0A04020102020204" pitchFamily="34" charset="0"/>
            </a:endParaRPr>
          </a:p>
          <a:p>
            <a:pPr>
              <a:buFont typeface="Wingdings" panose="05000000000000000000" pitchFamily="2" charset="2"/>
              <a:buChar char="v"/>
            </a:pPr>
            <a:r>
              <a:rPr lang="en-IN" dirty="0">
                <a:solidFill>
                  <a:schemeClr val="tx1"/>
                </a:solidFill>
                <a:latin typeface="Arial Black" panose="020B0A04020102020204" pitchFamily="34" charset="0"/>
              </a:rPr>
              <a:t>HR </a:t>
            </a:r>
            <a:r>
              <a:rPr lang="en-IN" dirty="0" err="1">
                <a:solidFill>
                  <a:schemeClr val="tx1"/>
                </a:solidFill>
                <a:latin typeface="Arial Black" panose="020B0A04020102020204" pitchFamily="34" charset="0"/>
              </a:rPr>
              <a:t>managers:They</a:t>
            </a:r>
            <a:r>
              <a:rPr lang="en-IN" dirty="0">
                <a:solidFill>
                  <a:schemeClr val="tx1"/>
                </a:solidFill>
                <a:latin typeface="Arial Black" panose="020B0A04020102020204" pitchFamily="34" charset="0"/>
              </a:rPr>
              <a:t> use the insights to refine promotion </a:t>
            </a:r>
            <a:r>
              <a:rPr lang="en-IN" dirty="0" err="1">
                <a:solidFill>
                  <a:schemeClr val="tx1"/>
                </a:solidFill>
                <a:latin typeface="Arial Black" panose="020B0A04020102020204" pitchFamily="34" charset="0"/>
              </a:rPr>
              <a:t>policies,ensure</a:t>
            </a:r>
            <a:r>
              <a:rPr lang="en-IN" dirty="0">
                <a:solidFill>
                  <a:schemeClr val="tx1"/>
                </a:solidFill>
                <a:latin typeface="Arial Black" panose="020B0A04020102020204" pitchFamily="34" charset="0"/>
              </a:rPr>
              <a:t> </a:t>
            </a:r>
            <a:r>
              <a:rPr lang="en-IN" dirty="0" err="1">
                <a:solidFill>
                  <a:schemeClr val="tx1"/>
                </a:solidFill>
                <a:latin typeface="Arial Black" panose="020B0A04020102020204" pitchFamily="34" charset="0"/>
              </a:rPr>
              <a:t>fairness,and</a:t>
            </a:r>
            <a:r>
              <a:rPr lang="en-IN" dirty="0">
                <a:solidFill>
                  <a:schemeClr val="tx1"/>
                </a:solidFill>
                <a:latin typeface="Arial Black" panose="020B0A04020102020204" pitchFamily="34" charset="0"/>
              </a:rPr>
              <a:t> make data-driven decisions about employee development</a:t>
            </a:r>
          </a:p>
          <a:p>
            <a:pPr>
              <a:buFont typeface="Wingdings" panose="05000000000000000000" pitchFamily="2" charset="2"/>
              <a:buChar char="v"/>
            </a:pPr>
            <a:r>
              <a:rPr lang="en-US" dirty="0">
                <a:solidFill>
                  <a:schemeClr val="tx1"/>
                </a:solidFill>
                <a:latin typeface="Arial Black" panose="020B0A04020102020204" pitchFamily="34" charset="0"/>
              </a:rPr>
              <a:t>Recruitment </a:t>
            </a:r>
            <a:r>
              <a:rPr lang="en-US" dirty="0" err="1">
                <a:solidFill>
                  <a:schemeClr val="tx1"/>
                </a:solidFill>
                <a:latin typeface="Arial Black" panose="020B0A04020102020204" pitchFamily="34" charset="0"/>
              </a:rPr>
              <a:t>Teams:They</a:t>
            </a:r>
            <a:r>
              <a:rPr lang="en-US" dirty="0">
                <a:solidFill>
                  <a:schemeClr val="tx1"/>
                </a:solidFill>
                <a:latin typeface="Arial Black" panose="020B0A04020102020204" pitchFamily="34" charset="0"/>
              </a:rPr>
              <a:t> benefit from understanding what factors contribute to successful promotions, which can help in attracting and retaining talent.</a:t>
            </a:r>
          </a:p>
          <a:p>
            <a:pPr>
              <a:buFont typeface="Wingdings" panose="05000000000000000000" pitchFamily="2" charset="2"/>
              <a:buChar char="v"/>
            </a:pPr>
            <a:r>
              <a:rPr lang="en-US" dirty="0">
                <a:solidFill>
                  <a:schemeClr val="tx1"/>
                </a:solidFill>
                <a:latin typeface="Arial Black" panose="020B0A04020102020204" pitchFamily="34" charset="0"/>
              </a:rPr>
              <a:t>Executives and </a:t>
            </a:r>
            <a:r>
              <a:rPr lang="en-US" dirty="0" err="1">
                <a:solidFill>
                  <a:schemeClr val="tx1"/>
                </a:solidFill>
                <a:latin typeface="Arial Black" panose="020B0A04020102020204" pitchFamily="34" charset="0"/>
              </a:rPr>
              <a:t>Leadership:They</a:t>
            </a:r>
            <a:r>
              <a:rPr lang="en-US" dirty="0">
                <a:solidFill>
                  <a:schemeClr val="tx1"/>
                </a:solidFill>
                <a:latin typeface="Arial Black" panose="020B0A04020102020204" pitchFamily="34" charset="0"/>
              </a:rPr>
              <a:t> use the insights to align promotion strategies with organizational goals and to ensure that the promotion process supports business objectives.</a:t>
            </a:r>
          </a:p>
          <a:p>
            <a:pPr>
              <a:buFont typeface="Wingdings" panose="05000000000000000000" pitchFamily="2" charset="2"/>
              <a:buChar char="v"/>
            </a:pPr>
            <a:r>
              <a:rPr lang="en-US" dirty="0" err="1">
                <a:solidFill>
                  <a:schemeClr val="tx1"/>
                </a:solidFill>
                <a:latin typeface="Arial Black" panose="020B0A04020102020204" pitchFamily="34" charset="0"/>
              </a:rPr>
              <a:t>Employees:They</a:t>
            </a:r>
            <a:r>
              <a:rPr lang="en-US" dirty="0">
                <a:solidFill>
                  <a:schemeClr val="tx1"/>
                </a:solidFill>
                <a:latin typeface="Arial Black" panose="020B0A04020102020204" pitchFamily="34" charset="0"/>
              </a:rPr>
              <a:t> are indirectly affected as the analysis can lead to more transparent and equitable promotion practices, impacting their career growth opportunities.</a:t>
            </a:r>
          </a:p>
          <a:p>
            <a:pPr>
              <a:buFont typeface="Wingdings" panose="05000000000000000000" pitchFamily="2" charset="2"/>
              <a:buChar char="v"/>
            </a:pPr>
            <a:r>
              <a:rPr lang="en-US" dirty="0">
                <a:solidFill>
                  <a:schemeClr val="tx1"/>
                </a:solidFill>
                <a:latin typeface="Arial Black" panose="020B0A04020102020204" pitchFamily="34" charset="0"/>
              </a:rPr>
              <a:t>Data Analysts/</a:t>
            </a:r>
            <a:r>
              <a:rPr lang="en-US" dirty="0" err="1">
                <a:solidFill>
                  <a:schemeClr val="tx1"/>
                </a:solidFill>
                <a:latin typeface="Arial Black" panose="020B0A04020102020204" pitchFamily="34" charset="0"/>
              </a:rPr>
              <a:t>Consultants:They</a:t>
            </a:r>
            <a:r>
              <a:rPr lang="en-US" dirty="0">
                <a:solidFill>
                  <a:schemeClr val="tx1"/>
                </a:solidFill>
                <a:latin typeface="Arial Black" panose="020B0A04020102020204" pitchFamily="34" charset="0"/>
              </a:rPr>
              <a:t> analyze the data and generate insights, providing actionable recommendations to the HR and leadership teams.</a:t>
            </a:r>
            <a:endParaRPr lang="en-IN"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28702463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5D2E-603B-4A92-A39C-824C21303CAC}"/>
              </a:ext>
            </a:extLst>
          </p:cNvPr>
          <p:cNvSpPr>
            <a:spLocks noGrp="1"/>
          </p:cNvSpPr>
          <p:nvPr>
            <p:ph type="title"/>
          </p:nvPr>
        </p:nvSpPr>
        <p:spPr>
          <a:xfrm>
            <a:off x="324465" y="176981"/>
            <a:ext cx="8949537" cy="1753419"/>
          </a:xfrm>
        </p:spPr>
        <p:txBody>
          <a:bodyPr/>
          <a:lstStyle/>
          <a:p>
            <a:r>
              <a:rPr lang="en-IN" dirty="0"/>
              <a:t>OUR SOLUTION AND PROPOSITION</a:t>
            </a:r>
          </a:p>
        </p:txBody>
      </p:sp>
      <p:sp>
        <p:nvSpPr>
          <p:cNvPr id="3" name="Content Placeholder 2">
            <a:extLst>
              <a:ext uri="{FF2B5EF4-FFF2-40B4-BE49-F238E27FC236}">
                <a16:creationId xmlns:a16="http://schemas.microsoft.com/office/drawing/2014/main" id="{1023A27C-70E2-159F-13D2-2B2CF5EE2E3E}"/>
              </a:ext>
            </a:extLst>
          </p:cNvPr>
          <p:cNvSpPr>
            <a:spLocks noGrp="1"/>
          </p:cNvSpPr>
          <p:nvPr>
            <p:ph idx="1"/>
          </p:nvPr>
        </p:nvSpPr>
        <p:spPr>
          <a:xfrm>
            <a:off x="324465" y="1130711"/>
            <a:ext cx="9665109" cy="5043948"/>
          </a:xfrm>
        </p:spPr>
        <p:txBody>
          <a:bodyPr>
            <a:noAutofit/>
          </a:bodyPr>
          <a:lstStyle/>
          <a:p>
            <a:pPr marL="0" indent="0">
              <a:buNone/>
            </a:pPr>
            <a:r>
              <a:rPr lang="en-US" sz="2000" dirty="0">
                <a:solidFill>
                  <a:schemeClr val="tx1"/>
                </a:solidFill>
                <a:latin typeface="Arial Black" panose="020B0A04020102020204" pitchFamily="34" charset="0"/>
              </a:rPr>
              <a:t>The solution and proposition typically outline the recommended approach and benefits of the analysis. Here’s an example:</a:t>
            </a:r>
          </a:p>
          <a:p>
            <a:pPr marL="0" indent="0">
              <a:buNone/>
            </a:pPr>
            <a:r>
              <a:rPr lang="en-US" sz="2000" u="sng" dirty="0" err="1">
                <a:solidFill>
                  <a:schemeClr val="tx1"/>
                </a:solidFill>
                <a:highlight>
                  <a:srgbClr val="FFFF00"/>
                </a:highlight>
                <a:latin typeface="Arial Black" panose="020B0A04020102020204" pitchFamily="34" charset="0"/>
              </a:rPr>
              <a:t>A.pivot</a:t>
            </a:r>
            <a:r>
              <a:rPr lang="en-US" sz="2000" u="sng" dirty="0">
                <a:solidFill>
                  <a:schemeClr val="tx1"/>
                </a:solidFill>
                <a:highlight>
                  <a:srgbClr val="FFFF00"/>
                </a:highlight>
                <a:latin typeface="Arial Black" panose="020B0A04020102020204" pitchFamily="34" charset="0"/>
              </a:rPr>
              <a:t> table.      </a:t>
            </a:r>
            <a:r>
              <a:rPr lang="en-US" sz="2000" u="sng" dirty="0" err="1">
                <a:solidFill>
                  <a:schemeClr val="tx1"/>
                </a:solidFill>
                <a:highlight>
                  <a:srgbClr val="FFFF00"/>
                </a:highlight>
                <a:latin typeface="Arial Black" panose="020B0A04020102020204" pitchFamily="34" charset="0"/>
              </a:rPr>
              <a:t>B.graph</a:t>
            </a:r>
            <a:r>
              <a:rPr lang="en-US" sz="2000" u="sng" dirty="0">
                <a:solidFill>
                  <a:schemeClr val="tx1"/>
                </a:solidFill>
                <a:highlight>
                  <a:srgbClr val="FFFF00"/>
                </a:highlight>
                <a:latin typeface="Arial Black" panose="020B0A04020102020204" pitchFamily="34" charset="0"/>
              </a:rPr>
              <a:t>.</a:t>
            </a:r>
          </a:p>
          <a:p>
            <a:pPr marL="0" indent="0">
              <a:buNone/>
            </a:pPr>
            <a:r>
              <a:rPr lang="en-US" sz="2000" u="sng" dirty="0">
                <a:solidFill>
                  <a:schemeClr val="tx1"/>
                </a:solidFill>
                <a:latin typeface="Arial Black" panose="020B0A04020102020204" pitchFamily="34" charset="0"/>
              </a:rPr>
              <a:t>A pivot table in Excel </a:t>
            </a:r>
            <a:r>
              <a:rPr lang="en-US" sz="2000" dirty="0">
                <a:solidFill>
                  <a:schemeClr val="tx1"/>
                </a:solidFill>
                <a:latin typeface="Arial Black" panose="020B0A04020102020204" pitchFamily="34" charset="0"/>
              </a:rPr>
              <a:t>is a powerful tool for summarizing, analyzing, and presenting large sets of data. Here’s why you might use a pivot table:</a:t>
            </a:r>
          </a:p>
          <a:p>
            <a:pPr>
              <a:buFont typeface="Wingdings" panose="05000000000000000000" pitchFamily="2" charset="2"/>
              <a:buChar char="v"/>
            </a:pPr>
            <a:r>
              <a:rPr lang="en-US" sz="2000" dirty="0">
                <a:solidFill>
                  <a:schemeClr val="tx1"/>
                </a:solidFill>
                <a:latin typeface="Arial Black" panose="020B0A04020102020204" pitchFamily="34" charset="0"/>
              </a:rPr>
              <a:t>Data Summarization: Pivot tables help quickly summarize large amounts of data by aggregating values (e.g., sums, averages) and providing an overview without needing complex formulas.</a:t>
            </a:r>
          </a:p>
          <a:p>
            <a:pPr>
              <a:buFont typeface="Wingdings" panose="05000000000000000000" pitchFamily="2" charset="2"/>
              <a:buChar char="v"/>
            </a:pPr>
            <a:r>
              <a:rPr lang="en-US" sz="2000" dirty="0">
                <a:solidFill>
                  <a:schemeClr val="tx1"/>
                </a:solidFill>
                <a:latin typeface="Arial Black" panose="020B0A04020102020204" pitchFamily="34" charset="0"/>
              </a:rPr>
              <a:t>Dynamic Data Analysis: You can easily rearrange, filter, and drill down into data by dragging and dropping fields, which allows for flexible and dynamic data analysis.</a:t>
            </a:r>
          </a:p>
          <a:p>
            <a:pPr>
              <a:buFont typeface="Wingdings" panose="05000000000000000000" pitchFamily="2" charset="2"/>
              <a:buChar char="v"/>
            </a:pPr>
            <a:r>
              <a:rPr lang="en-US" sz="2000" dirty="0">
                <a:solidFill>
                  <a:schemeClr val="tx1"/>
                </a:solidFill>
                <a:latin typeface="Arial Black" panose="020B0A04020102020204" pitchFamily="34" charset="0"/>
              </a:rPr>
              <a:t>Comparison: Pivot tables make it simple to compare different data segments side by side (e.g., sales by region or performance</a:t>
            </a:r>
          </a:p>
        </p:txBody>
      </p:sp>
    </p:spTree>
    <p:extLst>
      <p:ext uri="{BB962C8B-B14F-4D97-AF65-F5344CB8AC3E}">
        <p14:creationId xmlns:p14="http://schemas.microsoft.com/office/powerpoint/2010/main" val="229080784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0531C-55A2-F91F-D557-E2755E6AAD85}"/>
              </a:ext>
            </a:extLst>
          </p:cNvPr>
          <p:cNvSpPr>
            <a:spLocks noGrp="1"/>
          </p:cNvSpPr>
          <p:nvPr>
            <p:ph idx="1"/>
          </p:nvPr>
        </p:nvSpPr>
        <p:spPr>
          <a:xfrm>
            <a:off x="226143" y="639096"/>
            <a:ext cx="9458632" cy="5319251"/>
          </a:xfrm>
        </p:spPr>
        <p:txBody>
          <a:bodyPr>
            <a:normAutofit/>
          </a:bodyPr>
          <a:lstStyle/>
          <a:p>
            <a:pPr marL="0" indent="0">
              <a:buNone/>
            </a:pPr>
            <a:r>
              <a:rPr lang="en-US" sz="2000" dirty="0">
                <a:solidFill>
                  <a:schemeClr val="tx1"/>
                </a:solidFill>
                <a:latin typeface="Arial Black" panose="020B0A04020102020204" pitchFamily="34" charset="0"/>
              </a:rPr>
              <a:t> by department).</a:t>
            </a:r>
          </a:p>
          <a:p>
            <a:pPr>
              <a:buFont typeface="Wingdings" panose="05000000000000000000" pitchFamily="2" charset="2"/>
              <a:buChar char="v"/>
            </a:pPr>
            <a:r>
              <a:rPr lang="en-US" sz="2000" dirty="0">
                <a:solidFill>
                  <a:schemeClr val="tx1"/>
                </a:solidFill>
                <a:latin typeface="Arial Black" panose="020B0A04020102020204" pitchFamily="34" charset="0"/>
              </a:rPr>
              <a:t>Trend Identification: They allow you to identify trends and patterns in the data by summarizing it across various dimensions (e.g., time periods, product categories).</a:t>
            </a:r>
          </a:p>
          <a:p>
            <a:pPr>
              <a:buFont typeface="Wingdings" panose="05000000000000000000" pitchFamily="2" charset="2"/>
              <a:buChar char="v"/>
            </a:pPr>
            <a:r>
              <a:rPr lang="en-US" sz="2000" dirty="0">
                <a:solidFill>
                  <a:schemeClr val="tx1"/>
                </a:solidFill>
                <a:latin typeface="Arial Black" panose="020B0A04020102020204" pitchFamily="34" charset="0"/>
              </a:rPr>
              <a:t>Data Filtering: Pivot tables offer powerful filtering options to focus on specific subsets of data, which helps in analyzing targeted information.</a:t>
            </a:r>
          </a:p>
          <a:p>
            <a:pPr>
              <a:buFont typeface="Wingdings" panose="05000000000000000000" pitchFamily="2" charset="2"/>
              <a:buChar char="v"/>
            </a:pPr>
            <a:r>
              <a:rPr lang="en-US" sz="2000" dirty="0">
                <a:solidFill>
                  <a:schemeClr val="tx1"/>
                </a:solidFill>
                <a:latin typeface="Arial Black" panose="020B0A04020102020204" pitchFamily="34" charset="0"/>
              </a:rPr>
              <a:t>Visual Representation: You can create charts based on pivot tables to visually represent the summarized data, making it easier to interpret and present insights.</a:t>
            </a:r>
            <a:endParaRPr lang="en-IN" sz="20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03504038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406</TotalTime>
  <Words>2288</Words>
  <Application>Microsoft Office PowerPoint</Application>
  <PresentationFormat>Widescreen</PresentationFormat>
  <Paragraphs>330</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Trebuchet MS</vt:lpstr>
      <vt:lpstr>Wingdings</vt:lpstr>
      <vt:lpstr>Wingdings 3</vt:lpstr>
      <vt:lpstr>Facet</vt:lpstr>
      <vt:lpstr>Employee Data Analysis using Excel</vt:lpstr>
      <vt:lpstr>PROJECT TITLE</vt:lpstr>
      <vt:lpstr>AGENDA </vt:lpstr>
      <vt:lpstr>PROBLEM STATEMENT</vt:lpstr>
      <vt:lpstr>PROJECT OVERVIEW</vt:lpstr>
      <vt:lpstr>PowerPoint Presentation</vt:lpstr>
      <vt:lpstr>END USERS</vt:lpstr>
      <vt:lpstr>OUR SOLUTION AND PROPOSITION</vt:lpstr>
      <vt:lpstr>PowerPoint Presentation</vt:lpstr>
      <vt:lpstr> </vt:lpstr>
      <vt:lpstr>DATASET DESCRIPTION </vt:lpstr>
      <vt:lpstr>PowerPoint Presentation</vt:lpstr>
      <vt:lpstr>PowerPoint Presentation</vt:lpstr>
      <vt:lpstr>THE “WOW” IN OUR SOLUTION </vt:lpstr>
      <vt:lpstr>MODELLING</vt:lpstr>
      <vt:lpstr>PowerPoint Presentation</vt:lpstr>
      <vt:lpstr>PowerPoint Presentation</vt:lpstr>
      <vt:lpstr>PowerPoint Presentation</vt:lpstr>
      <vt:lpstr>RESULTS</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afreen A</dc:creator>
  <cp:lastModifiedBy>afreen A</cp:lastModifiedBy>
  <cp:revision>6</cp:revision>
  <dcterms:created xsi:type="dcterms:W3CDTF">2024-08-21T15:08:32Z</dcterms:created>
  <dcterms:modified xsi:type="dcterms:W3CDTF">2024-08-30T13:07:26Z</dcterms:modified>
</cp:coreProperties>
</file>