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92" r:id="rId5"/>
    <p:sldId id="311" r:id="rId6"/>
    <p:sldId id="312" r:id="rId7"/>
    <p:sldId id="313" r:id="rId8"/>
    <p:sldId id="314" r:id="rId9"/>
    <p:sldId id="315" r:id="rId10"/>
    <p:sldId id="319" r:id="rId11"/>
    <p:sldId id="320" r:id="rId12"/>
    <p:sldId id="316" r:id="rId13"/>
    <p:sldId id="317" r:id="rId14"/>
    <p:sldId id="31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p:scale>
          <a:sx n="63" d="100"/>
          <a:sy n="63" d="100"/>
        </p:scale>
        <p:origin x="7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6/4/2020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6/4/2020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6/4/2020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6/4/2020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6/4/2020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rPr>
              <a:t>RAILWAY TICKET BOOKING SYSTEM</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Final J-Component Review</a:t>
            </a:r>
          </a:p>
        </p:txBody>
      </p:sp>
      <p:sp>
        <p:nvSpPr>
          <p:cNvPr id="5" name="TextBox 4">
            <a:extLst>
              <a:ext uri="{FF2B5EF4-FFF2-40B4-BE49-F238E27FC236}">
                <a16:creationId xmlns:a16="http://schemas.microsoft.com/office/drawing/2014/main" id="{86217B1D-79AB-42DE-BF12-2EA9EF18EF5A}"/>
              </a:ext>
            </a:extLst>
          </p:cNvPr>
          <p:cNvSpPr txBox="1"/>
          <p:nvPr/>
        </p:nvSpPr>
        <p:spPr>
          <a:xfrm>
            <a:off x="9271000" y="5689600"/>
            <a:ext cx="2692400" cy="923330"/>
          </a:xfrm>
          <a:prstGeom prst="rect">
            <a:avLst/>
          </a:prstGeom>
          <a:solidFill>
            <a:schemeClr val="tx1"/>
          </a:solidFill>
        </p:spPr>
        <p:txBody>
          <a:bodyPr wrap="square" rtlCol="0">
            <a:spAutoFit/>
          </a:bodyPr>
          <a:lstStyle/>
          <a:p>
            <a:r>
              <a:rPr lang="en-IN" dirty="0">
                <a:solidFill>
                  <a:schemeClr val="bg1"/>
                </a:solidFill>
              </a:rPr>
              <a:t>Name: Afreen Ahmed</a:t>
            </a:r>
          </a:p>
          <a:p>
            <a:r>
              <a:rPr lang="en-IN" dirty="0">
                <a:solidFill>
                  <a:schemeClr val="bg1"/>
                </a:solidFill>
              </a:rPr>
              <a:t>Reg: 18BIS0157</a:t>
            </a:r>
          </a:p>
          <a:p>
            <a:r>
              <a:rPr lang="en-IN" dirty="0">
                <a:solidFill>
                  <a:schemeClr val="bg1"/>
                </a:solidFill>
              </a:rPr>
              <a:t>Slot: L11 + L12</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3110BB54-7ED4-432D-B075-0F96FE4965B6}"/>
              </a:ext>
            </a:extLst>
          </p:cNvPr>
          <p:cNvPicPr>
            <a:picLocks noGrp="1"/>
          </p:cNvPicPr>
          <p:nvPr>
            <p:ph sz="half" idx="1"/>
          </p:nvPr>
        </p:nvPicPr>
        <p:blipFill rotWithShape="1">
          <a:blip r:embed="rId2">
            <a:extLst>
              <a:ext uri="{28A0092B-C50C-407E-A947-70E740481C1C}">
                <a14:useLocalDpi xmlns:a14="http://schemas.microsoft.com/office/drawing/2010/main" val="0"/>
              </a:ext>
            </a:extLst>
          </a:blip>
          <a:srcRect t="3679" r="73487" b="5749"/>
          <a:stretch/>
        </p:blipFill>
        <p:spPr bwMode="auto">
          <a:xfrm>
            <a:off x="2103443" y="873125"/>
            <a:ext cx="2590789" cy="4978400"/>
          </a:xfrm>
          <a:prstGeom prst="rect">
            <a:avLst/>
          </a:prstGeom>
          <a:ln>
            <a:noFill/>
          </a:ln>
          <a:extLst>
            <a:ext uri="{53640926-AAD7-44D8-BBD7-CCE9431645EC}">
              <a14:shadowObscured xmlns:a14="http://schemas.microsoft.com/office/drawing/2010/main"/>
            </a:ext>
          </a:extLst>
        </p:spPr>
      </p:pic>
      <p:pic>
        <p:nvPicPr>
          <p:cNvPr id="14" name="Content Placeholder 13">
            <a:extLst>
              <a:ext uri="{FF2B5EF4-FFF2-40B4-BE49-F238E27FC236}">
                <a16:creationId xmlns:a16="http://schemas.microsoft.com/office/drawing/2014/main" id="{8A724F67-CA6A-4A2E-AC63-6C674C872F46}"/>
              </a:ext>
            </a:extLst>
          </p:cNvPr>
          <p:cNvPicPr>
            <a:picLocks noGrp="1"/>
          </p:cNvPicPr>
          <p:nvPr>
            <p:ph sz="half" idx="2"/>
          </p:nvPr>
        </p:nvPicPr>
        <p:blipFill rotWithShape="1">
          <a:blip r:embed="rId3">
            <a:extLst>
              <a:ext uri="{28A0092B-C50C-407E-A947-70E740481C1C}">
                <a14:useLocalDpi xmlns:a14="http://schemas.microsoft.com/office/drawing/2010/main" val="0"/>
              </a:ext>
            </a:extLst>
          </a:blip>
          <a:srcRect t="7357" r="73500" b="23449"/>
          <a:stretch/>
        </p:blipFill>
        <p:spPr bwMode="auto">
          <a:xfrm>
            <a:off x="7098377" y="873125"/>
            <a:ext cx="3389570" cy="4978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9718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A1879-1A18-42D3-8404-ED1E2F50F4B8}"/>
              </a:ext>
            </a:extLst>
          </p:cNvPr>
          <p:cNvSpPr>
            <a:spLocks noGrp="1"/>
          </p:cNvSpPr>
          <p:nvPr>
            <p:ph sz="half" idx="1"/>
          </p:nvPr>
        </p:nvSpPr>
        <p:spPr>
          <a:xfrm>
            <a:off x="1066800" y="1087120"/>
            <a:ext cx="4663440" cy="4765040"/>
          </a:xfrm>
        </p:spPr>
        <p:txBody>
          <a:bodyPr>
            <a:normAutofit/>
          </a:bodyPr>
          <a:lstStyle/>
          <a:p>
            <a:pPr marL="0" indent="0">
              <a:buNone/>
            </a:pPr>
            <a:r>
              <a:rPr lang="en-US" b="1" dirty="0"/>
              <a:t>Conclusion</a:t>
            </a:r>
            <a:endParaRPr lang="en-IN" dirty="0"/>
          </a:p>
          <a:p>
            <a:pPr marL="0" indent="0">
              <a:buNone/>
            </a:pPr>
            <a:endParaRPr lang="en-IN" dirty="0"/>
          </a:p>
          <a:p>
            <a:pPr algn="just"/>
            <a:r>
              <a:rPr lang="en-US" dirty="0"/>
              <a:t>By this project, we are able to book a ticket, know the availability of it, can delete the ticket purchased and also know how many seats are available and also know the waiting list. Here we have used effectively linked list and queues to book a ticket. </a:t>
            </a:r>
            <a:endParaRPr lang="en-IN" dirty="0"/>
          </a:p>
        </p:txBody>
      </p:sp>
      <p:sp>
        <p:nvSpPr>
          <p:cNvPr id="4" name="Content Placeholder 3">
            <a:extLst>
              <a:ext uri="{FF2B5EF4-FFF2-40B4-BE49-F238E27FC236}">
                <a16:creationId xmlns:a16="http://schemas.microsoft.com/office/drawing/2014/main" id="{D264200D-2820-4F27-972A-A7361933F282}"/>
              </a:ext>
            </a:extLst>
          </p:cNvPr>
          <p:cNvSpPr>
            <a:spLocks noGrp="1"/>
          </p:cNvSpPr>
          <p:nvPr>
            <p:ph sz="half" idx="2"/>
          </p:nvPr>
        </p:nvSpPr>
        <p:spPr>
          <a:xfrm>
            <a:off x="6461760" y="1087120"/>
            <a:ext cx="4663440" cy="4765040"/>
          </a:xfrm>
        </p:spPr>
        <p:txBody>
          <a:bodyPr>
            <a:normAutofit/>
          </a:bodyPr>
          <a:lstStyle/>
          <a:p>
            <a:pPr marL="0" indent="0">
              <a:buNone/>
            </a:pPr>
            <a:r>
              <a:rPr lang="en-US" b="1" dirty="0"/>
              <a:t>Improvements</a:t>
            </a:r>
            <a:endParaRPr lang="en-IN" b="1" dirty="0"/>
          </a:p>
          <a:p>
            <a:pPr marL="0" indent="0">
              <a:buNone/>
            </a:pPr>
            <a:endParaRPr lang="en-IN" dirty="0"/>
          </a:p>
          <a:p>
            <a:pPr algn="just"/>
            <a:r>
              <a:rPr lang="en-US" dirty="0"/>
              <a:t>In this program we can improve it much further by controlling the entire function with time. So in that case we can provide the provision of </a:t>
            </a:r>
            <a:r>
              <a:rPr lang="en-US" dirty="0" err="1"/>
              <a:t>Thatkal</a:t>
            </a:r>
            <a:r>
              <a:rPr lang="en-US" dirty="0"/>
              <a:t> also. We can use much more efficiently defined function in order to reduce the time complexity. It can be further developed by making provision for Online meal order and room service for 1st class </a:t>
            </a:r>
            <a:r>
              <a:rPr lang="en-US" dirty="0" err="1"/>
              <a:t>travellers</a:t>
            </a:r>
            <a:r>
              <a:rPr lang="en-US" dirty="0"/>
              <a:t>.</a:t>
            </a:r>
            <a:endParaRPr lang="en-IN" dirty="0"/>
          </a:p>
          <a:p>
            <a:endParaRPr lang="en-IN" dirty="0"/>
          </a:p>
        </p:txBody>
      </p:sp>
    </p:spTree>
    <p:extLst>
      <p:ext uri="{BB962C8B-B14F-4D97-AF65-F5344CB8AC3E}">
        <p14:creationId xmlns:p14="http://schemas.microsoft.com/office/powerpoint/2010/main" val="2317327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0CD-6B6C-41AE-9CA4-6C0EFC5FF6BC}"/>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EFB3334-D242-4F81-ACAE-09035D7FF9B4}"/>
              </a:ext>
            </a:extLst>
          </p:cNvPr>
          <p:cNvSpPr>
            <a:spLocks noGrp="1"/>
          </p:cNvSpPr>
          <p:nvPr>
            <p:ph idx="1"/>
          </p:nvPr>
        </p:nvSpPr>
        <p:spPr/>
        <p:txBody>
          <a:bodyPr/>
          <a:lstStyle/>
          <a:p>
            <a:pPr algn="just"/>
            <a:r>
              <a:rPr lang="en-US" sz="1800" dirty="0"/>
              <a:t>In this emerging world of computers, almost all manual systems are automated but most of them are so complex that a common user is unable to operate that software system. Keeping that in mind, an “Online Railway Reservation System” will be developed to model the present system and to remove the drawbacks.</a:t>
            </a:r>
            <a:endParaRPr lang="en-IN" sz="1800" dirty="0"/>
          </a:p>
          <a:p>
            <a:pPr algn="just"/>
            <a:r>
              <a:rPr lang="en-US" sz="1800" dirty="0"/>
              <a:t>For journeys of longer distances, most people use the railways which is more convenient and an affordable means of transport in India. Recognizing this, the reservation of railways is a very important task and it must be made faster and more efficient so that it can meet the demand of the people. This requires an efficient program to implement the reservation system. This program will enable us to book and delete a ticket and print the chart for a particular train.</a:t>
            </a:r>
            <a:endParaRPr lang="en-IN" sz="1800" dirty="0"/>
          </a:p>
          <a:p>
            <a:endParaRPr lang="en-IN" dirty="0"/>
          </a:p>
        </p:txBody>
      </p:sp>
    </p:spTree>
    <p:extLst>
      <p:ext uri="{BB962C8B-B14F-4D97-AF65-F5344CB8AC3E}">
        <p14:creationId xmlns:p14="http://schemas.microsoft.com/office/powerpoint/2010/main" val="1765794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490F-204C-413E-ABA7-1ED76BCF8E7D}"/>
              </a:ext>
            </a:extLst>
          </p:cNvPr>
          <p:cNvSpPr>
            <a:spLocks noGrp="1"/>
          </p:cNvSpPr>
          <p:nvPr>
            <p:ph type="title"/>
          </p:nvPr>
        </p:nvSpPr>
        <p:spPr>
          <a:xfrm>
            <a:off x="1629156" y="2275165"/>
            <a:ext cx="8933688" cy="1331635"/>
          </a:xfrm>
        </p:spPr>
        <p:txBody>
          <a:bodyPr/>
          <a:lstStyle/>
          <a:p>
            <a:r>
              <a:rPr lang="en-IN" dirty="0"/>
              <a:t>Keywords</a:t>
            </a:r>
          </a:p>
        </p:txBody>
      </p:sp>
      <p:sp>
        <p:nvSpPr>
          <p:cNvPr id="3" name="Text Placeholder 2">
            <a:extLst>
              <a:ext uri="{FF2B5EF4-FFF2-40B4-BE49-F238E27FC236}">
                <a16:creationId xmlns:a16="http://schemas.microsoft.com/office/drawing/2014/main" id="{6A7E1A06-0F65-4704-8882-3EC4D7DCEDF5}"/>
              </a:ext>
            </a:extLst>
          </p:cNvPr>
          <p:cNvSpPr>
            <a:spLocks noGrp="1"/>
          </p:cNvSpPr>
          <p:nvPr>
            <p:ph type="body" idx="1"/>
          </p:nvPr>
        </p:nvSpPr>
        <p:spPr>
          <a:xfrm>
            <a:off x="1629156" y="3992880"/>
            <a:ext cx="8939784" cy="1532462"/>
          </a:xfrm>
        </p:spPr>
        <p:txBody>
          <a:bodyPr>
            <a:normAutofit/>
          </a:bodyPr>
          <a:lstStyle/>
          <a:p>
            <a:pPr lvl="0"/>
            <a:r>
              <a:rPr lang="en-US" dirty="0"/>
              <a:t>Queue      Pointers      Linked List       Malloc       Structure       Temp</a:t>
            </a:r>
            <a:endParaRPr lang="en-IN" dirty="0"/>
          </a:p>
          <a:p>
            <a:endParaRPr lang="en-IN" dirty="0"/>
          </a:p>
        </p:txBody>
      </p:sp>
    </p:spTree>
    <p:extLst>
      <p:ext uri="{BB962C8B-B14F-4D97-AF65-F5344CB8AC3E}">
        <p14:creationId xmlns:p14="http://schemas.microsoft.com/office/powerpoint/2010/main" val="268755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3F81-7E03-4234-9342-6B8F5902BDA7}"/>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7A0EFD18-50E4-423F-BF6E-5D74DADEFD14}"/>
              </a:ext>
            </a:extLst>
          </p:cNvPr>
          <p:cNvSpPr>
            <a:spLocks noGrp="1"/>
          </p:cNvSpPr>
          <p:nvPr>
            <p:ph idx="1"/>
          </p:nvPr>
        </p:nvSpPr>
        <p:spPr/>
        <p:txBody>
          <a:bodyPr>
            <a:normAutofit lnSpcReduction="10000"/>
          </a:bodyPr>
          <a:lstStyle/>
          <a:p>
            <a:pPr algn="just"/>
            <a:r>
              <a:rPr lang="en-US" sz="2000" dirty="0"/>
              <a:t>Through this Online Reservation System, customers will not have to wait in line and will able to book their tickets in just a few steps. An online form will be available in which passengers will able to fill their details along with their journey details. To book their seats, users will have to fill in his\her name, age and gender. After submitting these details, it will show its status, whether it has been activated or in process. One can know the waiting list of the train and also know whether the seats of a particular train have been filled or not, by viewing the prepared chart. An online cancellation form will also be available through which reservations can be cancelled by providing their seat number again to carry the next task. After booking, the train ticket the ticket will be displayed on the screen</a:t>
            </a:r>
            <a:endParaRPr lang="en-IN" sz="2000" dirty="0"/>
          </a:p>
        </p:txBody>
      </p:sp>
    </p:spTree>
    <p:extLst>
      <p:ext uri="{BB962C8B-B14F-4D97-AF65-F5344CB8AC3E}">
        <p14:creationId xmlns:p14="http://schemas.microsoft.com/office/powerpoint/2010/main" val="841977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7429-9559-43E4-B7C3-0000D263BB82}"/>
              </a:ext>
            </a:extLst>
          </p:cNvPr>
          <p:cNvSpPr>
            <a:spLocks noGrp="1"/>
          </p:cNvSpPr>
          <p:nvPr>
            <p:ph type="title"/>
          </p:nvPr>
        </p:nvSpPr>
        <p:spPr/>
        <p:txBody>
          <a:bodyPr/>
          <a:lstStyle/>
          <a:p>
            <a:r>
              <a:rPr lang="en-IN" dirty="0"/>
              <a:t>DS Used</a:t>
            </a:r>
          </a:p>
        </p:txBody>
      </p:sp>
      <p:sp>
        <p:nvSpPr>
          <p:cNvPr id="3" name="Content Placeholder 2">
            <a:extLst>
              <a:ext uri="{FF2B5EF4-FFF2-40B4-BE49-F238E27FC236}">
                <a16:creationId xmlns:a16="http://schemas.microsoft.com/office/drawing/2014/main" id="{518539F8-A1A0-40A7-8664-E8502E1EFCF7}"/>
              </a:ext>
            </a:extLst>
          </p:cNvPr>
          <p:cNvSpPr>
            <a:spLocks noGrp="1"/>
          </p:cNvSpPr>
          <p:nvPr>
            <p:ph sz="half" idx="1"/>
          </p:nvPr>
        </p:nvSpPr>
        <p:spPr/>
        <p:txBody>
          <a:bodyPr>
            <a:normAutofit lnSpcReduction="10000"/>
          </a:bodyPr>
          <a:lstStyle/>
          <a:p>
            <a:pPr lvl="0"/>
            <a:r>
              <a:rPr lang="en-US" b="1" dirty="0"/>
              <a:t>Linked List</a:t>
            </a:r>
            <a:r>
              <a:rPr lang="en-US" dirty="0"/>
              <a:t>: </a:t>
            </a:r>
          </a:p>
          <a:p>
            <a:pPr lvl="0" algn="just"/>
            <a:r>
              <a:rPr lang="en-US" dirty="0"/>
              <a:t>A linked list is a linear data structure where each element is a separate object.</a:t>
            </a:r>
            <a:endParaRPr lang="en-IN" dirty="0"/>
          </a:p>
          <a:p>
            <a:pPr algn="just"/>
            <a:r>
              <a:rPr lang="en-US" dirty="0"/>
              <a:t>Each element of a list is comprising of two items - the data and a reference to the next node. The last node has a reference to null. The entry point into a linked list is called the head of the list. the list is empty then the head is a null reference.</a:t>
            </a:r>
            <a:endParaRPr lang="en-IN" dirty="0"/>
          </a:p>
          <a:p>
            <a:endParaRPr lang="en-IN" dirty="0"/>
          </a:p>
        </p:txBody>
      </p:sp>
      <p:sp>
        <p:nvSpPr>
          <p:cNvPr id="4" name="Content Placeholder 3">
            <a:extLst>
              <a:ext uri="{FF2B5EF4-FFF2-40B4-BE49-F238E27FC236}">
                <a16:creationId xmlns:a16="http://schemas.microsoft.com/office/drawing/2014/main" id="{2F93A6B6-54A9-4CC5-AA35-70D1A19F9860}"/>
              </a:ext>
            </a:extLst>
          </p:cNvPr>
          <p:cNvSpPr>
            <a:spLocks noGrp="1"/>
          </p:cNvSpPr>
          <p:nvPr>
            <p:ph sz="half" idx="2"/>
          </p:nvPr>
        </p:nvSpPr>
        <p:spPr/>
        <p:txBody>
          <a:bodyPr>
            <a:normAutofit lnSpcReduction="10000"/>
          </a:bodyPr>
          <a:lstStyle/>
          <a:p>
            <a:r>
              <a:rPr lang="en-US" b="1" dirty="0"/>
              <a:t>Queue: </a:t>
            </a:r>
          </a:p>
          <a:p>
            <a:pPr algn="just"/>
            <a:r>
              <a:rPr lang="en-US" dirty="0"/>
              <a:t>Queue is an abstract data structure, somewhat similar to Stacks. Unlike stacks, a queue is open at both its ends. One end is always used to insert data (enqueue) and the other is used to remove data (dequeue). Queue follows First-In-First-Out methodology, i.e., the data item stored first will be accessed first.</a:t>
            </a:r>
            <a:endParaRPr lang="en-IN" dirty="0"/>
          </a:p>
          <a:p>
            <a:endParaRPr lang="en-IN" dirty="0"/>
          </a:p>
        </p:txBody>
      </p:sp>
    </p:spTree>
    <p:extLst>
      <p:ext uri="{BB962C8B-B14F-4D97-AF65-F5344CB8AC3E}">
        <p14:creationId xmlns:p14="http://schemas.microsoft.com/office/powerpoint/2010/main" val="3542300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7429-9559-43E4-B7C3-0000D263BB82}"/>
              </a:ext>
            </a:extLst>
          </p:cNvPr>
          <p:cNvSpPr>
            <a:spLocks noGrp="1"/>
          </p:cNvSpPr>
          <p:nvPr>
            <p:ph type="title"/>
          </p:nvPr>
        </p:nvSpPr>
        <p:spPr/>
        <p:txBody>
          <a:bodyPr/>
          <a:lstStyle/>
          <a:p>
            <a:r>
              <a:rPr lang="en-IN" dirty="0"/>
              <a:t>DS Used</a:t>
            </a:r>
          </a:p>
        </p:txBody>
      </p:sp>
      <p:sp>
        <p:nvSpPr>
          <p:cNvPr id="3" name="Content Placeholder 2">
            <a:extLst>
              <a:ext uri="{FF2B5EF4-FFF2-40B4-BE49-F238E27FC236}">
                <a16:creationId xmlns:a16="http://schemas.microsoft.com/office/drawing/2014/main" id="{518539F8-A1A0-40A7-8664-E8502E1EFCF7}"/>
              </a:ext>
            </a:extLst>
          </p:cNvPr>
          <p:cNvSpPr>
            <a:spLocks noGrp="1"/>
          </p:cNvSpPr>
          <p:nvPr>
            <p:ph sz="half" idx="1"/>
          </p:nvPr>
        </p:nvSpPr>
        <p:spPr/>
        <p:txBody>
          <a:bodyPr>
            <a:noAutofit/>
          </a:bodyPr>
          <a:lstStyle/>
          <a:p>
            <a:pPr lvl="0"/>
            <a:r>
              <a:rPr lang="en-US" b="1" dirty="0"/>
              <a:t>Linear Search: </a:t>
            </a:r>
          </a:p>
          <a:p>
            <a:pPr lvl="0" algn="just"/>
            <a:r>
              <a:rPr lang="en-US" dirty="0"/>
              <a:t>Linear search is a method for finding a target value within a list. It sequentially checks each element of the list for the target value until a match is found or until all the elements have been searched.</a:t>
            </a:r>
            <a:endParaRPr lang="en-IN" dirty="0"/>
          </a:p>
          <a:p>
            <a:pPr algn="just"/>
            <a:r>
              <a:rPr lang="en-US" dirty="0"/>
              <a:t>Linear search runs in at worst linear time and makes at most n comparisons. </a:t>
            </a:r>
            <a:endParaRPr lang="en-IN" dirty="0"/>
          </a:p>
        </p:txBody>
      </p:sp>
      <p:sp>
        <p:nvSpPr>
          <p:cNvPr id="4" name="Content Placeholder 3">
            <a:extLst>
              <a:ext uri="{FF2B5EF4-FFF2-40B4-BE49-F238E27FC236}">
                <a16:creationId xmlns:a16="http://schemas.microsoft.com/office/drawing/2014/main" id="{2F93A6B6-54A9-4CC5-AA35-70D1A19F9860}"/>
              </a:ext>
            </a:extLst>
          </p:cNvPr>
          <p:cNvSpPr>
            <a:spLocks noGrp="1"/>
          </p:cNvSpPr>
          <p:nvPr>
            <p:ph sz="half" idx="2"/>
          </p:nvPr>
        </p:nvSpPr>
        <p:spPr/>
        <p:txBody>
          <a:bodyPr>
            <a:normAutofit/>
          </a:bodyPr>
          <a:lstStyle/>
          <a:p>
            <a:pPr lvl="0" algn="just"/>
            <a:r>
              <a:rPr lang="en-US" b="1" dirty="0"/>
              <a:t>temp</a:t>
            </a:r>
            <a:r>
              <a:rPr lang="en-US" dirty="0"/>
              <a:t>: </a:t>
            </a:r>
          </a:p>
          <a:p>
            <a:pPr lvl="0" algn="just"/>
            <a:r>
              <a:rPr lang="en-US" dirty="0"/>
              <a:t>This type of pointer is used by Window Builder when reference to an object is required after it has been created, but you have not requested an automatic or member pointer to be created. In this case, Window Builder will create a temporary automatic pointer to hold the address of the child object instance. </a:t>
            </a:r>
            <a:endParaRPr lang="en-IN" dirty="0"/>
          </a:p>
          <a:p>
            <a:endParaRPr lang="en-IN" dirty="0"/>
          </a:p>
        </p:txBody>
      </p:sp>
    </p:spTree>
    <p:extLst>
      <p:ext uri="{BB962C8B-B14F-4D97-AF65-F5344CB8AC3E}">
        <p14:creationId xmlns:p14="http://schemas.microsoft.com/office/powerpoint/2010/main" val="821982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7.jpeg">
            <a:extLst>
              <a:ext uri="{FF2B5EF4-FFF2-40B4-BE49-F238E27FC236}">
                <a16:creationId xmlns:a16="http://schemas.microsoft.com/office/drawing/2014/main" id="{E8C39A0E-C8AA-4FC7-9F67-26198D0689B4}"/>
              </a:ext>
            </a:extLst>
          </p:cNvPr>
          <p:cNvPicPr/>
          <p:nvPr/>
        </p:nvPicPr>
        <p:blipFill>
          <a:blip r:embed="rId2" cstate="print"/>
          <a:stretch>
            <a:fillRect/>
          </a:stretch>
        </p:blipFill>
        <p:spPr>
          <a:xfrm>
            <a:off x="3617912" y="893128"/>
            <a:ext cx="4956175" cy="5071745"/>
          </a:xfrm>
          <a:prstGeom prst="rect">
            <a:avLst/>
          </a:prstGeom>
        </p:spPr>
      </p:pic>
    </p:spTree>
    <p:extLst>
      <p:ext uri="{BB962C8B-B14F-4D97-AF65-F5344CB8AC3E}">
        <p14:creationId xmlns:p14="http://schemas.microsoft.com/office/powerpoint/2010/main" val="104866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8.jpeg">
            <a:extLst>
              <a:ext uri="{FF2B5EF4-FFF2-40B4-BE49-F238E27FC236}">
                <a16:creationId xmlns:a16="http://schemas.microsoft.com/office/drawing/2014/main" id="{AA5CEC07-9168-458F-AC88-9ED1E0822BDA}"/>
              </a:ext>
            </a:extLst>
          </p:cNvPr>
          <p:cNvPicPr/>
          <p:nvPr/>
        </p:nvPicPr>
        <p:blipFill>
          <a:blip r:embed="rId2" cstate="print"/>
          <a:stretch>
            <a:fillRect/>
          </a:stretch>
        </p:blipFill>
        <p:spPr>
          <a:xfrm>
            <a:off x="1402080" y="1204277"/>
            <a:ext cx="4226560" cy="4449445"/>
          </a:xfrm>
          <a:prstGeom prst="rect">
            <a:avLst/>
          </a:prstGeom>
        </p:spPr>
      </p:pic>
      <p:pic>
        <p:nvPicPr>
          <p:cNvPr id="3" name="image9.jpeg">
            <a:extLst>
              <a:ext uri="{FF2B5EF4-FFF2-40B4-BE49-F238E27FC236}">
                <a16:creationId xmlns:a16="http://schemas.microsoft.com/office/drawing/2014/main" id="{C299356E-6974-4E31-817C-EC728984A80E}"/>
              </a:ext>
            </a:extLst>
          </p:cNvPr>
          <p:cNvPicPr/>
          <p:nvPr/>
        </p:nvPicPr>
        <p:blipFill>
          <a:blip r:embed="rId3" cstate="print"/>
          <a:stretch>
            <a:fillRect/>
          </a:stretch>
        </p:blipFill>
        <p:spPr>
          <a:xfrm>
            <a:off x="6831330" y="1204277"/>
            <a:ext cx="3796030" cy="4449445"/>
          </a:xfrm>
          <a:prstGeom prst="rect">
            <a:avLst/>
          </a:prstGeom>
        </p:spPr>
      </p:pic>
      <p:sp>
        <p:nvSpPr>
          <p:cNvPr id="4" name="TextBox 3">
            <a:extLst>
              <a:ext uri="{FF2B5EF4-FFF2-40B4-BE49-F238E27FC236}">
                <a16:creationId xmlns:a16="http://schemas.microsoft.com/office/drawing/2014/main" id="{67E93844-30A7-48E1-AC25-0DE6012A5125}"/>
              </a:ext>
            </a:extLst>
          </p:cNvPr>
          <p:cNvSpPr txBox="1"/>
          <p:nvPr/>
        </p:nvSpPr>
        <p:spPr>
          <a:xfrm>
            <a:off x="1402080" y="5821680"/>
            <a:ext cx="3972560" cy="369332"/>
          </a:xfrm>
          <a:prstGeom prst="rect">
            <a:avLst/>
          </a:prstGeom>
          <a:noFill/>
        </p:spPr>
        <p:txBody>
          <a:bodyPr wrap="square" rtlCol="0">
            <a:spAutoFit/>
          </a:bodyPr>
          <a:lstStyle/>
          <a:p>
            <a:pPr algn="ctr"/>
            <a:r>
              <a:rPr lang="en-IN" dirty="0"/>
              <a:t>Insert Function</a:t>
            </a:r>
          </a:p>
        </p:txBody>
      </p:sp>
      <p:sp>
        <p:nvSpPr>
          <p:cNvPr id="5" name="TextBox 4">
            <a:extLst>
              <a:ext uri="{FF2B5EF4-FFF2-40B4-BE49-F238E27FC236}">
                <a16:creationId xmlns:a16="http://schemas.microsoft.com/office/drawing/2014/main" id="{A85C5AB4-91C4-4F26-82F9-2E53BA0E5773}"/>
              </a:ext>
            </a:extLst>
          </p:cNvPr>
          <p:cNvSpPr txBox="1"/>
          <p:nvPr/>
        </p:nvSpPr>
        <p:spPr>
          <a:xfrm>
            <a:off x="6743065" y="5821680"/>
            <a:ext cx="3972560" cy="369332"/>
          </a:xfrm>
          <a:prstGeom prst="rect">
            <a:avLst/>
          </a:prstGeom>
          <a:noFill/>
        </p:spPr>
        <p:txBody>
          <a:bodyPr wrap="square" rtlCol="0">
            <a:spAutoFit/>
          </a:bodyPr>
          <a:lstStyle/>
          <a:p>
            <a:pPr algn="ctr"/>
            <a:r>
              <a:rPr lang="en-IN" dirty="0"/>
              <a:t>Delete Function</a:t>
            </a:r>
          </a:p>
        </p:txBody>
      </p:sp>
    </p:spTree>
    <p:extLst>
      <p:ext uri="{BB962C8B-B14F-4D97-AF65-F5344CB8AC3E}">
        <p14:creationId xmlns:p14="http://schemas.microsoft.com/office/powerpoint/2010/main" val="506160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76DBBC-84E5-4454-B6B1-FBCB768A9D05}"/>
              </a:ext>
            </a:extLst>
          </p:cNvPr>
          <p:cNvPicPr>
            <a:picLocks noGrp="1"/>
          </p:cNvPicPr>
          <p:nvPr>
            <p:ph sz="half" idx="1"/>
          </p:nvPr>
        </p:nvPicPr>
        <p:blipFill rotWithShape="1">
          <a:blip r:embed="rId2">
            <a:extLst>
              <a:ext uri="{28A0092B-C50C-407E-A947-70E740481C1C}">
                <a14:useLocalDpi xmlns:a14="http://schemas.microsoft.com/office/drawing/2010/main" val="0"/>
              </a:ext>
            </a:extLst>
          </a:blip>
          <a:srcRect r="71485" b="5577"/>
          <a:stretch/>
        </p:blipFill>
        <p:spPr bwMode="auto">
          <a:xfrm>
            <a:off x="2062449" y="873125"/>
            <a:ext cx="2672777" cy="4978400"/>
          </a:xfrm>
          <a:prstGeom prst="rect">
            <a:avLst/>
          </a:prstGeom>
          <a:ln>
            <a:noFill/>
          </a:ln>
          <a:extLst>
            <a:ext uri="{53640926-AAD7-44D8-BBD7-CCE9431645EC}">
              <a14:shadowObscured xmlns:a14="http://schemas.microsoft.com/office/drawing/2010/main"/>
            </a:ext>
          </a:extLst>
        </p:spPr>
      </p:pic>
      <p:pic>
        <p:nvPicPr>
          <p:cNvPr id="6" name="Content Placeholder 5">
            <a:extLst>
              <a:ext uri="{FF2B5EF4-FFF2-40B4-BE49-F238E27FC236}">
                <a16:creationId xmlns:a16="http://schemas.microsoft.com/office/drawing/2014/main" id="{E70F6D7F-5C38-462C-AF79-098BC5EDD0A7}"/>
              </a:ext>
            </a:extLst>
          </p:cNvPr>
          <p:cNvPicPr>
            <a:picLocks noGrp="1"/>
          </p:cNvPicPr>
          <p:nvPr>
            <p:ph sz="half" idx="2"/>
          </p:nvPr>
        </p:nvPicPr>
        <p:blipFill rotWithShape="1">
          <a:blip r:embed="rId3">
            <a:extLst>
              <a:ext uri="{28A0092B-C50C-407E-A947-70E740481C1C}">
                <a14:useLocalDpi xmlns:a14="http://schemas.microsoft.com/office/drawing/2010/main" val="0"/>
              </a:ext>
            </a:extLst>
          </a:blip>
          <a:srcRect t="3973" r="71490" b="5868"/>
          <a:stretch/>
        </p:blipFill>
        <p:spPr bwMode="auto">
          <a:xfrm>
            <a:off x="7393815" y="873125"/>
            <a:ext cx="2798694" cy="4978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867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{73DED6C8-3BD6-4E9C-9E39-2C3785209BB8}tf78829772</Template>
  <TotalTime>0</TotalTime>
  <Words>723</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Garamond</vt:lpstr>
      <vt:lpstr>Sagona Book</vt:lpstr>
      <vt:lpstr>Sagona ExtraLight</vt:lpstr>
      <vt:lpstr>SavonVTI</vt:lpstr>
      <vt:lpstr>RAILWAY TICKET BOOKING SYSTEM</vt:lpstr>
      <vt:lpstr>Abstract</vt:lpstr>
      <vt:lpstr>Keywords</vt:lpstr>
      <vt:lpstr>Proposed System</vt:lpstr>
      <vt:lpstr>DS Used</vt:lpstr>
      <vt:lpstr>DS Used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2020-06-04T02:12:45Z</dcterms:created>
  <dcterms:modified xsi:type="dcterms:W3CDTF">2020-06-04T02:36:54Z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