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66" r:id="rId3"/>
    <p:sldId id="257" r:id="rId4"/>
    <p:sldId id="258" r:id="rId5"/>
    <p:sldId id="259" r:id="rId6"/>
    <p:sldId id="268" r:id="rId7"/>
    <p:sldId id="267" r:id="rId8"/>
    <p:sldId id="260" r:id="rId9"/>
    <p:sldId id="261" r:id="rId10"/>
    <p:sldId id="263" r:id="rId11"/>
    <p:sldId id="262" r:id="rId12"/>
    <p:sldId id="264" r:id="rId13"/>
    <p:sldId id="265" r:id="rId14"/>
  </p:sldIdLst>
  <p:sldSz cx="14630400" cy="8229600"/>
  <p:notesSz cx="8229600" cy="14630400"/>
  <p:embeddedFontLst>
    <p:embeddedFont>
      <p:font typeface="Algerian" panose="04020705040A02060702" pitchFamily="82" charset="0"/>
      <p:regular r:id="rId16"/>
    </p:embeddedFont>
    <p:embeddedFont>
      <p:font typeface="High Tower Text" panose="02040502050506030303" pitchFamily="18" charset="0"/>
      <p:regular r:id="rId17"/>
      <p:italic r:id="rId18"/>
    </p:embeddedFont>
    <p:embeddedFont>
      <p:font typeface="Kanit Light" panose="020B0604020202020204" charset="-34"/>
      <p:regular r:id="rId19"/>
    </p:embeddedFont>
    <p:embeddedFont>
      <p:font typeface="Martel San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4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E8FB4-74E9-9B6D-C937-32A1ED8AA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5B3C29-D5C3-1369-1DC1-27A028C2DB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2DD2C1-C7C5-5C98-E3A6-EE4FDC66F0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828DC6-9208-AADD-A5D1-DB688E62A1F7}"/>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49630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AAF84-5148-3383-89B4-38DD00385E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06433C-6B06-06D6-CFAF-E8B75CFE1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CE603-F9DD-899D-EA75-9D78E527A2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471F98-20B6-C129-6957-304BE14BF933}"/>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95935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EC21E-5DBA-C486-E59C-753066632D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2D65BC-643B-8E56-A530-87301EA7DB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19AFE5-0B8F-A963-0948-7E62FB810A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6FC8D7-1870-E86F-236B-808E213A79BA}"/>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95570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823774" y="2430661"/>
            <a:ext cx="7415927" cy="3193971"/>
          </a:xfrm>
          <a:prstGeom prst="rect">
            <a:avLst/>
          </a:prstGeom>
          <a:noFill/>
          <a:ln/>
        </p:spPr>
        <p:txBody>
          <a:bodyPr wrap="square" lIns="0" tIns="0" rIns="0" bIns="0" rtlCol="0" anchor="t"/>
          <a:lstStyle/>
          <a:p>
            <a:pPr marL="0" indent="0">
              <a:lnSpc>
                <a:spcPts val="8350"/>
              </a:lnSpc>
              <a:buNone/>
            </a:pPr>
            <a:r>
              <a:rPr lang="en-US" sz="6000" dirty="0">
                <a:solidFill>
                  <a:schemeClr val="accent2"/>
                </a:solidFill>
                <a:latin typeface="Algerian" panose="04020705040A02060702" pitchFamily="82" charset="0"/>
              </a:rPr>
              <a:t>Predicting Coupon</a:t>
            </a:r>
            <a:br>
              <a:rPr lang="en-US" sz="6000" dirty="0">
                <a:solidFill>
                  <a:schemeClr val="accent2"/>
                </a:solidFill>
                <a:latin typeface="Algerian" panose="04020705040A02060702" pitchFamily="82" charset="0"/>
              </a:rPr>
            </a:br>
            <a:r>
              <a:rPr lang="en-US" sz="6000" dirty="0">
                <a:solidFill>
                  <a:schemeClr val="accent2"/>
                </a:solidFill>
                <a:latin typeface="Algerian" panose="04020705040A02060702" pitchFamily="82" charset="0"/>
              </a:rPr>
              <a:t>Acceptance On    </a:t>
            </a:r>
            <a:br>
              <a:rPr lang="en-US" sz="6000" dirty="0">
                <a:solidFill>
                  <a:schemeClr val="accent2"/>
                </a:solidFill>
                <a:latin typeface="Algerian" panose="04020705040A02060702" pitchFamily="82" charset="0"/>
              </a:rPr>
            </a:br>
            <a:r>
              <a:rPr lang="en-US" sz="6000" dirty="0">
                <a:solidFill>
                  <a:schemeClr val="accent2"/>
                </a:solidFill>
                <a:latin typeface="Algerian" panose="04020705040A02060702" pitchFamily="82" charset="0"/>
              </a:rPr>
              <a:t>E-commerce Platforms</a:t>
            </a:r>
          </a:p>
        </p:txBody>
      </p:sp>
      <p:sp>
        <p:nvSpPr>
          <p:cNvPr id="4" name="Text 1"/>
          <p:cNvSpPr/>
          <p:nvPr/>
        </p:nvSpPr>
        <p:spPr>
          <a:xfrm>
            <a:off x="6350437" y="4752023"/>
            <a:ext cx="7415927" cy="1580198"/>
          </a:xfrm>
          <a:prstGeom prst="rect">
            <a:avLst/>
          </a:prstGeom>
          <a:noFill/>
          <a:ln/>
        </p:spPr>
        <p:txBody>
          <a:bodyPr wrap="square" lIns="0" tIns="0" rIns="0" bIns="0" rtlCol="0" anchor="t"/>
          <a:lstStyle/>
          <a:p>
            <a:pPr marL="0" indent="0">
              <a:lnSpc>
                <a:spcPts val="3100"/>
              </a:lnSpc>
              <a:buNone/>
            </a:pPr>
            <a:endParaRPr lang="en-US" sz="1900" dirty="0"/>
          </a:p>
        </p:txBody>
      </p:sp>
      <p:sp>
        <p:nvSpPr>
          <p:cNvPr id="5" name="Shape 2"/>
          <p:cNvSpPr/>
          <p:nvPr/>
        </p:nvSpPr>
        <p:spPr>
          <a:xfrm>
            <a:off x="6350437" y="6628328"/>
            <a:ext cx="394930" cy="394930"/>
          </a:xfrm>
          <a:prstGeom prst="roundRect">
            <a:avLst>
              <a:gd name="adj" fmla="val 23151155"/>
            </a:avLst>
          </a:prstGeom>
          <a:noFill/>
          <a:ln w="7620">
            <a:solidFill>
              <a:srgbClr val="FFFFFF"/>
            </a:solidFill>
            <a:prstDash val="solid"/>
          </a:ln>
        </p:spPr>
      </p:sp>
      <p:sp>
        <p:nvSpPr>
          <p:cNvPr id="7" name="Text 3"/>
          <p:cNvSpPr/>
          <p:nvPr/>
        </p:nvSpPr>
        <p:spPr>
          <a:xfrm>
            <a:off x="10058400" y="7056597"/>
            <a:ext cx="4504134" cy="431959"/>
          </a:xfrm>
          <a:prstGeom prst="rect">
            <a:avLst/>
          </a:prstGeom>
          <a:noFill/>
          <a:ln/>
        </p:spPr>
        <p:txBody>
          <a:bodyPr wrap="none" lIns="0" tIns="0" rIns="0" bIns="0" rtlCol="0" anchor="t"/>
          <a:lstStyle/>
          <a:p>
            <a:pPr marL="0" indent="0" algn="l">
              <a:lnSpc>
                <a:spcPts val="3400"/>
              </a:lnSpc>
              <a:buNone/>
            </a:pPr>
            <a:endParaRPr lang="en-US" sz="2400" dirty="0"/>
          </a:p>
        </p:txBody>
      </p:sp>
      <p:pic>
        <p:nvPicPr>
          <p:cNvPr id="6" name="Picture 5">
            <a:extLst>
              <a:ext uri="{FF2B5EF4-FFF2-40B4-BE49-F238E27FC236}">
                <a16:creationId xmlns:a16="http://schemas.microsoft.com/office/drawing/2014/main" id="{748D08BA-63EA-44AD-7D70-3EDE49122CB7}"/>
              </a:ext>
            </a:extLst>
          </p:cNvPr>
          <p:cNvPicPr>
            <a:picLocks noChangeAspect="1"/>
          </p:cNvPicPr>
          <p:nvPr/>
        </p:nvPicPr>
        <p:blipFill>
          <a:blip r:embed="rId3"/>
          <a:srcRect b="11111"/>
          <a:stretch/>
        </p:blipFill>
        <p:spPr>
          <a:xfrm>
            <a:off x="67867" y="930077"/>
            <a:ext cx="5902628" cy="6369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0"/>
          <p:cNvSpPr/>
          <p:nvPr/>
        </p:nvSpPr>
        <p:spPr>
          <a:xfrm>
            <a:off x="880824" y="708183"/>
            <a:ext cx="4414004" cy="551617"/>
          </a:xfrm>
          <a:prstGeom prst="rect">
            <a:avLst/>
          </a:prstGeom>
          <a:noFill/>
          <a:ln/>
        </p:spPr>
        <p:txBody>
          <a:bodyPr wrap="none" lIns="0" tIns="0" rIns="0" bIns="0" rtlCol="0" anchor="t"/>
          <a:lstStyle/>
          <a:p>
            <a:pPr marL="0" indent="0">
              <a:lnSpc>
                <a:spcPts val="4300"/>
              </a:lnSpc>
              <a:buNone/>
            </a:pPr>
            <a:r>
              <a:rPr lang="en-US" sz="3450" dirty="0">
                <a:solidFill>
                  <a:srgbClr val="272D45"/>
                </a:solidFill>
                <a:latin typeface="Kanit Light" pitchFamily="34" charset="0"/>
                <a:ea typeface="Kanit Light" pitchFamily="34" charset="-122"/>
                <a:cs typeface="Kanit Light" pitchFamily="34" charset="-120"/>
              </a:rPr>
              <a:t>Feature Importance</a:t>
            </a:r>
            <a:endParaRPr lang="en-US" sz="3450" dirty="0"/>
          </a:p>
        </p:txBody>
      </p:sp>
      <p:pic>
        <p:nvPicPr>
          <p:cNvPr id="5" name="Image 2" descr="preencoded.png"/>
          <p:cNvPicPr>
            <a:picLocks noChangeAspect="1"/>
          </p:cNvPicPr>
          <p:nvPr/>
        </p:nvPicPr>
        <p:blipFill>
          <a:blip r:embed="rId3"/>
          <a:stretch>
            <a:fillRect/>
          </a:stretch>
        </p:blipFill>
        <p:spPr>
          <a:xfrm>
            <a:off x="880824" y="1524595"/>
            <a:ext cx="882729" cy="1412438"/>
          </a:xfrm>
          <a:prstGeom prst="rect">
            <a:avLst/>
          </a:prstGeom>
        </p:spPr>
      </p:pic>
      <p:sp>
        <p:nvSpPr>
          <p:cNvPr id="6" name="Text 1"/>
          <p:cNvSpPr/>
          <p:nvPr/>
        </p:nvSpPr>
        <p:spPr>
          <a:xfrm>
            <a:off x="2028349" y="1701046"/>
            <a:ext cx="2206943" cy="275868"/>
          </a:xfrm>
          <a:prstGeom prst="rect">
            <a:avLst/>
          </a:prstGeom>
          <a:noFill/>
          <a:ln/>
        </p:spPr>
        <p:txBody>
          <a:bodyPr wrap="none" lIns="0" tIns="0" rIns="0" bIns="0" rtlCol="0" anchor="t"/>
          <a:lstStyle/>
          <a:p>
            <a:pPr marL="0" indent="0" algn="l">
              <a:lnSpc>
                <a:spcPts val="2150"/>
              </a:lnSpc>
              <a:buNone/>
            </a:pPr>
            <a:r>
              <a:rPr lang="en-US" sz="1700" dirty="0"/>
              <a:t>Coupon</a:t>
            </a:r>
          </a:p>
        </p:txBody>
      </p:sp>
      <p:sp>
        <p:nvSpPr>
          <p:cNvPr id="7" name="Text 2"/>
          <p:cNvSpPr/>
          <p:nvPr/>
        </p:nvSpPr>
        <p:spPr>
          <a:xfrm>
            <a:off x="2028349" y="2082760"/>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Most important feature with 11.09% importance.</a:t>
            </a:r>
            <a:endParaRPr lang="en-US" sz="1350" dirty="0"/>
          </a:p>
        </p:txBody>
      </p:sp>
      <p:pic>
        <p:nvPicPr>
          <p:cNvPr id="8" name="Image 3" descr="preencoded.png"/>
          <p:cNvPicPr>
            <a:picLocks noChangeAspect="1"/>
          </p:cNvPicPr>
          <p:nvPr/>
        </p:nvPicPr>
        <p:blipFill>
          <a:blip r:embed="rId4"/>
          <a:stretch>
            <a:fillRect/>
          </a:stretch>
        </p:blipFill>
        <p:spPr>
          <a:xfrm>
            <a:off x="880824" y="2937033"/>
            <a:ext cx="882729" cy="1412438"/>
          </a:xfrm>
          <a:prstGeom prst="rect">
            <a:avLst/>
          </a:prstGeom>
        </p:spPr>
      </p:pic>
      <p:sp>
        <p:nvSpPr>
          <p:cNvPr id="9" name="Text 3"/>
          <p:cNvSpPr/>
          <p:nvPr/>
        </p:nvSpPr>
        <p:spPr>
          <a:xfrm>
            <a:off x="2028349" y="3113484"/>
            <a:ext cx="2206943" cy="275868"/>
          </a:xfrm>
          <a:prstGeom prst="rect">
            <a:avLst/>
          </a:prstGeom>
          <a:noFill/>
          <a:ln/>
        </p:spPr>
        <p:txBody>
          <a:bodyPr wrap="none" lIns="0" tIns="0" rIns="0" bIns="0" rtlCol="0" anchor="t"/>
          <a:lstStyle/>
          <a:p>
            <a:pPr marL="0" indent="0" algn="l">
              <a:lnSpc>
                <a:spcPts val="2150"/>
              </a:lnSpc>
              <a:buNone/>
            </a:pPr>
            <a:r>
              <a:rPr lang="en-US" sz="1700" dirty="0"/>
              <a:t>Occupation</a:t>
            </a:r>
          </a:p>
        </p:txBody>
      </p:sp>
      <p:sp>
        <p:nvSpPr>
          <p:cNvPr id="10" name="Text 4"/>
          <p:cNvSpPr/>
          <p:nvPr/>
        </p:nvSpPr>
        <p:spPr>
          <a:xfrm>
            <a:off x="2028349" y="3495198"/>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Second most important at 10.34%.</a:t>
            </a:r>
            <a:endParaRPr lang="en-US" sz="1350" dirty="0"/>
          </a:p>
        </p:txBody>
      </p:sp>
      <p:pic>
        <p:nvPicPr>
          <p:cNvPr id="11" name="Image 4" descr="preencoded.png"/>
          <p:cNvPicPr>
            <a:picLocks noChangeAspect="1"/>
          </p:cNvPicPr>
          <p:nvPr/>
        </p:nvPicPr>
        <p:blipFill>
          <a:blip r:embed="rId5"/>
          <a:stretch>
            <a:fillRect/>
          </a:stretch>
        </p:blipFill>
        <p:spPr>
          <a:xfrm>
            <a:off x="880824" y="4349472"/>
            <a:ext cx="882729" cy="1412438"/>
          </a:xfrm>
          <a:prstGeom prst="rect">
            <a:avLst/>
          </a:prstGeom>
        </p:spPr>
      </p:pic>
      <p:sp>
        <p:nvSpPr>
          <p:cNvPr id="12" name="Text 5"/>
          <p:cNvSpPr/>
          <p:nvPr/>
        </p:nvSpPr>
        <p:spPr>
          <a:xfrm>
            <a:off x="2028349" y="4525922"/>
            <a:ext cx="2206943" cy="275868"/>
          </a:xfrm>
          <a:prstGeom prst="rect">
            <a:avLst/>
          </a:prstGeom>
          <a:noFill/>
          <a:ln/>
        </p:spPr>
        <p:txBody>
          <a:bodyPr wrap="none" lIns="0" tIns="0" rIns="0" bIns="0" rtlCol="0" anchor="t"/>
          <a:lstStyle/>
          <a:p>
            <a:pPr marL="0" indent="0" algn="l">
              <a:lnSpc>
                <a:spcPts val="2150"/>
              </a:lnSpc>
              <a:buNone/>
            </a:pPr>
            <a:r>
              <a:rPr lang="en-US" sz="1700" dirty="0">
                <a:solidFill>
                  <a:srgbClr val="2C3249"/>
                </a:solidFill>
                <a:latin typeface="Kanit Light" pitchFamily="34" charset="0"/>
                <a:cs typeface="Kanit Light" pitchFamily="34" charset="-120"/>
              </a:rPr>
              <a:t>Income</a:t>
            </a:r>
            <a:endParaRPr lang="en-US" sz="1700" dirty="0"/>
          </a:p>
        </p:txBody>
      </p:sp>
      <p:sp>
        <p:nvSpPr>
          <p:cNvPr id="13" name="Text 6"/>
          <p:cNvSpPr/>
          <p:nvPr/>
        </p:nvSpPr>
        <p:spPr>
          <a:xfrm>
            <a:off x="2028349" y="4907637"/>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Third most important 7.65%.</a:t>
            </a:r>
            <a:endParaRPr lang="en-US" sz="1350" dirty="0"/>
          </a:p>
        </p:txBody>
      </p:sp>
      <p:pic>
        <p:nvPicPr>
          <p:cNvPr id="3" name="Picture 2">
            <a:extLst>
              <a:ext uri="{FF2B5EF4-FFF2-40B4-BE49-F238E27FC236}">
                <a16:creationId xmlns:a16="http://schemas.microsoft.com/office/drawing/2014/main" id="{D4F77E3A-9AC5-15F7-1E71-E66683108231}"/>
              </a:ext>
            </a:extLst>
          </p:cNvPr>
          <p:cNvPicPr>
            <a:picLocks noChangeAspect="1"/>
          </p:cNvPicPr>
          <p:nvPr/>
        </p:nvPicPr>
        <p:blipFill>
          <a:blip r:embed="rId6"/>
          <a:srcRect l="892"/>
          <a:stretch/>
        </p:blipFill>
        <p:spPr>
          <a:xfrm>
            <a:off x="6013525" y="847269"/>
            <a:ext cx="8616874" cy="65350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0"/>
          <p:cNvSpPr/>
          <p:nvPr/>
        </p:nvSpPr>
        <p:spPr>
          <a:xfrm>
            <a:off x="864037" y="3965377"/>
            <a:ext cx="8709065"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Model Performance Comparison</a:t>
            </a:r>
            <a:endParaRPr lang="en-US" sz="4850" dirty="0"/>
          </a:p>
        </p:txBody>
      </p:sp>
      <p:sp>
        <p:nvSpPr>
          <p:cNvPr id="5" name="Shape 1"/>
          <p:cNvSpPr/>
          <p:nvPr/>
        </p:nvSpPr>
        <p:spPr>
          <a:xfrm>
            <a:off x="864037" y="5107186"/>
            <a:ext cx="4136231" cy="2243138"/>
          </a:xfrm>
          <a:prstGeom prst="roundRect">
            <a:avLst>
              <a:gd name="adj" fmla="val 4623"/>
            </a:avLst>
          </a:prstGeom>
          <a:solidFill>
            <a:srgbClr val="DFECE9"/>
          </a:solidFill>
          <a:ln w="15240">
            <a:solidFill>
              <a:srgbClr val="C5D2CF"/>
            </a:solidFill>
            <a:prstDash val="solid"/>
          </a:ln>
        </p:spPr>
      </p:sp>
      <p:sp>
        <p:nvSpPr>
          <p:cNvPr id="6" name="Text 2"/>
          <p:cNvSpPr/>
          <p:nvPr/>
        </p:nvSpPr>
        <p:spPr>
          <a:xfrm>
            <a:off x="1126093" y="53692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Best Performer</a:t>
            </a:r>
            <a:endParaRPr lang="en-US" sz="2400" dirty="0"/>
          </a:p>
        </p:txBody>
      </p:sp>
      <p:sp>
        <p:nvSpPr>
          <p:cNvPr id="7" name="Text 3"/>
          <p:cNvSpPr/>
          <p:nvPr/>
        </p:nvSpPr>
        <p:spPr>
          <a:xfrm>
            <a:off x="1126093" y="5903119"/>
            <a:ext cx="3612118" cy="1185148"/>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XG Boost achieved highest model accuracy of 74.25%.</a:t>
            </a:r>
            <a:endParaRPr lang="en-US" sz="1900" dirty="0"/>
          </a:p>
        </p:txBody>
      </p:sp>
      <p:sp>
        <p:nvSpPr>
          <p:cNvPr id="8" name="Shape 4"/>
          <p:cNvSpPr/>
          <p:nvPr/>
        </p:nvSpPr>
        <p:spPr>
          <a:xfrm>
            <a:off x="5247084" y="5107186"/>
            <a:ext cx="4136231" cy="2243138"/>
          </a:xfrm>
          <a:prstGeom prst="roundRect">
            <a:avLst>
              <a:gd name="adj" fmla="val 4623"/>
            </a:avLst>
          </a:prstGeom>
          <a:solidFill>
            <a:srgbClr val="DFECE9"/>
          </a:solidFill>
          <a:ln w="15240">
            <a:solidFill>
              <a:srgbClr val="C5D2CF"/>
            </a:solidFill>
            <a:prstDash val="solid"/>
          </a:ln>
        </p:spPr>
      </p:sp>
      <p:sp>
        <p:nvSpPr>
          <p:cNvPr id="9" name="Text 5"/>
          <p:cNvSpPr/>
          <p:nvPr/>
        </p:nvSpPr>
        <p:spPr>
          <a:xfrm>
            <a:off x="5509141" y="53692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Runner-up</a:t>
            </a:r>
            <a:endParaRPr lang="en-US" sz="2400" dirty="0"/>
          </a:p>
        </p:txBody>
      </p:sp>
      <p:sp>
        <p:nvSpPr>
          <p:cNvPr id="10" name="Text 6"/>
          <p:cNvSpPr/>
          <p:nvPr/>
        </p:nvSpPr>
        <p:spPr>
          <a:xfrm>
            <a:off x="5509141" y="5903119"/>
            <a:ext cx="3612118" cy="790099"/>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cs typeface="Martel Sans" pitchFamily="34" charset="-120"/>
              </a:rPr>
              <a:t>Random Forest achieved second highest model accuracy of 72.97%</a:t>
            </a:r>
            <a:endParaRPr lang="en-US" sz="1900" dirty="0"/>
          </a:p>
        </p:txBody>
      </p:sp>
      <p:sp>
        <p:nvSpPr>
          <p:cNvPr id="11" name="Shape 7"/>
          <p:cNvSpPr/>
          <p:nvPr/>
        </p:nvSpPr>
        <p:spPr>
          <a:xfrm>
            <a:off x="9630132" y="5107186"/>
            <a:ext cx="4136231" cy="2243138"/>
          </a:xfrm>
          <a:prstGeom prst="roundRect">
            <a:avLst>
              <a:gd name="adj" fmla="val 4623"/>
            </a:avLst>
          </a:prstGeom>
          <a:solidFill>
            <a:srgbClr val="DFECE9"/>
          </a:solidFill>
          <a:ln w="15240">
            <a:solidFill>
              <a:srgbClr val="C5D2CF"/>
            </a:solidFill>
            <a:prstDash val="solid"/>
          </a:ln>
        </p:spPr>
      </p:sp>
      <p:sp>
        <p:nvSpPr>
          <p:cNvPr id="12" name="Text 8"/>
          <p:cNvSpPr/>
          <p:nvPr/>
        </p:nvSpPr>
        <p:spPr>
          <a:xfrm>
            <a:off x="9892189" y="53692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Baseline</a:t>
            </a:r>
            <a:endParaRPr lang="en-US" sz="2400" dirty="0"/>
          </a:p>
        </p:txBody>
      </p:sp>
      <p:sp>
        <p:nvSpPr>
          <p:cNvPr id="13" name="Text 9"/>
          <p:cNvSpPr/>
          <p:nvPr/>
        </p:nvSpPr>
        <p:spPr>
          <a:xfrm>
            <a:off x="9892189" y="5903119"/>
            <a:ext cx="3612118" cy="1185148"/>
          </a:xfrm>
          <a:prstGeom prst="rect">
            <a:avLst/>
          </a:prstGeom>
          <a:noFill/>
          <a:ln/>
        </p:spPr>
        <p:txBody>
          <a:bodyPr wrap="square" lIns="0" tIns="0" rIns="0" bIns="0" rtlCol="0" anchor="t"/>
          <a:lstStyle/>
          <a:p>
            <a:pPr marL="0" indent="0">
              <a:lnSpc>
                <a:spcPts val="3100"/>
              </a:lnSpc>
              <a:buNone/>
            </a:pPr>
            <a:r>
              <a:rPr lang="en-US" sz="1900" dirty="0">
                <a:latin typeface="Martel Sans" panose="020B0604020202020204" charset="0"/>
                <a:cs typeface="Martel Sans" panose="020B0604020202020204" charset="0"/>
              </a:rPr>
              <a:t>Perceptron gave a model accuracy of 54.87%</a:t>
            </a:r>
          </a:p>
        </p:txBody>
      </p:sp>
      <p:pic>
        <p:nvPicPr>
          <p:cNvPr id="14" name="Picture 13">
            <a:extLst>
              <a:ext uri="{FF2B5EF4-FFF2-40B4-BE49-F238E27FC236}">
                <a16:creationId xmlns:a16="http://schemas.microsoft.com/office/drawing/2014/main" id="{2F467CD2-63AB-CBD7-B2B1-C58EA0FEC780}"/>
              </a:ext>
            </a:extLst>
          </p:cNvPr>
          <p:cNvPicPr>
            <a:picLocks noChangeAspect="1"/>
          </p:cNvPicPr>
          <p:nvPr/>
        </p:nvPicPr>
        <p:blipFill>
          <a:blip r:embed="rId3"/>
          <a:srcRect/>
          <a:stretch/>
        </p:blipFill>
        <p:spPr>
          <a:xfrm>
            <a:off x="2065469" y="62133"/>
            <a:ext cx="9779204" cy="37722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6350437" y="894636"/>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Key Findings</a:t>
            </a:r>
            <a:endParaRPr lang="en-US" sz="4850" dirty="0"/>
          </a:p>
        </p:txBody>
      </p:sp>
      <p:sp>
        <p:nvSpPr>
          <p:cNvPr id="4" name="Shape 1"/>
          <p:cNvSpPr/>
          <p:nvPr/>
        </p:nvSpPr>
        <p:spPr>
          <a:xfrm>
            <a:off x="6350437" y="2314099"/>
            <a:ext cx="555427" cy="555427"/>
          </a:xfrm>
          <a:prstGeom prst="roundRect">
            <a:avLst>
              <a:gd name="adj" fmla="val 18669"/>
            </a:avLst>
          </a:prstGeom>
          <a:solidFill>
            <a:srgbClr val="DFECE9"/>
          </a:solidFill>
          <a:ln w="15240">
            <a:solidFill>
              <a:srgbClr val="C5D2CF"/>
            </a:solidFill>
            <a:prstDash val="solid"/>
          </a:ln>
        </p:spPr>
      </p:sp>
      <p:sp>
        <p:nvSpPr>
          <p:cNvPr id="5" name="Text 2"/>
          <p:cNvSpPr/>
          <p:nvPr/>
        </p:nvSpPr>
        <p:spPr>
          <a:xfrm>
            <a:off x="6571774" y="2406610"/>
            <a:ext cx="112633"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1</a:t>
            </a:r>
            <a:endParaRPr lang="en-US" sz="2900" dirty="0"/>
          </a:p>
        </p:txBody>
      </p:sp>
      <p:sp>
        <p:nvSpPr>
          <p:cNvPr id="6" name="Text 3"/>
          <p:cNvSpPr/>
          <p:nvPr/>
        </p:nvSpPr>
        <p:spPr>
          <a:xfrm>
            <a:off x="7152680" y="231409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Best Model</a:t>
            </a:r>
            <a:endParaRPr lang="en-US" sz="2400" dirty="0"/>
          </a:p>
        </p:txBody>
      </p:sp>
      <p:sp>
        <p:nvSpPr>
          <p:cNvPr id="7" name="Text 4"/>
          <p:cNvSpPr/>
          <p:nvPr/>
        </p:nvSpPr>
        <p:spPr>
          <a:xfrm>
            <a:off x="7152680" y="2847975"/>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XG Boost outperformed other models in predicting coupon acceptance.</a:t>
            </a:r>
            <a:endParaRPr lang="en-US" sz="1900" dirty="0"/>
          </a:p>
        </p:txBody>
      </p:sp>
      <p:sp>
        <p:nvSpPr>
          <p:cNvPr id="8" name="Shape 5"/>
          <p:cNvSpPr/>
          <p:nvPr/>
        </p:nvSpPr>
        <p:spPr>
          <a:xfrm>
            <a:off x="6350437" y="4162544"/>
            <a:ext cx="555427" cy="555427"/>
          </a:xfrm>
          <a:prstGeom prst="roundRect">
            <a:avLst>
              <a:gd name="adj" fmla="val 18669"/>
            </a:avLst>
          </a:prstGeom>
          <a:solidFill>
            <a:srgbClr val="DFECE9"/>
          </a:solidFill>
          <a:ln w="15240">
            <a:solidFill>
              <a:srgbClr val="C5D2CF"/>
            </a:solidFill>
            <a:prstDash val="solid"/>
          </a:ln>
        </p:spPr>
      </p:sp>
      <p:sp>
        <p:nvSpPr>
          <p:cNvPr id="9" name="Text 6"/>
          <p:cNvSpPr/>
          <p:nvPr/>
        </p:nvSpPr>
        <p:spPr>
          <a:xfrm>
            <a:off x="6534388" y="4255056"/>
            <a:ext cx="187404"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2</a:t>
            </a:r>
            <a:endParaRPr lang="en-US" sz="2900" dirty="0"/>
          </a:p>
        </p:txBody>
      </p:sp>
      <p:sp>
        <p:nvSpPr>
          <p:cNvPr id="10" name="Text 7"/>
          <p:cNvSpPr/>
          <p:nvPr/>
        </p:nvSpPr>
        <p:spPr>
          <a:xfrm>
            <a:off x="7152680" y="416254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Important Factors</a:t>
            </a:r>
            <a:endParaRPr lang="en-US" sz="2400" dirty="0"/>
          </a:p>
        </p:txBody>
      </p:sp>
      <p:sp>
        <p:nvSpPr>
          <p:cNvPr id="11" name="Text 8"/>
          <p:cNvSpPr/>
          <p:nvPr/>
        </p:nvSpPr>
        <p:spPr>
          <a:xfrm>
            <a:off x="7152680" y="4696420"/>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Occupation and coupon significantly influence the coupon acceptance on E-commerce</a:t>
            </a:r>
            <a:endParaRPr lang="en-US" sz="1900" dirty="0"/>
          </a:p>
        </p:txBody>
      </p:sp>
      <p:sp>
        <p:nvSpPr>
          <p:cNvPr id="12" name="Shape 9"/>
          <p:cNvSpPr/>
          <p:nvPr/>
        </p:nvSpPr>
        <p:spPr>
          <a:xfrm>
            <a:off x="6350437" y="6010989"/>
            <a:ext cx="555427" cy="555427"/>
          </a:xfrm>
          <a:prstGeom prst="roundRect">
            <a:avLst>
              <a:gd name="adj" fmla="val 18669"/>
            </a:avLst>
          </a:prstGeom>
          <a:solidFill>
            <a:srgbClr val="DFECE9"/>
          </a:solidFill>
          <a:ln w="15240">
            <a:solidFill>
              <a:srgbClr val="C5D2CF"/>
            </a:solidFill>
            <a:prstDash val="solid"/>
          </a:ln>
        </p:spPr>
      </p:sp>
      <p:sp>
        <p:nvSpPr>
          <p:cNvPr id="13" name="Text 10"/>
          <p:cNvSpPr/>
          <p:nvPr/>
        </p:nvSpPr>
        <p:spPr>
          <a:xfrm>
            <a:off x="6532959" y="6103501"/>
            <a:ext cx="190381"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3</a:t>
            </a:r>
            <a:endParaRPr lang="en-US" sz="2900" dirty="0"/>
          </a:p>
        </p:txBody>
      </p:sp>
      <p:sp>
        <p:nvSpPr>
          <p:cNvPr id="14" name="Text 11"/>
          <p:cNvSpPr/>
          <p:nvPr/>
        </p:nvSpPr>
        <p:spPr>
          <a:xfrm>
            <a:off x="7152680" y="601098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Model Accuracy</a:t>
            </a:r>
            <a:endParaRPr lang="en-US" sz="2400" dirty="0"/>
          </a:p>
        </p:txBody>
      </p:sp>
      <p:sp>
        <p:nvSpPr>
          <p:cNvPr id="15" name="Text 12"/>
          <p:cNvSpPr/>
          <p:nvPr/>
        </p:nvSpPr>
        <p:spPr>
          <a:xfrm>
            <a:off x="7152680" y="6544866"/>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Achieved 74.25% accuracy in predicting coupon acceptance.</a:t>
            </a:r>
            <a:endParaRPr lang="en-US" sz="1900" dirty="0"/>
          </a:p>
        </p:txBody>
      </p:sp>
      <p:pic>
        <p:nvPicPr>
          <p:cNvPr id="4100" name="Picture 4" descr="Key Findings Images - Free Download on ...">
            <a:extLst>
              <a:ext uri="{FF2B5EF4-FFF2-40B4-BE49-F238E27FC236}">
                <a16:creationId xmlns:a16="http://schemas.microsoft.com/office/drawing/2014/main" id="{34868C8A-A4FD-99B2-BDE3-DFC84528C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8" y="343892"/>
            <a:ext cx="6042302" cy="82717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79ED5-B673-4608-A083-E9176D65D1A8}"/>
              </a:ext>
            </a:extLst>
          </p:cNvPr>
          <p:cNvSpPr txBox="1"/>
          <p:nvPr/>
        </p:nvSpPr>
        <p:spPr>
          <a:xfrm>
            <a:off x="3854767" y="3329970"/>
            <a:ext cx="6920866" cy="1569660"/>
          </a:xfrm>
          <a:prstGeom prst="rect">
            <a:avLst/>
          </a:prstGeom>
          <a:noFill/>
        </p:spPr>
        <p:txBody>
          <a:bodyPr wrap="square" rtlCol="0">
            <a:spAutoFit/>
          </a:bodyPr>
          <a:lstStyle/>
          <a:p>
            <a:r>
              <a:rPr lang="en-GB" sz="9600" dirty="0">
                <a:latin typeface="Algerian" panose="04020705040A02060702" pitchFamily="82" charset="0"/>
              </a:rPr>
              <a:t>THANK YOU</a:t>
            </a:r>
            <a:endParaRPr lang="en-IN" sz="9600" dirty="0">
              <a:latin typeface="Algerian" panose="04020705040A02060702" pitchFamily="82" charset="0"/>
            </a:endParaRPr>
          </a:p>
        </p:txBody>
      </p:sp>
      <p:pic>
        <p:nvPicPr>
          <p:cNvPr id="3" name="Picture 2">
            <a:extLst>
              <a:ext uri="{FF2B5EF4-FFF2-40B4-BE49-F238E27FC236}">
                <a16:creationId xmlns:a16="http://schemas.microsoft.com/office/drawing/2014/main" id="{AFB75713-1875-E4E6-2CAC-EAF1DBA145D1}"/>
              </a:ext>
            </a:extLst>
          </p:cNvPr>
          <p:cNvPicPr>
            <a:picLocks noChangeAspect="1"/>
          </p:cNvPicPr>
          <p:nvPr/>
        </p:nvPicPr>
        <p:blipFill>
          <a:blip r:embed="rId2"/>
          <a:stretch>
            <a:fillRect/>
          </a:stretch>
        </p:blipFill>
        <p:spPr>
          <a:xfrm>
            <a:off x="3616960" y="2098162"/>
            <a:ext cx="6920866" cy="3639697"/>
          </a:xfrm>
          <a:prstGeom prst="rect">
            <a:avLst/>
          </a:prstGeom>
        </p:spPr>
      </p:pic>
    </p:spTree>
    <p:extLst>
      <p:ext uri="{BB962C8B-B14F-4D97-AF65-F5344CB8AC3E}">
        <p14:creationId xmlns:p14="http://schemas.microsoft.com/office/powerpoint/2010/main" val="241613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0BF11-EB67-765F-B133-1F6E4589C2DF}"/>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13009288-6334-A785-DBD6-905FBDF78F0D}"/>
              </a:ext>
            </a:extLst>
          </p:cNvPr>
          <p:cNvSpPr/>
          <p:nvPr/>
        </p:nvSpPr>
        <p:spPr>
          <a:xfrm>
            <a:off x="4328000" y="183693"/>
            <a:ext cx="7415927" cy="1985738"/>
          </a:xfrm>
          <a:prstGeom prst="rect">
            <a:avLst/>
          </a:prstGeom>
          <a:noFill/>
          <a:ln/>
        </p:spPr>
        <p:txBody>
          <a:bodyPr wrap="square" lIns="0" tIns="0" rIns="0" bIns="0" rtlCol="0" anchor="t"/>
          <a:lstStyle/>
          <a:p>
            <a:pPr marL="0" indent="0">
              <a:lnSpc>
                <a:spcPts val="8350"/>
              </a:lnSpc>
              <a:buNone/>
            </a:pPr>
            <a:endParaRPr lang="en-US" sz="2000" dirty="0"/>
          </a:p>
        </p:txBody>
      </p:sp>
      <p:sp>
        <p:nvSpPr>
          <p:cNvPr id="4" name="Text 1">
            <a:extLst>
              <a:ext uri="{FF2B5EF4-FFF2-40B4-BE49-F238E27FC236}">
                <a16:creationId xmlns:a16="http://schemas.microsoft.com/office/drawing/2014/main" id="{734D38C8-4E5C-5A55-811E-DCCFEEB46A93}"/>
              </a:ext>
            </a:extLst>
          </p:cNvPr>
          <p:cNvSpPr/>
          <p:nvPr/>
        </p:nvSpPr>
        <p:spPr>
          <a:xfrm>
            <a:off x="717096" y="1968679"/>
            <a:ext cx="7221807" cy="1200329"/>
          </a:xfrm>
          <a:prstGeom prst="rect">
            <a:avLst/>
          </a:prstGeom>
          <a:noFill/>
          <a:ln/>
        </p:spPr>
        <p:txBody>
          <a:bodyPr wrap="square" lIns="0" tIns="0" rIns="0" bIns="0" rtlCol="0" anchor="t"/>
          <a:lstStyle/>
          <a:p>
            <a:pPr marL="0" indent="0">
              <a:lnSpc>
                <a:spcPts val="3100"/>
              </a:lnSpc>
              <a:buNone/>
            </a:pPr>
            <a:r>
              <a:rPr lang="en-US" sz="2000" b="1" dirty="0">
                <a:solidFill>
                  <a:schemeClr val="accent2"/>
                </a:solidFill>
              </a:rPr>
              <a:t>Objective:</a:t>
            </a:r>
            <a:br>
              <a:rPr lang="en-US" sz="1900" dirty="0"/>
            </a:br>
            <a:r>
              <a:rPr lang="en-US" sz="1900" dirty="0"/>
              <a:t>The goal of this project is to predict whether a customer will accept a coupon based on factors like demographics, time, and behavior.</a:t>
            </a:r>
          </a:p>
          <a:p>
            <a:pPr marL="0" indent="0">
              <a:lnSpc>
                <a:spcPts val="3100"/>
              </a:lnSpc>
              <a:buNone/>
            </a:pPr>
            <a:endParaRPr lang="en-US" sz="1900" dirty="0"/>
          </a:p>
          <a:p>
            <a:pPr marL="0" indent="0">
              <a:lnSpc>
                <a:spcPts val="3100"/>
              </a:lnSpc>
              <a:buNone/>
            </a:pPr>
            <a:r>
              <a:rPr lang="en-US" sz="2000" b="1" dirty="0">
                <a:solidFill>
                  <a:schemeClr val="accent2"/>
                </a:solidFill>
              </a:rPr>
              <a:t>Problem Statement:</a:t>
            </a:r>
            <a:br>
              <a:rPr lang="en-US" sz="1900" dirty="0"/>
            </a:br>
            <a:r>
              <a:rPr lang="en-US" sz="1900" dirty="0"/>
              <a:t>Businesses use coupons to attract customers, but not everyone redeems them. Understanding which customers are likely to accept a coupon can help businesses target the right audience, improving marketing efficiency.</a:t>
            </a:r>
          </a:p>
          <a:p>
            <a:pPr marL="0" indent="0">
              <a:lnSpc>
                <a:spcPts val="3100"/>
              </a:lnSpc>
              <a:buNone/>
            </a:pPr>
            <a:endParaRPr lang="en-US" sz="1900" dirty="0"/>
          </a:p>
          <a:p>
            <a:pPr marL="0" indent="0">
              <a:lnSpc>
                <a:spcPts val="3100"/>
              </a:lnSpc>
              <a:buNone/>
            </a:pPr>
            <a:r>
              <a:rPr lang="en-US" sz="2000" b="1" dirty="0">
                <a:solidFill>
                  <a:schemeClr val="accent2"/>
                </a:solidFill>
              </a:rPr>
              <a:t>Outcome:</a:t>
            </a:r>
            <a:br>
              <a:rPr lang="en-US" sz="1900" dirty="0"/>
            </a:br>
            <a:r>
              <a:rPr lang="en-US" sz="1900" dirty="0"/>
              <a:t>We explored the dataset, cleaned and prepared the data, and tested different machine learning models. After evaluation, we identified the best model for predicting coupon acceptance. This can help businesses make better marketing decisions and increase customer engagement.</a:t>
            </a:r>
          </a:p>
        </p:txBody>
      </p:sp>
      <p:sp>
        <p:nvSpPr>
          <p:cNvPr id="5" name="Shape 2">
            <a:extLst>
              <a:ext uri="{FF2B5EF4-FFF2-40B4-BE49-F238E27FC236}">
                <a16:creationId xmlns:a16="http://schemas.microsoft.com/office/drawing/2014/main" id="{A0927750-CF49-FD7A-CF2C-26329F01212D}"/>
              </a:ext>
            </a:extLst>
          </p:cNvPr>
          <p:cNvSpPr/>
          <p:nvPr/>
        </p:nvSpPr>
        <p:spPr>
          <a:xfrm>
            <a:off x="6350437" y="6628328"/>
            <a:ext cx="394930" cy="394930"/>
          </a:xfrm>
          <a:prstGeom prst="roundRect">
            <a:avLst>
              <a:gd name="adj" fmla="val 23151155"/>
            </a:avLst>
          </a:prstGeom>
          <a:noFill/>
          <a:ln w="7620">
            <a:solidFill>
              <a:srgbClr val="FFFFFF"/>
            </a:solidFill>
            <a:prstDash val="solid"/>
          </a:ln>
        </p:spPr>
      </p:sp>
      <p:sp>
        <p:nvSpPr>
          <p:cNvPr id="7" name="Text 3">
            <a:extLst>
              <a:ext uri="{FF2B5EF4-FFF2-40B4-BE49-F238E27FC236}">
                <a16:creationId xmlns:a16="http://schemas.microsoft.com/office/drawing/2014/main" id="{39BCA659-2FDE-3CB3-A29F-D20E576CD83F}"/>
              </a:ext>
            </a:extLst>
          </p:cNvPr>
          <p:cNvSpPr/>
          <p:nvPr/>
        </p:nvSpPr>
        <p:spPr>
          <a:xfrm>
            <a:off x="10058400" y="7056597"/>
            <a:ext cx="4504134" cy="431959"/>
          </a:xfrm>
          <a:prstGeom prst="rect">
            <a:avLst/>
          </a:prstGeom>
          <a:noFill/>
          <a:ln/>
        </p:spPr>
        <p:txBody>
          <a:bodyPr wrap="none" lIns="0" tIns="0" rIns="0" bIns="0" rtlCol="0" anchor="t"/>
          <a:lstStyle/>
          <a:p>
            <a:pPr marL="0" indent="0" algn="l">
              <a:lnSpc>
                <a:spcPts val="3400"/>
              </a:lnSpc>
              <a:buNone/>
            </a:pPr>
            <a:endParaRPr lang="en-US" sz="2400" dirty="0"/>
          </a:p>
        </p:txBody>
      </p:sp>
      <p:sp>
        <p:nvSpPr>
          <p:cNvPr id="8" name="Rectangle 7">
            <a:extLst>
              <a:ext uri="{FF2B5EF4-FFF2-40B4-BE49-F238E27FC236}">
                <a16:creationId xmlns:a16="http://schemas.microsoft.com/office/drawing/2014/main" id="{97C4A3A6-1D06-888D-9514-A0D46E42EC9D}"/>
              </a:ext>
            </a:extLst>
          </p:cNvPr>
          <p:cNvSpPr/>
          <p:nvPr/>
        </p:nvSpPr>
        <p:spPr>
          <a:xfrm>
            <a:off x="1616520" y="872576"/>
            <a:ext cx="11117659" cy="1200329"/>
          </a:xfrm>
          <a:prstGeom prst="rect">
            <a:avLst/>
          </a:prstGeom>
          <a:noFill/>
        </p:spPr>
        <p:txBody>
          <a:bodyPr wrap="none" lIns="91440" tIns="45720" rIns="91440" bIns="45720">
            <a:spAutoFit/>
          </a:bodyPr>
          <a:lstStyle/>
          <a:p>
            <a:pPr algn="ctr"/>
            <a:r>
              <a:rPr lang="en-US" sz="3600" b="1" cap="none" spc="0" dirty="0">
                <a:ln w="22225">
                  <a:solidFill>
                    <a:schemeClr val="accent2"/>
                  </a:solidFill>
                  <a:prstDash val="solid"/>
                </a:ln>
                <a:solidFill>
                  <a:schemeClr val="accent2">
                    <a:lumMod val="40000"/>
                    <a:lumOff val="60000"/>
                  </a:schemeClr>
                </a:solidFill>
                <a:effectLst>
                  <a:glow>
                    <a:schemeClr val="accent1">
                      <a:alpha val="40000"/>
                    </a:schemeClr>
                  </a:glow>
                </a:effectLst>
              </a:rPr>
              <a:t>Predicting Coupon Acceptance On E-commerce Platforms</a:t>
            </a:r>
          </a:p>
          <a:p>
            <a:pPr algn="ctr"/>
            <a:endParaRPr lang="en-US" sz="3600" b="1" cap="none" spc="0" dirty="0">
              <a:ln w="22225">
                <a:solidFill>
                  <a:schemeClr val="accent2"/>
                </a:solidFill>
                <a:prstDash val="solid"/>
              </a:ln>
              <a:solidFill>
                <a:schemeClr val="accent2">
                  <a:lumMod val="40000"/>
                  <a:lumOff val="60000"/>
                </a:schemeClr>
              </a:solidFill>
              <a:effectLst>
                <a:glow>
                  <a:schemeClr val="accent1">
                    <a:alpha val="40000"/>
                  </a:schemeClr>
                </a:glow>
              </a:effectLst>
            </a:endParaRPr>
          </a:p>
        </p:txBody>
      </p:sp>
      <p:pic>
        <p:nvPicPr>
          <p:cNvPr id="1026" name="Picture 2" descr="Compelling Coupon Design Ideas ...">
            <a:extLst>
              <a:ext uri="{FF2B5EF4-FFF2-40B4-BE49-F238E27FC236}">
                <a16:creationId xmlns:a16="http://schemas.microsoft.com/office/drawing/2014/main" id="{0D130337-AF63-655E-100E-B372E13E7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6003" y="3033657"/>
            <a:ext cx="4267873" cy="280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946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0"/>
          <p:cNvSpPr/>
          <p:nvPr/>
        </p:nvSpPr>
        <p:spPr>
          <a:xfrm>
            <a:off x="864037" y="1289685"/>
            <a:ext cx="6172200" cy="771525"/>
          </a:xfrm>
          <a:prstGeom prst="rect">
            <a:avLst/>
          </a:prstGeom>
          <a:noFill/>
          <a:ln/>
        </p:spPr>
        <p:txBody>
          <a:bodyPr wrap="none" lIns="0" tIns="0" rIns="0" bIns="0" rtlCol="0" anchor="t"/>
          <a:lstStyle/>
          <a:p>
            <a:pPr marL="0" indent="0">
              <a:lnSpc>
                <a:spcPts val="6050"/>
              </a:lnSpc>
              <a:buNone/>
            </a:pPr>
            <a:r>
              <a:rPr lang="en-US" sz="4850" dirty="0">
                <a:solidFill>
                  <a:schemeClr val="accent2"/>
                </a:solidFill>
                <a:latin typeface="Algerian" panose="04020705040A02060702" pitchFamily="82" charset="0"/>
                <a:ea typeface="Kanit Light" pitchFamily="34" charset="-122"/>
                <a:cs typeface="Kanit Light" pitchFamily="34" charset="-120"/>
              </a:rPr>
              <a:t>Data Overview</a:t>
            </a:r>
            <a:endParaRPr lang="en-US" sz="4850" dirty="0">
              <a:solidFill>
                <a:schemeClr val="accent2"/>
              </a:solidFill>
              <a:latin typeface="Algerian" panose="04020705040A02060702" pitchFamily="82" charset="0"/>
            </a:endParaRPr>
          </a:p>
        </p:txBody>
      </p:sp>
      <p:sp>
        <p:nvSpPr>
          <p:cNvPr id="5" name="Shape 1"/>
          <p:cNvSpPr/>
          <p:nvPr/>
        </p:nvSpPr>
        <p:spPr>
          <a:xfrm>
            <a:off x="864037" y="2709148"/>
            <a:ext cx="555427" cy="555427"/>
          </a:xfrm>
          <a:prstGeom prst="roundRect">
            <a:avLst>
              <a:gd name="adj" fmla="val 18669"/>
            </a:avLst>
          </a:prstGeom>
          <a:solidFill>
            <a:srgbClr val="DFECE9"/>
          </a:solidFill>
          <a:ln w="15240">
            <a:solidFill>
              <a:srgbClr val="C5D2CF"/>
            </a:solidFill>
            <a:prstDash val="solid"/>
          </a:ln>
        </p:spPr>
      </p:sp>
      <p:sp>
        <p:nvSpPr>
          <p:cNvPr id="6" name="Text 2"/>
          <p:cNvSpPr/>
          <p:nvPr/>
        </p:nvSpPr>
        <p:spPr>
          <a:xfrm>
            <a:off x="1085374" y="2801660"/>
            <a:ext cx="112633" cy="370284"/>
          </a:xfrm>
          <a:prstGeom prst="rect">
            <a:avLst/>
          </a:prstGeom>
          <a:noFill/>
          <a:ln/>
        </p:spPr>
        <p:txBody>
          <a:bodyPr wrap="none" lIns="0" tIns="0" rIns="0" bIns="0" rtlCol="0" anchor="t"/>
          <a:lstStyle/>
          <a:p>
            <a:pPr marL="0" indent="0" algn="ctr">
              <a:lnSpc>
                <a:spcPts val="2900"/>
              </a:lnSpc>
              <a:buNone/>
            </a:pPr>
            <a:r>
              <a:rPr lang="en-US" sz="2900" dirty="0">
                <a:solidFill>
                  <a:schemeClr val="accent2"/>
                </a:solidFill>
                <a:latin typeface="Kanit Light" pitchFamily="34" charset="0"/>
                <a:ea typeface="Kanit Light" pitchFamily="34" charset="-122"/>
                <a:cs typeface="Kanit Light" pitchFamily="34" charset="-120"/>
              </a:rPr>
              <a:t>1</a:t>
            </a:r>
            <a:endParaRPr lang="en-US" sz="2900" dirty="0">
              <a:solidFill>
                <a:schemeClr val="accent2"/>
              </a:solidFill>
            </a:endParaRPr>
          </a:p>
        </p:txBody>
      </p:sp>
      <p:sp>
        <p:nvSpPr>
          <p:cNvPr id="7" name="Text 3"/>
          <p:cNvSpPr/>
          <p:nvPr/>
        </p:nvSpPr>
        <p:spPr>
          <a:xfrm>
            <a:off x="1666280" y="270914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Dataset Size</a:t>
            </a:r>
            <a:endParaRPr lang="en-US" sz="2400" dirty="0"/>
          </a:p>
        </p:txBody>
      </p:sp>
      <p:sp>
        <p:nvSpPr>
          <p:cNvPr id="8" name="Text 4"/>
          <p:cNvSpPr/>
          <p:nvPr/>
        </p:nvSpPr>
        <p:spPr>
          <a:xfrm>
            <a:off x="1666280" y="3243024"/>
            <a:ext cx="6613684" cy="395049"/>
          </a:xfrm>
          <a:prstGeom prst="rect">
            <a:avLst/>
          </a:prstGeom>
          <a:noFill/>
          <a:ln/>
        </p:spPr>
        <p:txBody>
          <a:bodyPr wrap="non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12,684 rows and 25 columns of coupon acceptance data.</a:t>
            </a:r>
            <a:endParaRPr lang="en-US" sz="1900" dirty="0"/>
          </a:p>
        </p:txBody>
      </p:sp>
      <p:sp>
        <p:nvSpPr>
          <p:cNvPr id="9" name="Shape 5"/>
          <p:cNvSpPr/>
          <p:nvPr/>
        </p:nvSpPr>
        <p:spPr>
          <a:xfrm>
            <a:off x="864037" y="4162544"/>
            <a:ext cx="555427" cy="555427"/>
          </a:xfrm>
          <a:prstGeom prst="roundRect">
            <a:avLst>
              <a:gd name="adj" fmla="val 18669"/>
            </a:avLst>
          </a:prstGeom>
          <a:solidFill>
            <a:srgbClr val="DFECE9"/>
          </a:solidFill>
          <a:ln w="15240">
            <a:solidFill>
              <a:srgbClr val="C5D2CF"/>
            </a:solidFill>
            <a:prstDash val="solid"/>
          </a:ln>
        </p:spPr>
      </p:sp>
      <p:sp>
        <p:nvSpPr>
          <p:cNvPr id="10" name="Text 6"/>
          <p:cNvSpPr/>
          <p:nvPr/>
        </p:nvSpPr>
        <p:spPr>
          <a:xfrm>
            <a:off x="1047988" y="4255056"/>
            <a:ext cx="187404" cy="370284"/>
          </a:xfrm>
          <a:prstGeom prst="rect">
            <a:avLst/>
          </a:prstGeom>
          <a:noFill/>
          <a:ln/>
        </p:spPr>
        <p:txBody>
          <a:bodyPr wrap="none" lIns="0" tIns="0" rIns="0" bIns="0" rtlCol="0" anchor="t"/>
          <a:lstStyle/>
          <a:p>
            <a:pPr marL="0" indent="0" algn="ctr">
              <a:lnSpc>
                <a:spcPts val="2900"/>
              </a:lnSpc>
              <a:buNone/>
            </a:pPr>
            <a:r>
              <a:rPr lang="en-US" sz="2900" dirty="0">
                <a:solidFill>
                  <a:schemeClr val="accent2"/>
                </a:solidFill>
                <a:latin typeface="Kanit Light" pitchFamily="34" charset="0"/>
                <a:ea typeface="Kanit Light" pitchFamily="34" charset="-122"/>
                <a:cs typeface="Kanit Light" pitchFamily="34" charset="-120"/>
              </a:rPr>
              <a:t>2</a:t>
            </a:r>
            <a:endParaRPr lang="en-US" sz="2900" dirty="0">
              <a:solidFill>
                <a:schemeClr val="accent2"/>
              </a:solidFill>
            </a:endParaRPr>
          </a:p>
        </p:txBody>
      </p:sp>
      <p:sp>
        <p:nvSpPr>
          <p:cNvPr id="11" name="Text 7"/>
          <p:cNvSpPr/>
          <p:nvPr/>
        </p:nvSpPr>
        <p:spPr>
          <a:xfrm>
            <a:off x="1666280" y="416254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Key Features</a:t>
            </a:r>
            <a:endParaRPr lang="en-US" sz="2400" dirty="0"/>
          </a:p>
        </p:txBody>
      </p:sp>
      <p:sp>
        <p:nvSpPr>
          <p:cNvPr id="12" name="Text 8"/>
          <p:cNvSpPr/>
          <p:nvPr/>
        </p:nvSpPr>
        <p:spPr>
          <a:xfrm>
            <a:off x="1666280" y="4696420"/>
            <a:ext cx="6613684" cy="790099"/>
          </a:xfrm>
          <a:prstGeom prst="rect">
            <a:avLst/>
          </a:prstGeom>
          <a:noFill/>
          <a:ln/>
        </p:spPr>
        <p:txBody>
          <a:bodyPr wrap="square" lIns="0" tIns="0" rIns="0" bIns="0" rtlCol="0" anchor="t"/>
          <a:lstStyle/>
          <a:p>
            <a:pPr marL="0" indent="0">
              <a:buNone/>
            </a:pPr>
            <a:r>
              <a:rPr lang="en-IN" sz="2000" dirty="0">
                <a:latin typeface="+mj-lt"/>
                <a:cs typeface="Times New Roman" panose="02020603050405020304" pitchFamily="18" charset="0"/>
              </a:rPr>
              <a:t>Weather , Temperature, Coupon,  Expiration, Distance, Occupation </a:t>
            </a:r>
            <a:endParaRPr lang="en-IN" sz="20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lnSpc>
                <a:spcPts val="3100"/>
              </a:lnSpc>
              <a:buNone/>
            </a:pPr>
            <a:endParaRPr lang="en-US" sz="1900" dirty="0"/>
          </a:p>
        </p:txBody>
      </p:sp>
      <p:sp>
        <p:nvSpPr>
          <p:cNvPr id="13" name="Shape 9"/>
          <p:cNvSpPr/>
          <p:nvPr/>
        </p:nvSpPr>
        <p:spPr>
          <a:xfrm>
            <a:off x="864037" y="6010989"/>
            <a:ext cx="555427" cy="555427"/>
          </a:xfrm>
          <a:prstGeom prst="roundRect">
            <a:avLst>
              <a:gd name="adj" fmla="val 18669"/>
            </a:avLst>
          </a:prstGeom>
          <a:solidFill>
            <a:srgbClr val="DFECE9"/>
          </a:solidFill>
          <a:ln w="15240">
            <a:solidFill>
              <a:srgbClr val="C5D2CF"/>
            </a:solidFill>
            <a:prstDash val="solid"/>
          </a:ln>
        </p:spPr>
      </p:sp>
      <p:sp>
        <p:nvSpPr>
          <p:cNvPr id="14" name="Text 10"/>
          <p:cNvSpPr/>
          <p:nvPr/>
        </p:nvSpPr>
        <p:spPr>
          <a:xfrm>
            <a:off x="1046559" y="6103501"/>
            <a:ext cx="190381" cy="370284"/>
          </a:xfrm>
          <a:prstGeom prst="rect">
            <a:avLst/>
          </a:prstGeom>
          <a:noFill/>
          <a:ln/>
        </p:spPr>
        <p:txBody>
          <a:bodyPr wrap="none" lIns="0" tIns="0" rIns="0" bIns="0" rtlCol="0" anchor="t"/>
          <a:lstStyle/>
          <a:p>
            <a:pPr marL="0" indent="0" algn="ctr">
              <a:lnSpc>
                <a:spcPts val="2900"/>
              </a:lnSpc>
              <a:buNone/>
            </a:pPr>
            <a:r>
              <a:rPr lang="en-US" sz="2900" dirty="0">
                <a:solidFill>
                  <a:schemeClr val="accent2"/>
                </a:solidFill>
                <a:latin typeface="Kanit Light" pitchFamily="34" charset="0"/>
                <a:ea typeface="Kanit Light" pitchFamily="34" charset="-122"/>
                <a:cs typeface="Kanit Light" pitchFamily="34" charset="-120"/>
              </a:rPr>
              <a:t>3</a:t>
            </a:r>
            <a:endParaRPr lang="en-US" sz="2900" dirty="0">
              <a:solidFill>
                <a:schemeClr val="accent2"/>
              </a:solidFill>
            </a:endParaRPr>
          </a:p>
        </p:txBody>
      </p:sp>
      <p:sp>
        <p:nvSpPr>
          <p:cNvPr id="15" name="Text 11"/>
          <p:cNvSpPr/>
          <p:nvPr/>
        </p:nvSpPr>
        <p:spPr>
          <a:xfrm>
            <a:off x="1666280" y="601098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Target Variable</a:t>
            </a:r>
            <a:endParaRPr lang="en-US" sz="2400" dirty="0"/>
          </a:p>
        </p:txBody>
      </p:sp>
      <p:sp>
        <p:nvSpPr>
          <p:cNvPr id="16" name="Text 12"/>
          <p:cNvSpPr/>
          <p:nvPr/>
        </p:nvSpPr>
        <p:spPr>
          <a:xfrm>
            <a:off x="1666280" y="6544866"/>
            <a:ext cx="6613684" cy="395049"/>
          </a:xfrm>
          <a:prstGeom prst="rect">
            <a:avLst/>
          </a:prstGeom>
          <a:noFill/>
          <a:ln/>
        </p:spPr>
        <p:txBody>
          <a:bodyPr wrap="none" lIns="0" tIns="0" rIns="0" bIns="0" rtlCol="0" anchor="t"/>
          <a:lstStyle/>
          <a:p>
            <a:pPr>
              <a:lnSpc>
                <a:spcPts val="3100"/>
              </a:lnSpc>
            </a:pPr>
            <a:r>
              <a:rPr lang="en-IN" sz="2000" dirty="0">
                <a:latin typeface="+mj-lt"/>
                <a:cs typeface="Times New Roman" panose="02020603050405020304" pitchFamily="18" charset="0"/>
              </a:rPr>
              <a:t>Accept(Y/N?)</a:t>
            </a:r>
          </a:p>
          <a:p>
            <a:pPr marL="0" indent="0">
              <a:lnSpc>
                <a:spcPts val="3100"/>
              </a:lnSpc>
              <a:buNone/>
            </a:pPr>
            <a:endParaRPr lang="en-US" sz="1900" dirty="0"/>
          </a:p>
        </p:txBody>
      </p:sp>
      <p:pic>
        <p:nvPicPr>
          <p:cNvPr id="1026" name="Picture 2" descr="Overview of Data, Data Analysis and Its ...">
            <a:extLst>
              <a:ext uri="{FF2B5EF4-FFF2-40B4-BE49-F238E27FC236}">
                <a16:creationId xmlns:a16="http://schemas.microsoft.com/office/drawing/2014/main" id="{05655DF0-5AA0-87E3-F600-CB8C00CCA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214" y="2377115"/>
            <a:ext cx="4883972" cy="31094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0"/>
          <p:cNvSpPr/>
          <p:nvPr/>
        </p:nvSpPr>
        <p:spPr>
          <a:xfrm>
            <a:off x="842248" y="661749"/>
            <a:ext cx="6016109" cy="751999"/>
          </a:xfrm>
          <a:prstGeom prst="rect">
            <a:avLst/>
          </a:prstGeom>
          <a:noFill/>
          <a:ln/>
        </p:spPr>
        <p:txBody>
          <a:bodyPr wrap="none" lIns="0" tIns="0" rIns="0" bIns="0" rtlCol="0" anchor="t"/>
          <a:lstStyle/>
          <a:p>
            <a:pPr marL="0" indent="0">
              <a:lnSpc>
                <a:spcPts val="5900"/>
              </a:lnSpc>
              <a:buNone/>
            </a:pPr>
            <a:r>
              <a:rPr lang="en-US" sz="4700" dirty="0">
                <a:solidFill>
                  <a:schemeClr val="accent2"/>
                </a:solidFill>
                <a:latin typeface="Algerian" panose="04020705040A02060702" pitchFamily="82" charset="0"/>
                <a:ea typeface="Kanit Light" pitchFamily="34" charset="-122"/>
                <a:cs typeface="Kanit Light" pitchFamily="34" charset="-120"/>
              </a:rPr>
              <a:t>Data Preprocessing</a:t>
            </a:r>
            <a:endParaRPr lang="en-US" sz="4700" dirty="0">
              <a:solidFill>
                <a:schemeClr val="accent2"/>
              </a:solidFill>
              <a:latin typeface="Algerian" panose="04020705040A02060702" pitchFamily="82" charset="0"/>
            </a:endParaRPr>
          </a:p>
        </p:txBody>
      </p:sp>
      <p:sp>
        <p:nvSpPr>
          <p:cNvPr id="5" name="Shape 1"/>
          <p:cNvSpPr/>
          <p:nvPr/>
        </p:nvSpPr>
        <p:spPr>
          <a:xfrm>
            <a:off x="1187887" y="1774627"/>
            <a:ext cx="30480" cy="5795129"/>
          </a:xfrm>
          <a:prstGeom prst="roundRect">
            <a:avLst>
              <a:gd name="adj" fmla="val 331602"/>
            </a:avLst>
          </a:prstGeom>
          <a:solidFill>
            <a:srgbClr val="C5D2CF"/>
          </a:solidFill>
          <a:ln/>
        </p:spPr>
      </p:sp>
      <p:sp>
        <p:nvSpPr>
          <p:cNvPr id="6" name="Shape 2"/>
          <p:cNvSpPr/>
          <p:nvPr/>
        </p:nvSpPr>
        <p:spPr>
          <a:xfrm>
            <a:off x="1443335" y="2300645"/>
            <a:ext cx="842248" cy="30480"/>
          </a:xfrm>
          <a:prstGeom prst="roundRect">
            <a:avLst>
              <a:gd name="adj" fmla="val 331602"/>
            </a:avLst>
          </a:prstGeom>
          <a:solidFill>
            <a:srgbClr val="C5D2CF"/>
          </a:solidFill>
          <a:ln/>
        </p:spPr>
      </p:sp>
      <p:sp>
        <p:nvSpPr>
          <p:cNvPr id="7" name="Shape 3"/>
          <p:cNvSpPr/>
          <p:nvPr/>
        </p:nvSpPr>
        <p:spPr>
          <a:xfrm>
            <a:off x="932438" y="2045256"/>
            <a:ext cx="541377" cy="541377"/>
          </a:xfrm>
          <a:prstGeom prst="roundRect">
            <a:avLst>
              <a:gd name="adj" fmla="val 18669"/>
            </a:avLst>
          </a:prstGeom>
          <a:solidFill>
            <a:srgbClr val="DFECE9"/>
          </a:solidFill>
          <a:ln w="7620">
            <a:solidFill>
              <a:srgbClr val="C5D2CF"/>
            </a:solidFill>
            <a:prstDash val="solid"/>
          </a:ln>
        </p:spPr>
      </p:sp>
      <p:sp>
        <p:nvSpPr>
          <p:cNvPr id="8" name="Text 4"/>
          <p:cNvSpPr/>
          <p:nvPr/>
        </p:nvSpPr>
        <p:spPr>
          <a:xfrm>
            <a:off x="1148179" y="2135386"/>
            <a:ext cx="109776" cy="360998"/>
          </a:xfrm>
          <a:prstGeom prst="rect">
            <a:avLst/>
          </a:prstGeom>
          <a:noFill/>
          <a:ln/>
        </p:spPr>
        <p:txBody>
          <a:bodyPr wrap="none" lIns="0" tIns="0" rIns="0" bIns="0" rtlCol="0" anchor="t"/>
          <a:lstStyle/>
          <a:p>
            <a:pPr marL="0" indent="0" algn="ctr">
              <a:lnSpc>
                <a:spcPts val="2800"/>
              </a:lnSpc>
              <a:buNone/>
            </a:pPr>
            <a:r>
              <a:rPr lang="en-US" sz="2800" dirty="0">
                <a:solidFill>
                  <a:schemeClr val="accent2"/>
                </a:solidFill>
                <a:latin typeface="Kanit Light" pitchFamily="34" charset="0"/>
                <a:ea typeface="Kanit Light" pitchFamily="34" charset="-122"/>
                <a:cs typeface="Kanit Light" pitchFamily="34" charset="-120"/>
              </a:rPr>
              <a:t>1</a:t>
            </a:r>
            <a:endParaRPr lang="en-US" sz="2800" dirty="0">
              <a:solidFill>
                <a:schemeClr val="accent2"/>
              </a:solidFill>
            </a:endParaRPr>
          </a:p>
        </p:txBody>
      </p:sp>
      <p:sp>
        <p:nvSpPr>
          <p:cNvPr id="9" name="Text 5"/>
          <p:cNvSpPr/>
          <p:nvPr/>
        </p:nvSpPr>
        <p:spPr>
          <a:xfrm>
            <a:off x="2526625" y="2015252"/>
            <a:ext cx="3180159" cy="375880"/>
          </a:xfrm>
          <a:prstGeom prst="rect">
            <a:avLst/>
          </a:prstGeom>
          <a:noFill/>
          <a:ln/>
        </p:spPr>
        <p:txBody>
          <a:bodyPr wrap="none" lIns="0" tIns="0" rIns="0" bIns="0" rtlCol="0" anchor="t"/>
          <a:lstStyle/>
          <a:p>
            <a:pPr marL="0" indent="0" algn="l">
              <a:lnSpc>
                <a:spcPts val="2950"/>
              </a:lnSpc>
              <a:buNone/>
            </a:pPr>
            <a:r>
              <a:rPr lang="en-US" sz="2350" dirty="0">
                <a:solidFill>
                  <a:srgbClr val="2C3249"/>
                </a:solidFill>
                <a:latin typeface="Kanit Light" pitchFamily="34" charset="0"/>
                <a:ea typeface="Kanit Light" pitchFamily="34" charset="-122"/>
                <a:cs typeface="Kanit Light" pitchFamily="34" charset="-120"/>
              </a:rPr>
              <a:t>Handling Missing Values</a:t>
            </a:r>
            <a:endParaRPr lang="en-US" sz="2350" dirty="0"/>
          </a:p>
        </p:txBody>
      </p:sp>
      <p:sp>
        <p:nvSpPr>
          <p:cNvPr id="10" name="Text 6"/>
          <p:cNvSpPr/>
          <p:nvPr/>
        </p:nvSpPr>
        <p:spPr>
          <a:xfrm>
            <a:off x="2526625" y="2535436"/>
            <a:ext cx="5775127" cy="769858"/>
          </a:xfrm>
          <a:prstGeom prst="rect">
            <a:avLst/>
          </a:prstGeom>
          <a:noFill/>
          <a:ln/>
        </p:spPr>
        <p:txBody>
          <a:bodyPr wrap="square" lIns="0" tIns="0" rIns="0" bIns="0" rtlCol="0" anchor="t"/>
          <a:lstStyle/>
          <a:p>
            <a:pPr marL="0" indent="0" algn="l">
              <a:lnSpc>
                <a:spcPts val="3000"/>
              </a:lnSpc>
              <a:buNone/>
            </a:pPr>
            <a:r>
              <a:rPr lang="en-US" sz="1850" dirty="0">
                <a:solidFill>
                  <a:srgbClr val="2C3249"/>
                </a:solidFill>
                <a:latin typeface="Martel Sans" pitchFamily="34" charset="0"/>
                <a:ea typeface="Martel Sans" pitchFamily="34" charset="-122"/>
                <a:cs typeface="Martel Sans" pitchFamily="34" charset="-120"/>
              </a:rPr>
              <a:t>Used median imputation for numerical variables and most frequent value(mode) for categorical.</a:t>
            </a:r>
            <a:endParaRPr lang="en-US" sz="1850" dirty="0"/>
          </a:p>
        </p:txBody>
      </p:sp>
      <p:sp>
        <p:nvSpPr>
          <p:cNvPr id="11" name="Shape 7"/>
          <p:cNvSpPr/>
          <p:nvPr/>
        </p:nvSpPr>
        <p:spPr>
          <a:xfrm>
            <a:off x="1443335" y="4312563"/>
            <a:ext cx="842248" cy="30480"/>
          </a:xfrm>
          <a:prstGeom prst="roundRect">
            <a:avLst>
              <a:gd name="adj" fmla="val 331602"/>
            </a:avLst>
          </a:prstGeom>
          <a:solidFill>
            <a:srgbClr val="C5D2CF"/>
          </a:solidFill>
          <a:ln/>
        </p:spPr>
      </p:sp>
      <p:sp>
        <p:nvSpPr>
          <p:cNvPr id="12" name="Shape 8"/>
          <p:cNvSpPr/>
          <p:nvPr/>
        </p:nvSpPr>
        <p:spPr>
          <a:xfrm>
            <a:off x="932438" y="4057174"/>
            <a:ext cx="541377" cy="541377"/>
          </a:xfrm>
          <a:prstGeom prst="roundRect">
            <a:avLst>
              <a:gd name="adj" fmla="val 18669"/>
            </a:avLst>
          </a:prstGeom>
          <a:solidFill>
            <a:srgbClr val="DFECE9"/>
          </a:solidFill>
          <a:ln w="7620">
            <a:solidFill>
              <a:srgbClr val="C5D2CF"/>
            </a:solidFill>
            <a:prstDash val="solid"/>
          </a:ln>
        </p:spPr>
      </p:sp>
      <p:sp>
        <p:nvSpPr>
          <p:cNvPr id="13" name="Text 9"/>
          <p:cNvSpPr/>
          <p:nvPr/>
        </p:nvSpPr>
        <p:spPr>
          <a:xfrm>
            <a:off x="1111746" y="4147304"/>
            <a:ext cx="182642" cy="360998"/>
          </a:xfrm>
          <a:prstGeom prst="rect">
            <a:avLst/>
          </a:prstGeom>
          <a:noFill/>
          <a:ln/>
        </p:spPr>
        <p:txBody>
          <a:bodyPr wrap="none" lIns="0" tIns="0" rIns="0" bIns="0" rtlCol="0" anchor="t"/>
          <a:lstStyle/>
          <a:p>
            <a:pPr marL="0" indent="0" algn="ctr">
              <a:lnSpc>
                <a:spcPts val="2800"/>
              </a:lnSpc>
              <a:buNone/>
            </a:pPr>
            <a:r>
              <a:rPr lang="en-US" sz="2800" dirty="0">
                <a:solidFill>
                  <a:schemeClr val="accent2"/>
                </a:solidFill>
                <a:latin typeface="Kanit Light" pitchFamily="34" charset="0"/>
                <a:ea typeface="Kanit Light" pitchFamily="34" charset="-122"/>
                <a:cs typeface="Kanit Light" pitchFamily="34" charset="-120"/>
              </a:rPr>
              <a:t>2</a:t>
            </a:r>
            <a:endParaRPr lang="en-US" sz="2800" dirty="0">
              <a:solidFill>
                <a:schemeClr val="accent2"/>
              </a:solidFill>
            </a:endParaRPr>
          </a:p>
        </p:txBody>
      </p:sp>
      <p:sp>
        <p:nvSpPr>
          <p:cNvPr id="14" name="Text 10"/>
          <p:cNvSpPr/>
          <p:nvPr/>
        </p:nvSpPr>
        <p:spPr>
          <a:xfrm>
            <a:off x="2526625" y="4027170"/>
            <a:ext cx="3007995" cy="375880"/>
          </a:xfrm>
          <a:prstGeom prst="rect">
            <a:avLst/>
          </a:prstGeom>
          <a:noFill/>
          <a:ln/>
        </p:spPr>
        <p:txBody>
          <a:bodyPr wrap="none" lIns="0" tIns="0" rIns="0" bIns="0" rtlCol="0" anchor="t"/>
          <a:lstStyle/>
          <a:p>
            <a:pPr marL="0" indent="0" algn="l">
              <a:lnSpc>
                <a:spcPts val="2950"/>
              </a:lnSpc>
              <a:buNone/>
            </a:pPr>
            <a:r>
              <a:rPr lang="en-US" sz="2350" dirty="0">
                <a:solidFill>
                  <a:srgbClr val="2C3249"/>
                </a:solidFill>
                <a:latin typeface="Kanit Light" pitchFamily="34" charset="0"/>
                <a:ea typeface="Kanit Light" pitchFamily="34" charset="-122"/>
                <a:cs typeface="Kanit Light" pitchFamily="34" charset="-120"/>
              </a:rPr>
              <a:t>Outlier Treatment</a:t>
            </a:r>
            <a:endParaRPr lang="en-US" sz="2350" dirty="0"/>
          </a:p>
        </p:txBody>
      </p:sp>
      <p:sp>
        <p:nvSpPr>
          <p:cNvPr id="15" name="Text 11"/>
          <p:cNvSpPr/>
          <p:nvPr/>
        </p:nvSpPr>
        <p:spPr>
          <a:xfrm>
            <a:off x="2526625" y="4547354"/>
            <a:ext cx="5775127" cy="769858"/>
          </a:xfrm>
          <a:prstGeom prst="rect">
            <a:avLst/>
          </a:prstGeom>
          <a:noFill/>
          <a:ln/>
        </p:spPr>
        <p:txBody>
          <a:bodyPr wrap="square" lIns="0" tIns="0" rIns="0" bIns="0" rtlCol="0" anchor="t"/>
          <a:lstStyle/>
          <a:p>
            <a:pPr marL="0" indent="0" algn="l">
              <a:lnSpc>
                <a:spcPts val="3000"/>
              </a:lnSpc>
              <a:buNone/>
            </a:pPr>
            <a:r>
              <a:rPr lang="en-US" sz="1850" dirty="0"/>
              <a:t>Applied IQR based capping to reduce impact of extreme </a:t>
            </a:r>
            <a:r>
              <a:rPr lang="en-US" sz="1850" dirty="0">
                <a:latin typeface="Martel Sans" panose="020B0604020202020204" charset="0"/>
                <a:cs typeface="Martel Sans" panose="020B0604020202020204" charset="0"/>
              </a:rPr>
              <a:t>values</a:t>
            </a:r>
            <a:r>
              <a:rPr lang="en-US" sz="1850" dirty="0"/>
              <a:t>.</a:t>
            </a:r>
          </a:p>
        </p:txBody>
      </p:sp>
      <p:sp>
        <p:nvSpPr>
          <p:cNvPr id="16" name="Shape 12"/>
          <p:cNvSpPr/>
          <p:nvPr/>
        </p:nvSpPr>
        <p:spPr>
          <a:xfrm>
            <a:off x="1443335" y="6324481"/>
            <a:ext cx="842248" cy="30480"/>
          </a:xfrm>
          <a:prstGeom prst="roundRect">
            <a:avLst>
              <a:gd name="adj" fmla="val 331602"/>
            </a:avLst>
          </a:prstGeom>
          <a:solidFill>
            <a:srgbClr val="C5D2CF"/>
          </a:solidFill>
          <a:ln/>
        </p:spPr>
      </p:sp>
      <p:sp>
        <p:nvSpPr>
          <p:cNvPr id="17" name="Shape 13"/>
          <p:cNvSpPr/>
          <p:nvPr/>
        </p:nvSpPr>
        <p:spPr>
          <a:xfrm>
            <a:off x="932438" y="6069092"/>
            <a:ext cx="541377" cy="541377"/>
          </a:xfrm>
          <a:prstGeom prst="roundRect">
            <a:avLst>
              <a:gd name="adj" fmla="val 18669"/>
            </a:avLst>
          </a:prstGeom>
          <a:solidFill>
            <a:srgbClr val="DFECE9"/>
          </a:solidFill>
          <a:ln w="7620">
            <a:solidFill>
              <a:srgbClr val="C5D2CF"/>
            </a:solidFill>
            <a:prstDash val="solid"/>
          </a:ln>
        </p:spPr>
      </p:sp>
      <p:sp>
        <p:nvSpPr>
          <p:cNvPr id="18" name="Text 14"/>
          <p:cNvSpPr/>
          <p:nvPr/>
        </p:nvSpPr>
        <p:spPr>
          <a:xfrm>
            <a:off x="1110317" y="6159222"/>
            <a:ext cx="185499" cy="360998"/>
          </a:xfrm>
          <a:prstGeom prst="rect">
            <a:avLst/>
          </a:prstGeom>
          <a:noFill/>
          <a:ln/>
        </p:spPr>
        <p:txBody>
          <a:bodyPr wrap="none" lIns="0" tIns="0" rIns="0" bIns="0" rtlCol="0" anchor="t"/>
          <a:lstStyle/>
          <a:p>
            <a:pPr marL="0" indent="0" algn="ctr">
              <a:lnSpc>
                <a:spcPts val="2800"/>
              </a:lnSpc>
              <a:buNone/>
            </a:pPr>
            <a:r>
              <a:rPr lang="en-US" sz="2800" dirty="0">
                <a:solidFill>
                  <a:schemeClr val="accent2"/>
                </a:solidFill>
                <a:latin typeface="Kanit Light" pitchFamily="34" charset="0"/>
                <a:ea typeface="Kanit Light" pitchFamily="34" charset="-122"/>
                <a:cs typeface="Kanit Light" pitchFamily="34" charset="-120"/>
              </a:rPr>
              <a:t>3</a:t>
            </a:r>
            <a:endParaRPr lang="en-US" sz="2800" dirty="0">
              <a:solidFill>
                <a:schemeClr val="accent2"/>
              </a:solidFill>
            </a:endParaRPr>
          </a:p>
        </p:txBody>
      </p:sp>
      <p:sp>
        <p:nvSpPr>
          <p:cNvPr id="19" name="Text 15"/>
          <p:cNvSpPr/>
          <p:nvPr/>
        </p:nvSpPr>
        <p:spPr>
          <a:xfrm>
            <a:off x="2526625" y="6039088"/>
            <a:ext cx="3007995" cy="375880"/>
          </a:xfrm>
          <a:prstGeom prst="rect">
            <a:avLst/>
          </a:prstGeom>
          <a:noFill/>
          <a:ln/>
        </p:spPr>
        <p:txBody>
          <a:bodyPr wrap="none" lIns="0" tIns="0" rIns="0" bIns="0" rtlCol="0" anchor="t"/>
          <a:lstStyle/>
          <a:p>
            <a:pPr marL="0" indent="0" algn="l">
              <a:lnSpc>
                <a:spcPts val="2950"/>
              </a:lnSpc>
              <a:buNone/>
            </a:pPr>
            <a:r>
              <a:rPr lang="en-US" sz="2350" dirty="0">
                <a:solidFill>
                  <a:srgbClr val="2C3249"/>
                </a:solidFill>
                <a:latin typeface="Kanit Light" pitchFamily="34" charset="0"/>
                <a:ea typeface="Kanit Light" pitchFamily="34" charset="-122"/>
                <a:cs typeface="Kanit Light" pitchFamily="34" charset="-120"/>
              </a:rPr>
              <a:t>Feature Scaling</a:t>
            </a:r>
            <a:endParaRPr lang="en-US" sz="2350" dirty="0"/>
          </a:p>
        </p:txBody>
      </p:sp>
      <p:sp>
        <p:nvSpPr>
          <p:cNvPr id="20" name="Text 16"/>
          <p:cNvSpPr/>
          <p:nvPr/>
        </p:nvSpPr>
        <p:spPr>
          <a:xfrm>
            <a:off x="2526625" y="6559272"/>
            <a:ext cx="5775127" cy="769858"/>
          </a:xfrm>
          <a:prstGeom prst="rect">
            <a:avLst/>
          </a:prstGeom>
          <a:noFill/>
          <a:ln/>
        </p:spPr>
        <p:txBody>
          <a:bodyPr wrap="square" lIns="0" tIns="0" rIns="0" bIns="0" rtlCol="0" anchor="t"/>
          <a:lstStyle/>
          <a:p>
            <a:pPr marL="0" indent="0" algn="l">
              <a:lnSpc>
                <a:spcPts val="3000"/>
              </a:lnSpc>
              <a:buNone/>
            </a:pPr>
            <a:r>
              <a:rPr lang="en-US" sz="1850" dirty="0">
                <a:solidFill>
                  <a:srgbClr val="2C3249"/>
                </a:solidFill>
                <a:latin typeface="Martel Sans" pitchFamily="34" charset="0"/>
                <a:ea typeface="Martel Sans" pitchFamily="34" charset="-122"/>
                <a:cs typeface="Martel Sans" pitchFamily="34" charset="-120"/>
              </a:rPr>
              <a:t>Standardized numerical features using StandardScaler to ensure consistent scale across variables.</a:t>
            </a:r>
            <a:endParaRPr lang="en-US" sz="1850" dirty="0"/>
          </a:p>
        </p:txBody>
      </p:sp>
      <p:pic>
        <p:nvPicPr>
          <p:cNvPr id="3" name="Picture 2">
            <a:extLst>
              <a:ext uri="{FF2B5EF4-FFF2-40B4-BE49-F238E27FC236}">
                <a16:creationId xmlns:a16="http://schemas.microsoft.com/office/drawing/2014/main" id="{E56665FA-7551-C69E-7E03-C82759B97B2D}"/>
              </a:ext>
            </a:extLst>
          </p:cNvPr>
          <p:cNvPicPr>
            <a:picLocks noChangeAspect="1"/>
          </p:cNvPicPr>
          <p:nvPr/>
        </p:nvPicPr>
        <p:blipFill>
          <a:blip r:embed="rId3"/>
          <a:stretch>
            <a:fillRect/>
          </a:stretch>
        </p:blipFill>
        <p:spPr>
          <a:xfrm>
            <a:off x="8013892" y="1037748"/>
            <a:ext cx="6465107" cy="3340019"/>
          </a:xfrm>
          <a:prstGeom prst="rect">
            <a:avLst/>
          </a:prstGeom>
        </p:spPr>
      </p:pic>
      <p:pic>
        <p:nvPicPr>
          <p:cNvPr id="23" name="Picture 22">
            <a:extLst>
              <a:ext uri="{FF2B5EF4-FFF2-40B4-BE49-F238E27FC236}">
                <a16:creationId xmlns:a16="http://schemas.microsoft.com/office/drawing/2014/main" id="{83BCF293-3E23-E990-A6C5-138DFF67F0A9}"/>
              </a:ext>
            </a:extLst>
          </p:cNvPr>
          <p:cNvPicPr>
            <a:picLocks noChangeAspect="1"/>
          </p:cNvPicPr>
          <p:nvPr/>
        </p:nvPicPr>
        <p:blipFill>
          <a:blip r:embed="rId4"/>
          <a:stretch>
            <a:fillRect/>
          </a:stretch>
        </p:blipFill>
        <p:spPr>
          <a:xfrm>
            <a:off x="8037708" y="4490179"/>
            <a:ext cx="6465107" cy="33589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11838" y="368384"/>
            <a:ext cx="6999327" cy="771525"/>
          </a:xfrm>
          <a:prstGeom prst="rect">
            <a:avLst/>
          </a:prstGeom>
          <a:noFill/>
          <a:ln/>
        </p:spPr>
        <p:txBody>
          <a:bodyPr wrap="none" lIns="0" tIns="0" rIns="0" bIns="0" rtlCol="0" anchor="t"/>
          <a:lstStyle/>
          <a:p>
            <a:pPr marL="0" indent="0">
              <a:lnSpc>
                <a:spcPts val="6050"/>
              </a:lnSpc>
              <a:buNone/>
            </a:pPr>
            <a:r>
              <a:rPr lang="en-US" sz="4850" dirty="0">
                <a:solidFill>
                  <a:schemeClr val="accent2"/>
                </a:solidFill>
                <a:latin typeface="Algerian" panose="04020705040A02060702" pitchFamily="82" charset="0"/>
                <a:ea typeface="Kanit Light" pitchFamily="34" charset="-122"/>
                <a:cs typeface="Kanit Light" pitchFamily="34" charset="-120"/>
              </a:rPr>
              <a:t>Exploratory Data Analysis</a:t>
            </a:r>
            <a:endParaRPr lang="en-US" sz="4850" dirty="0">
              <a:solidFill>
                <a:schemeClr val="accent2"/>
              </a:solidFill>
              <a:latin typeface="Algerian" panose="04020705040A02060702" pitchFamily="82" charset="0"/>
            </a:endParaRPr>
          </a:p>
        </p:txBody>
      </p:sp>
      <p:sp>
        <p:nvSpPr>
          <p:cNvPr id="4" name="Text 1"/>
          <p:cNvSpPr/>
          <p:nvPr/>
        </p:nvSpPr>
        <p:spPr>
          <a:xfrm>
            <a:off x="611838" y="1288404"/>
            <a:ext cx="3086100" cy="385763"/>
          </a:xfrm>
          <a:prstGeom prst="rect">
            <a:avLst/>
          </a:prstGeom>
          <a:noFill/>
          <a:ln/>
        </p:spPr>
        <p:txBody>
          <a:bodyPr wrap="none" lIns="0" tIns="0" rIns="0" bIns="0" rtlCol="0" anchor="t"/>
          <a:lstStyle/>
          <a:p>
            <a:pPr marL="0" indent="0" algn="l">
              <a:lnSpc>
                <a:spcPts val="3000"/>
              </a:lnSpc>
              <a:buNone/>
            </a:pPr>
            <a:r>
              <a:rPr lang="en-US" sz="2800" dirty="0">
                <a:solidFill>
                  <a:schemeClr val="accent2"/>
                </a:solidFill>
                <a:latin typeface="High Tower Text" panose="02040502050506030303" pitchFamily="18" charset="0"/>
                <a:ea typeface="Kanit Light" pitchFamily="34" charset="-122"/>
                <a:cs typeface="Kanit Light" pitchFamily="34" charset="-120"/>
              </a:rPr>
              <a:t>Co-relation Analysis</a:t>
            </a:r>
            <a:endParaRPr lang="en-US" sz="2800" dirty="0">
              <a:solidFill>
                <a:schemeClr val="accent2"/>
              </a:solidFill>
              <a:latin typeface="High Tower Text" panose="02040502050506030303" pitchFamily="18" charset="0"/>
            </a:endParaRPr>
          </a:p>
        </p:txBody>
      </p:sp>
      <p:sp>
        <p:nvSpPr>
          <p:cNvPr id="5" name="Text 2"/>
          <p:cNvSpPr/>
          <p:nvPr/>
        </p:nvSpPr>
        <p:spPr>
          <a:xfrm>
            <a:off x="3808207" y="6952621"/>
            <a:ext cx="6228677" cy="1185148"/>
          </a:xfrm>
          <a:prstGeom prst="rect">
            <a:avLst/>
          </a:prstGeom>
          <a:noFill/>
          <a:ln/>
        </p:spPr>
        <p:txBody>
          <a:bodyPr wrap="square" lIns="0" tIns="0" rIns="0" bIns="0" rtlCol="0" anchor="t"/>
          <a:lstStyle/>
          <a:p>
            <a:pPr marL="0" indent="0" algn="l">
              <a:lnSpc>
                <a:spcPts val="3100"/>
              </a:lnSpc>
              <a:buNone/>
            </a:pPr>
            <a:r>
              <a:rPr lang="en-US" sz="1900" dirty="0">
                <a:solidFill>
                  <a:srgbClr val="2C3249"/>
                </a:solidFill>
                <a:latin typeface="Martel Sans" pitchFamily="34" charset="0"/>
                <a:ea typeface="Martel Sans" pitchFamily="34" charset="-122"/>
                <a:cs typeface="Martel Sans" pitchFamily="34" charset="-120"/>
              </a:rPr>
              <a:t>Co-relation Heatmap revealed relationships between variables, guiding feature selection.</a:t>
            </a:r>
            <a:endParaRPr lang="en-US" sz="1900" dirty="0"/>
          </a:p>
        </p:txBody>
      </p:sp>
      <p:sp>
        <p:nvSpPr>
          <p:cNvPr id="8" name="Text 4"/>
          <p:cNvSpPr/>
          <p:nvPr/>
        </p:nvSpPr>
        <p:spPr>
          <a:xfrm>
            <a:off x="4664218" y="3836616"/>
            <a:ext cx="4053959" cy="1185148"/>
          </a:xfrm>
          <a:prstGeom prst="rect">
            <a:avLst/>
          </a:prstGeom>
          <a:noFill/>
          <a:ln/>
        </p:spPr>
        <p:txBody>
          <a:bodyPr wrap="square" lIns="0" tIns="0" rIns="0" bIns="0" rtlCol="0" anchor="t"/>
          <a:lstStyle/>
          <a:p>
            <a:pPr marL="0" indent="0" algn="l">
              <a:lnSpc>
                <a:spcPts val="3100"/>
              </a:lnSpc>
              <a:buNone/>
            </a:pPr>
            <a:endParaRPr lang="en-US" sz="1900" dirty="0"/>
          </a:p>
        </p:txBody>
      </p:sp>
      <p:pic>
        <p:nvPicPr>
          <p:cNvPr id="9" name="Picture 8">
            <a:extLst>
              <a:ext uri="{FF2B5EF4-FFF2-40B4-BE49-F238E27FC236}">
                <a16:creationId xmlns:a16="http://schemas.microsoft.com/office/drawing/2014/main" id="{600965D6-E1ED-B6BB-E396-45EA6E20A219}"/>
              </a:ext>
            </a:extLst>
          </p:cNvPr>
          <p:cNvPicPr>
            <a:picLocks noChangeAspect="1"/>
          </p:cNvPicPr>
          <p:nvPr/>
        </p:nvPicPr>
        <p:blipFill>
          <a:blip r:embed="rId3"/>
          <a:stretch>
            <a:fillRect/>
          </a:stretch>
        </p:blipFill>
        <p:spPr>
          <a:xfrm>
            <a:off x="1753496" y="2124958"/>
            <a:ext cx="10133704" cy="4608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B6BA9-EBF2-CDB0-2C1B-0EFBAC0DE0F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20CD9BD-E9C6-67D0-832A-85423AD2ABEC}"/>
              </a:ext>
            </a:extLst>
          </p:cNvPr>
          <p:cNvSpPr/>
          <p:nvPr/>
        </p:nvSpPr>
        <p:spPr>
          <a:xfrm>
            <a:off x="450473" y="357640"/>
            <a:ext cx="6999327" cy="771525"/>
          </a:xfrm>
          <a:prstGeom prst="rect">
            <a:avLst/>
          </a:prstGeom>
          <a:noFill/>
          <a:ln/>
        </p:spPr>
        <p:txBody>
          <a:bodyPr wrap="none" lIns="0" tIns="0" rIns="0" bIns="0" rtlCol="0" anchor="t"/>
          <a:lstStyle/>
          <a:p>
            <a:pPr marL="0" indent="0">
              <a:lnSpc>
                <a:spcPts val="6050"/>
              </a:lnSpc>
              <a:buNone/>
            </a:pPr>
            <a:r>
              <a:rPr lang="en-US" sz="4850" dirty="0">
                <a:solidFill>
                  <a:schemeClr val="accent2"/>
                </a:solidFill>
                <a:latin typeface="Algerian" panose="04020705040A02060702" pitchFamily="82" charset="0"/>
                <a:ea typeface="Kanit Light" pitchFamily="34" charset="-122"/>
                <a:cs typeface="Kanit Light" pitchFamily="34" charset="-120"/>
              </a:rPr>
              <a:t>Exploratory Data Analysis</a:t>
            </a:r>
            <a:endParaRPr lang="en-US" sz="4850" dirty="0">
              <a:solidFill>
                <a:schemeClr val="accent2"/>
              </a:solidFill>
              <a:latin typeface="Algerian" panose="04020705040A02060702" pitchFamily="82" charset="0"/>
            </a:endParaRPr>
          </a:p>
        </p:txBody>
      </p:sp>
      <p:sp>
        <p:nvSpPr>
          <p:cNvPr id="7" name="Text 3">
            <a:extLst>
              <a:ext uri="{FF2B5EF4-FFF2-40B4-BE49-F238E27FC236}">
                <a16:creationId xmlns:a16="http://schemas.microsoft.com/office/drawing/2014/main" id="{75A69301-C4A4-BE33-5185-8877B46D78A7}"/>
              </a:ext>
            </a:extLst>
          </p:cNvPr>
          <p:cNvSpPr/>
          <p:nvPr/>
        </p:nvSpPr>
        <p:spPr>
          <a:xfrm>
            <a:off x="525717" y="1548277"/>
            <a:ext cx="3086100" cy="385763"/>
          </a:xfrm>
          <a:prstGeom prst="rect">
            <a:avLst/>
          </a:prstGeom>
          <a:noFill/>
          <a:ln/>
        </p:spPr>
        <p:txBody>
          <a:bodyPr wrap="none" lIns="0" tIns="0" rIns="0" bIns="0" rtlCol="0" anchor="t"/>
          <a:lstStyle/>
          <a:p>
            <a:pPr marL="0" indent="0" algn="l">
              <a:lnSpc>
                <a:spcPts val="3000"/>
              </a:lnSpc>
              <a:buNone/>
            </a:pPr>
            <a:r>
              <a:rPr lang="en-US" sz="3200" dirty="0">
                <a:solidFill>
                  <a:schemeClr val="accent2"/>
                </a:solidFill>
                <a:latin typeface="High Tower Text" panose="02040502050506030303" pitchFamily="18" charset="0"/>
                <a:ea typeface="Kanit Light" pitchFamily="34" charset="-122"/>
                <a:cs typeface="Kanit Light" pitchFamily="34" charset="-120"/>
              </a:rPr>
              <a:t>Distribution Plots</a:t>
            </a:r>
            <a:endParaRPr lang="en-US" sz="3200" dirty="0">
              <a:solidFill>
                <a:schemeClr val="accent2"/>
              </a:solidFill>
              <a:latin typeface="High Tower Text" panose="02040502050506030303" pitchFamily="18" charset="0"/>
            </a:endParaRPr>
          </a:p>
        </p:txBody>
      </p:sp>
      <p:sp>
        <p:nvSpPr>
          <p:cNvPr id="8" name="Text 4">
            <a:extLst>
              <a:ext uri="{FF2B5EF4-FFF2-40B4-BE49-F238E27FC236}">
                <a16:creationId xmlns:a16="http://schemas.microsoft.com/office/drawing/2014/main" id="{5351EDDF-E3A2-E0DD-C896-38BDFDE6B812}"/>
              </a:ext>
            </a:extLst>
          </p:cNvPr>
          <p:cNvSpPr/>
          <p:nvPr/>
        </p:nvSpPr>
        <p:spPr>
          <a:xfrm>
            <a:off x="5051493" y="6927280"/>
            <a:ext cx="4053959" cy="1185148"/>
          </a:xfrm>
          <a:prstGeom prst="rect">
            <a:avLst/>
          </a:prstGeom>
          <a:noFill/>
          <a:ln/>
        </p:spPr>
        <p:txBody>
          <a:bodyPr wrap="square" lIns="0" tIns="0" rIns="0" bIns="0" rtlCol="0" anchor="t"/>
          <a:lstStyle/>
          <a:p>
            <a:pPr marL="0" indent="0" algn="l">
              <a:lnSpc>
                <a:spcPts val="3100"/>
              </a:lnSpc>
              <a:buNone/>
            </a:pPr>
            <a:r>
              <a:rPr lang="en-US" sz="1900" dirty="0">
                <a:solidFill>
                  <a:srgbClr val="2C3249"/>
                </a:solidFill>
                <a:latin typeface="Martel Sans" pitchFamily="34" charset="0"/>
                <a:ea typeface="Martel Sans" pitchFamily="34" charset="-122"/>
                <a:cs typeface="Martel Sans" pitchFamily="34" charset="-120"/>
              </a:rPr>
              <a:t>Showed data distributions, helping identify potential issues.</a:t>
            </a:r>
            <a:endParaRPr lang="en-US" sz="1900" dirty="0"/>
          </a:p>
        </p:txBody>
      </p:sp>
      <p:pic>
        <p:nvPicPr>
          <p:cNvPr id="17" name="Picture 16">
            <a:extLst>
              <a:ext uri="{FF2B5EF4-FFF2-40B4-BE49-F238E27FC236}">
                <a16:creationId xmlns:a16="http://schemas.microsoft.com/office/drawing/2014/main" id="{B267413E-0CA8-480F-B3D7-ADEE2DC8B62D}"/>
              </a:ext>
            </a:extLst>
          </p:cNvPr>
          <p:cNvPicPr>
            <a:picLocks noChangeAspect="1"/>
          </p:cNvPicPr>
          <p:nvPr/>
        </p:nvPicPr>
        <p:blipFill>
          <a:blip r:embed="rId3"/>
          <a:stretch>
            <a:fillRect/>
          </a:stretch>
        </p:blipFill>
        <p:spPr>
          <a:xfrm>
            <a:off x="7315200" y="2203324"/>
            <a:ext cx="6027068" cy="4432155"/>
          </a:xfrm>
          <a:prstGeom prst="rect">
            <a:avLst/>
          </a:prstGeom>
        </p:spPr>
      </p:pic>
      <p:pic>
        <p:nvPicPr>
          <p:cNvPr id="13" name="Picture 12">
            <a:extLst>
              <a:ext uri="{FF2B5EF4-FFF2-40B4-BE49-F238E27FC236}">
                <a16:creationId xmlns:a16="http://schemas.microsoft.com/office/drawing/2014/main" id="{25675975-8884-1366-E82A-70E0117B23F8}"/>
              </a:ext>
            </a:extLst>
          </p:cNvPr>
          <p:cNvPicPr>
            <a:picLocks noChangeAspect="1"/>
          </p:cNvPicPr>
          <p:nvPr/>
        </p:nvPicPr>
        <p:blipFill>
          <a:blip r:embed="rId4"/>
          <a:stretch>
            <a:fillRect/>
          </a:stretch>
        </p:blipFill>
        <p:spPr>
          <a:xfrm>
            <a:off x="381325" y="2203324"/>
            <a:ext cx="6686663" cy="4625018"/>
          </a:xfrm>
          <a:prstGeom prst="rect">
            <a:avLst/>
          </a:prstGeom>
        </p:spPr>
      </p:pic>
    </p:spTree>
    <p:extLst>
      <p:ext uri="{BB962C8B-B14F-4D97-AF65-F5344CB8AC3E}">
        <p14:creationId xmlns:p14="http://schemas.microsoft.com/office/powerpoint/2010/main" val="2394404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85CBB-EBE8-9E9F-E61B-9563D9A713B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3703EA4-7BFD-7AB2-FAB7-25F14AC82C49}"/>
              </a:ext>
            </a:extLst>
          </p:cNvPr>
          <p:cNvSpPr/>
          <p:nvPr/>
        </p:nvSpPr>
        <p:spPr>
          <a:xfrm>
            <a:off x="450473" y="357640"/>
            <a:ext cx="6999327" cy="771525"/>
          </a:xfrm>
          <a:prstGeom prst="rect">
            <a:avLst/>
          </a:prstGeom>
          <a:noFill/>
          <a:ln/>
        </p:spPr>
        <p:txBody>
          <a:bodyPr wrap="none" lIns="0" tIns="0" rIns="0" bIns="0" rtlCol="0" anchor="t"/>
          <a:lstStyle/>
          <a:p>
            <a:pPr marL="0" indent="0">
              <a:lnSpc>
                <a:spcPts val="6050"/>
              </a:lnSpc>
              <a:buNone/>
            </a:pPr>
            <a:r>
              <a:rPr lang="en-US" sz="4850" dirty="0">
                <a:solidFill>
                  <a:schemeClr val="accent2"/>
                </a:solidFill>
                <a:latin typeface="Algerian" panose="04020705040A02060702" pitchFamily="82" charset="0"/>
                <a:ea typeface="Kanit Light" pitchFamily="34" charset="-122"/>
                <a:cs typeface="Kanit Light" pitchFamily="34" charset="-120"/>
              </a:rPr>
              <a:t>Exploratory Data Analysis</a:t>
            </a:r>
            <a:endParaRPr lang="en-US" sz="4850" dirty="0">
              <a:solidFill>
                <a:schemeClr val="accent2"/>
              </a:solidFill>
              <a:latin typeface="Algerian" panose="04020705040A02060702" pitchFamily="82" charset="0"/>
            </a:endParaRPr>
          </a:p>
        </p:txBody>
      </p:sp>
      <p:sp>
        <p:nvSpPr>
          <p:cNvPr id="10" name="Text 5">
            <a:extLst>
              <a:ext uri="{FF2B5EF4-FFF2-40B4-BE49-F238E27FC236}">
                <a16:creationId xmlns:a16="http://schemas.microsoft.com/office/drawing/2014/main" id="{95D126B7-9C20-3964-47FA-0FC3408D782B}"/>
              </a:ext>
            </a:extLst>
          </p:cNvPr>
          <p:cNvSpPr/>
          <p:nvPr/>
        </p:nvSpPr>
        <p:spPr>
          <a:xfrm>
            <a:off x="450473" y="1562044"/>
            <a:ext cx="3086100" cy="385763"/>
          </a:xfrm>
          <a:prstGeom prst="rect">
            <a:avLst/>
          </a:prstGeom>
          <a:noFill/>
          <a:ln/>
        </p:spPr>
        <p:txBody>
          <a:bodyPr wrap="none" lIns="0" tIns="0" rIns="0" bIns="0" rtlCol="0" anchor="t"/>
          <a:lstStyle/>
          <a:p>
            <a:pPr marL="0" indent="0" algn="l">
              <a:lnSpc>
                <a:spcPts val="3000"/>
              </a:lnSpc>
              <a:buNone/>
            </a:pPr>
            <a:r>
              <a:rPr lang="en-US" sz="3600" dirty="0">
                <a:solidFill>
                  <a:schemeClr val="accent2"/>
                </a:solidFill>
                <a:latin typeface="High Tower Text" panose="02040502050506030303" pitchFamily="18" charset="0"/>
                <a:ea typeface="Kanit Light" pitchFamily="34" charset="-122"/>
                <a:cs typeface="Kanit Light" pitchFamily="34" charset="-120"/>
              </a:rPr>
              <a:t>Scatter Plots</a:t>
            </a:r>
            <a:endParaRPr lang="en-US" sz="3600" dirty="0">
              <a:solidFill>
                <a:schemeClr val="accent2"/>
              </a:solidFill>
              <a:latin typeface="High Tower Text" panose="02040502050506030303" pitchFamily="18" charset="0"/>
            </a:endParaRPr>
          </a:p>
        </p:txBody>
      </p:sp>
      <p:sp>
        <p:nvSpPr>
          <p:cNvPr id="11" name="Text 6">
            <a:extLst>
              <a:ext uri="{FF2B5EF4-FFF2-40B4-BE49-F238E27FC236}">
                <a16:creationId xmlns:a16="http://schemas.microsoft.com/office/drawing/2014/main" id="{E124F0C2-8C7D-2759-EB31-7A25482D8036}"/>
              </a:ext>
            </a:extLst>
          </p:cNvPr>
          <p:cNvSpPr/>
          <p:nvPr/>
        </p:nvSpPr>
        <p:spPr>
          <a:xfrm>
            <a:off x="5136763" y="7065694"/>
            <a:ext cx="4053840" cy="1185148"/>
          </a:xfrm>
          <a:prstGeom prst="rect">
            <a:avLst/>
          </a:prstGeom>
          <a:noFill/>
          <a:ln/>
        </p:spPr>
        <p:txBody>
          <a:bodyPr wrap="square" lIns="0" tIns="0" rIns="0" bIns="0" rtlCol="0" anchor="t"/>
          <a:lstStyle/>
          <a:p>
            <a:pPr marL="0" indent="0" algn="l">
              <a:lnSpc>
                <a:spcPts val="3100"/>
              </a:lnSpc>
              <a:buNone/>
            </a:pPr>
            <a:r>
              <a:rPr lang="en-US" sz="1900" dirty="0">
                <a:solidFill>
                  <a:srgbClr val="2C3249"/>
                </a:solidFill>
                <a:latin typeface="Martel Sans" pitchFamily="34" charset="0"/>
                <a:ea typeface="Martel Sans" pitchFamily="34" charset="-122"/>
                <a:cs typeface="Martel Sans" pitchFamily="34" charset="-120"/>
              </a:rPr>
              <a:t>Pairwise scatter plots highlighted relationships between features and target variable.</a:t>
            </a:r>
            <a:endParaRPr lang="en-US" sz="1900" dirty="0"/>
          </a:p>
        </p:txBody>
      </p:sp>
      <p:pic>
        <p:nvPicPr>
          <p:cNvPr id="19" name="Picture 18">
            <a:extLst>
              <a:ext uri="{FF2B5EF4-FFF2-40B4-BE49-F238E27FC236}">
                <a16:creationId xmlns:a16="http://schemas.microsoft.com/office/drawing/2014/main" id="{8F90FE40-9BCB-F5CA-0BA8-76E158040E5A}"/>
              </a:ext>
            </a:extLst>
          </p:cNvPr>
          <p:cNvPicPr>
            <a:picLocks noChangeAspect="1"/>
          </p:cNvPicPr>
          <p:nvPr/>
        </p:nvPicPr>
        <p:blipFill>
          <a:blip r:embed="rId3"/>
          <a:stretch>
            <a:fillRect/>
          </a:stretch>
        </p:blipFill>
        <p:spPr>
          <a:xfrm>
            <a:off x="9190603" y="5000261"/>
            <a:ext cx="2651632" cy="2145113"/>
          </a:xfrm>
          <a:prstGeom prst="rect">
            <a:avLst/>
          </a:prstGeom>
        </p:spPr>
      </p:pic>
      <p:pic>
        <p:nvPicPr>
          <p:cNvPr id="21" name="Picture 20">
            <a:extLst>
              <a:ext uri="{FF2B5EF4-FFF2-40B4-BE49-F238E27FC236}">
                <a16:creationId xmlns:a16="http://schemas.microsoft.com/office/drawing/2014/main" id="{A09E3B63-814E-31DF-BF69-26ED20543DD6}"/>
              </a:ext>
            </a:extLst>
          </p:cNvPr>
          <p:cNvPicPr>
            <a:picLocks noChangeAspect="1"/>
          </p:cNvPicPr>
          <p:nvPr/>
        </p:nvPicPr>
        <p:blipFill>
          <a:blip r:embed="rId4"/>
          <a:stretch>
            <a:fillRect/>
          </a:stretch>
        </p:blipFill>
        <p:spPr>
          <a:xfrm>
            <a:off x="2859315" y="2250313"/>
            <a:ext cx="2371708" cy="1651231"/>
          </a:xfrm>
          <a:prstGeom prst="rect">
            <a:avLst/>
          </a:prstGeom>
        </p:spPr>
      </p:pic>
      <p:pic>
        <p:nvPicPr>
          <p:cNvPr id="23" name="Picture 22">
            <a:extLst>
              <a:ext uri="{FF2B5EF4-FFF2-40B4-BE49-F238E27FC236}">
                <a16:creationId xmlns:a16="http://schemas.microsoft.com/office/drawing/2014/main" id="{F6336E86-62B9-E840-BC8B-F395A1A7AA62}"/>
              </a:ext>
            </a:extLst>
          </p:cNvPr>
          <p:cNvPicPr>
            <a:picLocks noChangeAspect="1"/>
          </p:cNvPicPr>
          <p:nvPr/>
        </p:nvPicPr>
        <p:blipFill>
          <a:blip r:embed="rId5"/>
          <a:stretch>
            <a:fillRect/>
          </a:stretch>
        </p:blipFill>
        <p:spPr>
          <a:xfrm>
            <a:off x="5391138" y="1947807"/>
            <a:ext cx="2782915" cy="2246558"/>
          </a:xfrm>
          <a:prstGeom prst="rect">
            <a:avLst/>
          </a:prstGeom>
        </p:spPr>
      </p:pic>
      <p:pic>
        <p:nvPicPr>
          <p:cNvPr id="25" name="Picture 24">
            <a:extLst>
              <a:ext uri="{FF2B5EF4-FFF2-40B4-BE49-F238E27FC236}">
                <a16:creationId xmlns:a16="http://schemas.microsoft.com/office/drawing/2014/main" id="{D1606134-B013-36FB-8A1F-21ACF200452B}"/>
              </a:ext>
            </a:extLst>
          </p:cNvPr>
          <p:cNvPicPr>
            <a:picLocks noChangeAspect="1"/>
          </p:cNvPicPr>
          <p:nvPr/>
        </p:nvPicPr>
        <p:blipFill>
          <a:blip r:embed="rId6"/>
          <a:stretch>
            <a:fillRect/>
          </a:stretch>
        </p:blipFill>
        <p:spPr>
          <a:xfrm>
            <a:off x="8494284" y="2004352"/>
            <a:ext cx="2651632" cy="2140577"/>
          </a:xfrm>
          <a:prstGeom prst="rect">
            <a:avLst/>
          </a:prstGeom>
        </p:spPr>
      </p:pic>
      <p:pic>
        <p:nvPicPr>
          <p:cNvPr id="27" name="Picture 26">
            <a:extLst>
              <a:ext uri="{FF2B5EF4-FFF2-40B4-BE49-F238E27FC236}">
                <a16:creationId xmlns:a16="http://schemas.microsoft.com/office/drawing/2014/main" id="{81C292AA-30EE-7898-B1FE-7D192F77D787}"/>
              </a:ext>
            </a:extLst>
          </p:cNvPr>
          <p:cNvPicPr>
            <a:picLocks noChangeAspect="1"/>
          </p:cNvPicPr>
          <p:nvPr/>
        </p:nvPicPr>
        <p:blipFill>
          <a:blip r:embed="rId7"/>
          <a:stretch>
            <a:fillRect/>
          </a:stretch>
        </p:blipFill>
        <p:spPr>
          <a:xfrm>
            <a:off x="11466147" y="2034483"/>
            <a:ext cx="2782915" cy="2080317"/>
          </a:xfrm>
          <a:prstGeom prst="rect">
            <a:avLst/>
          </a:prstGeom>
        </p:spPr>
      </p:pic>
      <p:pic>
        <p:nvPicPr>
          <p:cNvPr id="29" name="Picture 28">
            <a:extLst>
              <a:ext uri="{FF2B5EF4-FFF2-40B4-BE49-F238E27FC236}">
                <a16:creationId xmlns:a16="http://schemas.microsoft.com/office/drawing/2014/main" id="{32BFBDC0-0C4D-F091-74E6-6E25F313B21A}"/>
              </a:ext>
            </a:extLst>
          </p:cNvPr>
          <p:cNvPicPr>
            <a:picLocks noChangeAspect="1"/>
          </p:cNvPicPr>
          <p:nvPr/>
        </p:nvPicPr>
        <p:blipFill>
          <a:blip r:embed="rId8"/>
          <a:stretch>
            <a:fillRect/>
          </a:stretch>
        </p:blipFill>
        <p:spPr>
          <a:xfrm>
            <a:off x="209379" y="5099125"/>
            <a:ext cx="2670891" cy="1968004"/>
          </a:xfrm>
          <a:prstGeom prst="rect">
            <a:avLst/>
          </a:prstGeom>
        </p:spPr>
      </p:pic>
      <p:pic>
        <p:nvPicPr>
          <p:cNvPr id="31" name="Picture 30">
            <a:extLst>
              <a:ext uri="{FF2B5EF4-FFF2-40B4-BE49-F238E27FC236}">
                <a16:creationId xmlns:a16="http://schemas.microsoft.com/office/drawing/2014/main" id="{2D7789FA-E4CC-01F8-FC30-45F0866E2305}"/>
              </a:ext>
            </a:extLst>
          </p:cNvPr>
          <p:cNvPicPr>
            <a:picLocks noChangeAspect="1"/>
          </p:cNvPicPr>
          <p:nvPr/>
        </p:nvPicPr>
        <p:blipFill>
          <a:blip r:embed="rId9"/>
          <a:stretch>
            <a:fillRect/>
          </a:stretch>
        </p:blipFill>
        <p:spPr>
          <a:xfrm>
            <a:off x="3226812" y="5022693"/>
            <a:ext cx="2670891" cy="1991280"/>
          </a:xfrm>
          <a:prstGeom prst="rect">
            <a:avLst/>
          </a:prstGeom>
        </p:spPr>
      </p:pic>
      <p:pic>
        <p:nvPicPr>
          <p:cNvPr id="33" name="Picture 32">
            <a:extLst>
              <a:ext uri="{FF2B5EF4-FFF2-40B4-BE49-F238E27FC236}">
                <a16:creationId xmlns:a16="http://schemas.microsoft.com/office/drawing/2014/main" id="{C3BB2A8B-43F4-796F-83CB-9070FD3D67A8}"/>
              </a:ext>
            </a:extLst>
          </p:cNvPr>
          <p:cNvPicPr>
            <a:picLocks noChangeAspect="1"/>
          </p:cNvPicPr>
          <p:nvPr/>
        </p:nvPicPr>
        <p:blipFill>
          <a:blip r:embed="rId10"/>
          <a:stretch>
            <a:fillRect/>
          </a:stretch>
        </p:blipFill>
        <p:spPr>
          <a:xfrm>
            <a:off x="6244245" y="4891378"/>
            <a:ext cx="2651632" cy="2095681"/>
          </a:xfrm>
          <a:prstGeom prst="rect">
            <a:avLst/>
          </a:prstGeom>
        </p:spPr>
      </p:pic>
      <p:pic>
        <p:nvPicPr>
          <p:cNvPr id="35" name="Picture 34">
            <a:extLst>
              <a:ext uri="{FF2B5EF4-FFF2-40B4-BE49-F238E27FC236}">
                <a16:creationId xmlns:a16="http://schemas.microsoft.com/office/drawing/2014/main" id="{74C5DF8F-08ED-40DF-C792-B2B70A553AB9}"/>
              </a:ext>
            </a:extLst>
          </p:cNvPr>
          <p:cNvPicPr>
            <a:picLocks noChangeAspect="1"/>
          </p:cNvPicPr>
          <p:nvPr/>
        </p:nvPicPr>
        <p:blipFill>
          <a:blip r:embed="rId11"/>
          <a:stretch>
            <a:fillRect/>
          </a:stretch>
        </p:blipFill>
        <p:spPr>
          <a:xfrm>
            <a:off x="11797451" y="4969326"/>
            <a:ext cx="2832949" cy="1939784"/>
          </a:xfrm>
          <a:prstGeom prst="rect">
            <a:avLst/>
          </a:prstGeom>
        </p:spPr>
      </p:pic>
      <p:pic>
        <p:nvPicPr>
          <p:cNvPr id="37" name="Picture 36">
            <a:extLst>
              <a:ext uri="{FF2B5EF4-FFF2-40B4-BE49-F238E27FC236}">
                <a16:creationId xmlns:a16="http://schemas.microsoft.com/office/drawing/2014/main" id="{D48BC359-7005-EF1E-2AF1-64414E95C4C7}"/>
              </a:ext>
            </a:extLst>
          </p:cNvPr>
          <p:cNvPicPr>
            <a:picLocks noChangeAspect="1"/>
          </p:cNvPicPr>
          <p:nvPr/>
        </p:nvPicPr>
        <p:blipFill>
          <a:blip r:embed="rId12"/>
          <a:stretch>
            <a:fillRect/>
          </a:stretch>
        </p:blipFill>
        <p:spPr>
          <a:xfrm>
            <a:off x="240107" y="2304859"/>
            <a:ext cx="2298977" cy="1651231"/>
          </a:xfrm>
          <a:prstGeom prst="rect">
            <a:avLst/>
          </a:prstGeom>
        </p:spPr>
      </p:pic>
    </p:spTree>
    <p:extLst>
      <p:ext uri="{BB962C8B-B14F-4D97-AF65-F5344CB8AC3E}">
        <p14:creationId xmlns:p14="http://schemas.microsoft.com/office/powerpoint/2010/main" val="410517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2400538"/>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Model Selection</a:t>
            </a:r>
            <a:endParaRPr lang="en-US" sz="4850" dirty="0"/>
          </a:p>
        </p:txBody>
      </p:sp>
      <p:sp>
        <p:nvSpPr>
          <p:cNvPr id="3" name="Text 1"/>
          <p:cNvSpPr/>
          <p:nvPr/>
        </p:nvSpPr>
        <p:spPr>
          <a:xfrm>
            <a:off x="864037" y="378916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72D45"/>
                </a:solidFill>
                <a:latin typeface="Kanit Light" pitchFamily="34" charset="0"/>
                <a:ea typeface="Kanit Light" pitchFamily="34" charset="-122"/>
                <a:cs typeface="Kanit Light" pitchFamily="34" charset="-120"/>
              </a:rPr>
              <a:t>Classification Models</a:t>
            </a:r>
            <a:endParaRPr lang="en-US" sz="2400" dirty="0"/>
          </a:p>
        </p:txBody>
      </p:sp>
      <p:sp>
        <p:nvSpPr>
          <p:cNvPr id="4" name="Text 2"/>
          <p:cNvSpPr/>
          <p:nvPr/>
        </p:nvSpPr>
        <p:spPr>
          <a:xfrm>
            <a:off x="864037" y="4421743"/>
            <a:ext cx="3898821" cy="1185148"/>
          </a:xfrm>
          <a:prstGeom prst="rect">
            <a:avLst/>
          </a:prstGeom>
          <a:noFill/>
          <a:ln/>
        </p:spPr>
        <p:txBody>
          <a:bodyPr wrap="square" lIns="0" tIns="0" rIns="0" bIns="0" rtlCol="0" anchor="t"/>
          <a:lstStyle/>
          <a:p>
            <a:pPr marL="0" indent="0">
              <a:lnSpc>
                <a:spcPts val="3100"/>
              </a:lnSpc>
              <a:buNone/>
            </a:pPr>
            <a:r>
              <a:rPr lang="en-US" sz="1900" dirty="0"/>
              <a:t>Logistic Regression, Random Forest, XG Boost, Logistic Regression, Ridge Classification, Gradient Boosting Classification, AdaBoost Classification, SVC, Linear SVC, K neighbors Classification, Gaussian Naive Bayes, Bernoulli Naive Bayes, Decision Tree , Perceptron</a:t>
            </a:r>
          </a:p>
        </p:txBody>
      </p:sp>
      <p:sp>
        <p:nvSpPr>
          <p:cNvPr id="5" name="Text 3"/>
          <p:cNvSpPr/>
          <p:nvPr/>
        </p:nvSpPr>
        <p:spPr>
          <a:xfrm>
            <a:off x="5372695" y="378916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72D45"/>
                </a:solidFill>
                <a:latin typeface="Kanit Light" pitchFamily="34" charset="0"/>
                <a:cs typeface="Kanit Light" pitchFamily="34" charset="-120"/>
              </a:rPr>
              <a:t>Splitting Data</a:t>
            </a:r>
            <a:endParaRPr lang="en-US" sz="2400" dirty="0"/>
          </a:p>
        </p:txBody>
      </p:sp>
      <p:sp>
        <p:nvSpPr>
          <p:cNvPr id="6" name="Text 4"/>
          <p:cNvSpPr/>
          <p:nvPr/>
        </p:nvSpPr>
        <p:spPr>
          <a:xfrm>
            <a:off x="5372695" y="4421743"/>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Use train-test splitting and cross-validation.</a:t>
            </a:r>
            <a:endParaRPr lang="en-US" sz="1900" dirty="0"/>
          </a:p>
        </p:txBody>
      </p:sp>
      <p:sp>
        <p:nvSpPr>
          <p:cNvPr id="7" name="Text 5"/>
          <p:cNvSpPr/>
          <p:nvPr/>
        </p:nvSpPr>
        <p:spPr>
          <a:xfrm>
            <a:off x="9881354" y="3789164"/>
            <a:ext cx="3086100" cy="385763"/>
          </a:xfrm>
          <a:prstGeom prst="rect">
            <a:avLst/>
          </a:prstGeom>
          <a:noFill/>
          <a:ln/>
        </p:spPr>
        <p:txBody>
          <a:bodyPr wrap="none" lIns="0" tIns="0" rIns="0" bIns="0" rtlCol="0" anchor="t"/>
          <a:lstStyle/>
          <a:p>
            <a:pPr marL="0" indent="0">
              <a:lnSpc>
                <a:spcPts val="3000"/>
              </a:lnSpc>
              <a:buNone/>
            </a:pPr>
            <a:r>
              <a:rPr lang="en-US" sz="2400" dirty="0"/>
              <a:t>Optimization</a:t>
            </a:r>
          </a:p>
        </p:txBody>
      </p:sp>
      <p:sp>
        <p:nvSpPr>
          <p:cNvPr id="8" name="Text 6"/>
          <p:cNvSpPr/>
          <p:nvPr/>
        </p:nvSpPr>
        <p:spPr>
          <a:xfrm>
            <a:off x="9881354" y="4421743"/>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XG Boost for potentially higher accuracy for better accuracy.</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108948"/>
            <a:ext cx="815971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Model Training and Evaluation</a:t>
            </a:r>
            <a:endParaRPr lang="en-US" sz="4850" dirty="0"/>
          </a:p>
        </p:txBody>
      </p:sp>
      <p:sp>
        <p:nvSpPr>
          <p:cNvPr id="3" name="Shape 1"/>
          <p:cNvSpPr/>
          <p:nvPr/>
        </p:nvSpPr>
        <p:spPr>
          <a:xfrm>
            <a:off x="864037" y="4685705"/>
            <a:ext cx="12902327" cy="30480"/>
          </a:xfrm>
          <a:prstGeom prst="roundRect">
            <a:avLst>
              <a:gd name="adj" fmla="val 340200"/>
            </a:avLst>
          </a:prstGeom>
          <a:solidFill>
            <a:srgbClr val="C5D2CF"/>
          </a:solidFill>
          <a:ln/>
        </p:spPr>
      </p:sp>
      <p:sp>
        <p:nvSpPr>
          <p:cNvPr id="4" name="Shape 2"/>
          <p:cNvSpPr/>
          <p:nvPr/>
        </p:nvSpPr>
        <p:spPr>
          <a:xfrm>
            <a:off x="4012525" y="3821728"/>
            <a:ext cx="30480" cy="864037"/>
          </a:xfrm>
          <a:prstGeom prst="roundRect">
            <a:avLst>
              <a:gd name="adj" fmla="val 340200"/>
            </a:avLst>
          </a:prstGeom>
          <a:solidFill>
            <a:srgbClr val="C5D2CF"/>
          </a:solidFill>
          <a:ln/>
        </p:spPr>
      </p:sp>
      <p:sp>
        <p:nvSpPr>
          <p:cNvPr id="5" name="Shape 3"/>
          <p:cNvSpPr/>
          <p:nvPr/>
        </p:nvSpPr>
        <p:spPr>
          <a:xfrm>
            <a:off x="3750112" y="4407991"/>
            <a:ext cx="555427" cy="555427"/>
          </a:xfrm>
          <a:prstGeom prst="roundRect">
            <a:avLst>
              <a:gd name="adj" fmla="val 18669"/>
            </a:avLst>
          </a:prstGeom>
          <a:solidFill>
            <a:srgbClr val="DFECE9"/>
          </a:solidFill>
          <a:ln w="15240">
            <a:solidFill>
              <a:srgbClr val="C5D2CF"/>
            </a:solidFill>
            <a:prstDash val="solid"/>
          </a:ln>
        </p:spPr>
      </p:sp>
      <p:sp>
        <p:nvSpPr>
          <p:cNvPr id="6" name="Text 4"/>
          <p:cNvSpPr/>
          <p:nvPr/>
        </p:nvSpPr>
        <p:spPr>
          <a:xfrm>
            <a:off x="3971449" y="4500503"/>
            <a:ext cx="112633"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1</a:t>
            </a:r>
            <a:endParaRPr lang="en-US" sz="2900" dirty="0"/>
          </a:p>
        </p:txBody>
      </p:sp>
      <p:sp>
        <p:nvSpPr>
          <p:cNvPr id="7" name="Text 5"/>
          <p:cNvSpPr/>
          <p:nvPr/>
        </p:nvSpPr>
        <p:spPr>
          <a:xfrm>
            <a:off x="2484834" y="2250758"/>
            <a:ext cx="3086100" cy="385763"/>
          </a:xfrm>
          <a:prstGeom prst="rect">
            <a:avLst/>
          </a:prstGeom>
          <a:noFill/>
          <a:ln/>
        </p:spPr>
        <p:txBody>
          <a:bodyPr wrap="none" lIns="0" tIns="0" rIns="0" bIns="0" rtlCol="0" anchor="t"/>
          <a:lstStyle/>
          <a:p>
            <a:pPr marL="0" indent="0" algn="ctr">
              <a:lnSpc>
                <a:spcPts val="3000"/>
              </a:lnSpc>
              <a:buNone/>
            </a:pPr>
            <a:r>
              <a:rPr lang="en-US" sz="2400" dirty="0">
                <a:solidFill>
                  <a:srgbClr val="2C3249"/>
                </a:solidFill>
                <a:latin typeface="Kanit Light" pitchFamily="34" charset="0"/>
                <a:ea typeface="Kanit Light" pitchFamily="34" charset="-122"/>
                <a:cs typeface="Kanit Light" pitchFamily="34" charset="-120"/>
              </a:rPr>
              <a:t>Data Splitting</a:t>
            </a:r>
            <a:endParaRPr lang="en-US" sz="2400" dirty="0"/>
          </a:p>
        </p:txBody>
      </p:sp>
      <p:sp>
        <p:nvSpPr>
          <p:cNvPr id="8" name="Text 6"/>
          <p:cNvSpPr/>
          <p:nvPr/>
        </p:nvSpPr>
        <p:spPr>
          <a:xfrm>
            <a:off x="1110853" y="2784634"/>
            <a:ext cx="5834063" cy="790099"/>
          </a:xfrm>
          <a:prstGeom prst="rect">
            <a:avLst/>
          </a:prstGeom>
          <a:noFill/>
          <a:ln/>
        </p:spPr>
        <p:txBody>
          <a:bodyPr wrap="square" lIns="0" tIns="0" rIns="0" bIns="0" rtlCol="0" anchor="t"/>
          <a:lstStyle/>
          <a:p>
            <a:pPr marL="0" indent="0" algn="ctr">
              <a:lnSpc>
                <a:spcPts val="3100"/>
              </a:lnSpc>
              <a:buNone/>
            </a:pPr>
            <a:r>
              <a:rPr lang="en-US" sz="1900" dirty="0">
                <a:solidFill>
                  <a:srgbClr val="2C3249"/>
                </a:solidFill>
                <a:latin typeface="Martel Sans" pitchFamily="34" charset="0"/>
                <a:ea typeface="Martel Sans" pitchFamily="34" charset="-122"/>
                <a:cs typeface="Martel Sans" pitchFamily="34" charset="-120"/>
              </a:rPr>
              <a:t>80% training, 20% testing split for model evaluation.</a:t>
            </a:r>
            <a:endParaRPr lang="en-US" sz="1900" dirty="0"/>
          </a:p>
        </p:txBody>
      </p:sp>
      <p:sp>
        <p:nvSpPr>
          <p:cNvPr id="9" name="Shape 7"/>
          <p:cNvSpPr/>
          <p:nvPr/>
        </p:nvSpPr>
        <p:spPr>
          <a:xfrm>
            <a:off x="7299722" y="4685645"/>
            <a:ext cx="30480" cy="864037"/>
          </a:xfrm>
          <a:prstGeom prst="roundRect">
            <a:avLst>
              <a:gd name="adj" fmla="val 340200"/>
            </a:avLst>
          </a:prstGeom>
          <a:solidFill>
            <a:srgbClr val="C5D2CF"/>
          </a:solidFill>
          <a:ln/>
        </p:spPr>
      </p:sp>
      <p:sp>
        <p:nvSpPr>
          <p:cNvPr id="10" name="Shape 8"/>
          <p:cNvSpPr/>
          <p:nvPr/>
        </p:nvSpPr>
        <p:spPr>
          <a:xfrm>
            <a:off x="7037308" y="4407991"/>
            <a:ext cx="555427" cy="555427"/>
          </a:xfrm>
          <a:prstGeom prst="roundRect">
            <a:avLst>
              <a:gd name="adj" fmla="val 18669"/>
            </a:avLst>
          </a:prstGeom>
          <a:solidFill>
            <a:srgbClr val="DFECE9"/>
          </a:solidFill>
          <a:ln w="15240">
            <a:solidFill>
              <a:srgbClr val="C5D2CF"/>
            </a:solidFill>
            <a:prstDash val="solid"/>
          </a:ln>
        </p:spPr>
      </p:sp>
      <p:sp>
        <p:nvSpPr>
          <p:cNvPr id="11" name="Text 9"/>
          <p:cNvSpPr/>
          <p:nvPr/>
        </p:nvSpPr>
        <p:spPr>
          <a:xfrm>
            <a:off x="7221260" y="4500503"/>
            <a:ext cx="187404"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2</a:t>
            </a:r>
            <a:endParaRPr lang="en-US" sz="2900" dirty="0"/>
          </a:p>
        </p:txBody>
      </p:sp>
      <p:sp>
        <p:nvSpPr>
          <p:cNvPr id="12" name="Text 10"/>
          <p:cNvSpPr/>
          <p:nvPr/>
        </p:nvSpPr>
        <p:spPr>
          <a:xfrm>
            <a:off x="5701546" y="5796677"/>
            <a:ext cx="3227189" cy="385763"/>
          </a:xfrm>
          <a:prstGeom prst="rect">
            <a:avLst/>
          </a:prstGeom>
          <a:noFill/>
          <a:ln/>
        </p:spPr>
        <p:txBody>
          <a:bodyPr wrap="none" lIns="0" tIns="0" rIns="0" bIns="0" rtlCol="0" anchor="t"/>
          <a:lstStyle/>
          <a:p>
            <a:pPr marL="0" indent="0" algn="ctr">
              <a:lnSpc>
                <a:spcPts val="3000"/>
              </a:lnSpc>
              <a:buNone/>
            </a:pPr>
            <a:r>
              <a:rPr lang="en-US" sz="2400" dirty="0"/>
              <a:t>Cross Validation</a:t>
            </a:r>
          </a:p>
        </p:txBody>
      </p:sp>
      <p:sp>
        <p:nvSpPr>
          <p:cNvPr id="13" name="Text 11"/>
          <p:cNvSpPr/>
          <p:nvPr/>
        </p:nvSpPr>
        <p:spPr>
          <a:xfrm>
            <a:off x="4398050" y="6330553"/>
            <a:ext cx="5834182" cy="790099"/>
          </a:xfrm>
          <a:prstGeom prst="rect">
            <a:avLst/>
          </a:prstGeom>
          <a:noFill/>
          <a:ln/>
        </p:spPr>
        <p:txBody>
          <a:bodyPr wrap="square" lIns="0" tIns="0" rIns="0" bIns="0" rtlCol="0" anchor="t"/>
          <a:lstStyle/>
          <a:p>
            <a:pPr marL="0" indent="0" algn="ctr">
              <a:lnSpc>
                <a:spcPts val="3100"/>
              </a:lnSpc>
              <a:buNone/>
            </a:pPr>
            <a:r>
              <a:rPr lang="en-US" sz="1900" dirty="0">
                <a:latin typeface="Martel Sans" panose="020B0604020202020204" charset="0"/>
                <a:cs typeface="Martel Sans" panose="020B0604020202020204" charset="0"/>
              </a:rPr>
              <a:t>Performing Cross Validation on all models and comparing their accuracies</a:t>
            </a:r>
          </a:p>
        </p:txBody>
      </p:sp>
      <p:sp>
        <p:nvSpPr>
          <p:cNvPr id="14" name="Shape 12"/>
          <p:cNvSpPr/>
          <p:nvPr/>
        </p:nvSpPr>
        <p:spPr>
          <a:xfrm>
            <a:off x="10587038" y="3821728"/>
            <a:ext cx="30480" cy="864037"/>
          </a:xfrm>
          <a:prstGeom prst="roundRect">
            <a:avLst>
              <a:gd name="adj" fmla="val 340200"/>
            </a:avLst>
          </a:prstGeom>
          <a:solidFill>
            <a:srgbClr val="C5D2CF"/>
          </a:solidFill>
          <a:ln/>
        </p:spPr>
      </p:sp>
      <p:sp>
        <p:nvSpPr>
          <p:cNvPr id="15" name="Shape 13"/>
          <p:cNvSpPr/>
          <p:nvPr/>
        </p:nvSpPr>
        <p:spPr>
          <a:xfrm>
            <a:off x="10324624" y="4407991"/>
            <a:ext cx="555427" cy="555427"/>
          </a:xfrm>
          <a:prstGeom prst="roundRect">
            <a:avLst>
              <a:gd name="adj" fmla="val 18669"/>
            </a:avLst>
          </a:prstGeom>
          <a:solidFill>
            <a:srgbClr val="DFECE9"/>
          </a:solidFill>
          <a:ln w="15240">
            <a:solidFill>
              <a:srgbClr val="C5D2CF"/>
            </a:solidFill>
            <a:prstDash val="solid"/>
          </a:ln>
        </p:spPr>
      </p:sp>
      <p:sp>
        <p:nvSpPr>
          <p:cNvPr id="16" name="Text 14"/>
          <p:cNvSpPr/>
          <p:nvPr/>
        </p:nvSpPr>
        <p:spPr>
          <a:xfrm>
            <a:off x="10507147" y="4500503"/>
            <a:ext cx="190381"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3</a:t>
            </a:r>
            <a:endParaRPr lang="en-US" sz="2900" dirty="0"/>
          </a:p>
        </p:txBody>
      </p:sp>
      <p:sp>
        <p:nvSpPr>
          <p:cNvPr id="17" name="Text 15"/>
          <p:cNvSpPr/>
          <p:nvPr/>
        </p:nvSpPr>
        <p:spPr>
          <a:xfrm>
            <a:off x="9059347" y="2250758"/>
            <a:ext cx="3086100" cy="385763"/>
          </a:xfrm>
          <a:prstGeom prst="rect">
            <a:avLst/>
          </a:prstGeom>
          <a:noFill/>
          <a:ln/>
        </p:spPr>
        <p:txBody>
          <a:bodyPr wrap="none" lIns="0" tIns="0" rIns="0" bIns="0" rtlCol="0" anchor="t"/>
          <a:lstStyle/>
          <a:p>
            <a:pPr marL="0" indent="0" algn="ctr">
              <a:lnSpc>
                <a:spcPts val="3000"/>
              </a:lnSpc>
              <a:buNone/>
            </a:pPr>
            <a:r>
              <a:rPr lang="en-US" sz="2400" dirty="0">
                <a:solidFill>
                  <a:srgbClr val="2C3249"/>
                </a:solidFill>
                <a:latin typeface="Kanit Light" pitchFamily="34" charset="0"/>
                <a:ea typeface="Kanit Light" pitchFamily="34" charset="-122"/>
                <a:cs typeface="Kanit Light" pitchFamily="34" charset="-120"/>
              </a:rPr>
              <a:t>Performance Metrics</a:t>
            </a:r>
            <a:endParaRPr lang="en-US" sz="2400" dirty="0"/>
          </a:p>
        </p:txBody>
      </p:sp>
      <p:sp>
        <p:nvSpPr>
          <p:cNvPr id="18" name="Text 16"/>
          <p:cNvSpPr/>
          <p:nvPr/>
        </p:nvSpPr>
        <p:spPr>
          <a:xfrm>
            <a:off x="7685365" y="2784634"/>
            <a:ext cx="5834182" cy="790099"/>
          </a:xfrm>
          <a:prstGeom prst="rect">
            <a:avLst/>
          </a:prstGeom>
          <a:noFill/>
          <a:ln/>
        </p:spPr>
        <p:txBody>
          <a:bodyPr wrap="square" lIns="0" tIns="0" rIns="0" bIns="0" rtlCol="0" anchor="t"/>
          <a:lstStyle/>
          <a:p>
            <a:pPr marL="0" indent="0" algn="ctr">
              <a:lnSpc>
                <a:spcPts val="3100"/>
              </a:lnSpc>
              <a:buNone/>
            </a:pPr>
            <a:r>
              <a:rPr lang="en-US" sz="1900" dirty="0">
                <a:solidFill>
                  <a:srgbClr val="2C3249"/>
                </a:solidFill>
                <a:latin typeface="Martel Sans" pitchFamily="34" charset="0"/>
                <a:ea typeface="Martel Sans" pitchFamily="34" charset="-122"/>
                <a:cs typeface="Martel Sans" pitchFamily="34" charset="-120"/>
              </a:rPr>
              <a:t>Evaluated models using Compare models using accuracy, precision, recall, F1-score, and AUC-ROC.</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493</Words>
  <Application>Microsoft Office PowerPoint</Application>
  <PresentationFormat>Custom</PresentationFormat>
  <Paragraphs>90</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High Tower Text</vt:lpstr>
      <vt:lpstr>Martel Sans</vt:lpstr>
      <vt:lpstr>Algerian</vt:lpstr>
      <vt:lpstr>Times New Roman</vt:lpstr>
      <vt:lpstr>Arial</vt:lpstr>
      <vt:lpstr>Kanit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Afreen Fathima</cp:lastModifiedBy>
  <cp:revision>7</cp:revision>
  <dcterms:created xsi:type="dcterms:W3CDTF">2024-10-24T13:45:28Z</dcterms:created>
  <dcterms:modified xsi:type="dcterms:W3CDTF">2025-02-10T10:57:20Z</dcterms:modified>
</cp:coreProperties>
</file>