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4" r:id="rId2"/>
    <p:sldId id="256" r:id="rId3"/>
    <p:sldId id="257" r:id="rId4"/>
    <p:sldId id="258" r:id="rId5"/>
    <p:sldId id="262"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E817ADE-C6A9-4BE2-9D39-671744B6B32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817ADE-C6A9-4BE2-9D39-671744B6B32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817ADE-C6A9-4BE2-9D39-671744B6B32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F42EA30-4FF9-4845-8DDB-E797CBA56D15}"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817ADE-C6A9-4BE2-9D39-671744B6B32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F42EA30-4FF9-4845-8DDB-E797CBA56D15}" type="datetimeFigureOut">
              <a:rPr lang="en-US" smtClean="0"/>
              <a:pPr/>
              <a:t>10/25/2021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E817ADE-C6A9-4BE2-9D39-671744B6B32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274638"/>
            <a:ext cx="6576266" cy="1143000"/>
          </a:xfrm>
        </p:spPr>
        <p:txBody>
          <a:bodyPr/>
          <a:lstStyle/>
          <a:p>
            <a:r>
              <a:rPr lang="en-US" dirty="0">
                <a:solidFill>
                  <a:schemeClr val="accent2">
                    <a:lumMod val="75000"/>
                  </a:schemeClr>
                </a:solidFill>
              </a:rPr>
              <a:t>SPIRAL MODEL</a:t>
            </a:r>
          </a:p>
        </p:txBody>
      </p:sp>
      <p:sp>
        <p:nvSpPr>
          <p:cNvPr id="3" name="Content Placeholder 2"/>
          <p:cNvSpPr>
            <a:spLocks noGrp="1"/>
          </p:cNvSpPr>
          <p:nvPr>
            <p:ph idx="1"/>
          </p:nvPr>
        </p:nvSpPr>
        <p:spPr>
          <a:xfrm>
            <a:off x="2428860" y="1600200"/>
            <a:ext cx="4786346" cy="4525963"/>
          </a:xfrm>
        </p:spPr>
        <p:txBody>
          <a:bodyPr/>
          <a:lstStyle/>
          <a:p>
            <a:pPr>
              <a:buNone/>
            </a:pPr>
            <a:r>
              <a:rPr lang="en-US" dirty="0">
                <a:solidFill>
                  <a:schemeClr val="accent6">
                    <a:lumMod val="75000"/>
                  </a:schemeClr>
                </a:solidFill>
              </a:rPr>
              <a:t>PRESENTED  BY:</a:t>
            </a:r>
          </a:p>
          <a:p>
            <a:pPr>
              <a:buFont typeface="Wingdings" pitchFamily="2" charset="2"/>
              <a:buChar char="Ø"/>
            </a:pPr>
            <a:r>
              <a:rPr lang="en-US" dirty="0">
                <a:solidFill>
                  <a:schemeClr val="accent6">
                    <a:lumMod val="75000"/>
                  </a:schemeClr>
                </a:solidFill>
              </a:rPr>
              <a:t>Radhika</a:t>
            </a:r>
          </a:p>
          <a:p>
            <a:pPr>
              <a:buFont typeface="Wingdings" pitchFamily="2" charset="2"/>
              <a:buChar char="Ø"/>
            </a:pPr>
            <a:r>
              <a:rPr lang="en-US" dirty="0">
                <a:solidFill>
                  <a:schemeClr val="accent6">
                    <a:lumMod val="75000"/>
                  </a:schemeClr>
                </a:solidFill>
              </a:rPr>
              <a:t>Afreen</a:t>
            </a:r>
          </a:p>
          <a:p>
            <a:pPr>
              <a:buFont typeface="Wingdings" pitchFamily="2" charset="2"/>
              <a:buChar char="Ø"/>
            </a:pPr>
            <a:r>
              <a:rPr lang="en-US" dirty="0">
                <a:solidFill>
                  <a:schemeClr val="accent6">
                    <a:lumMod val="75000"/>
                  </a:schemeClr>
                </a:solidFill>
              </a:rPr>
              <a:t>Pooja</a:t>
            </a:r>
          </a:p>
          <a:p>
            <a:pPr>
              <a:buFont typeface="Wingdings" pitchFamily="2" charset="2"/>
              <a:buChar char="Ø"/>
            </a:pPr>
            <a:r>
              <a:rPr lang="en-US" dirty="0" err="1">
                <a:solidFill>
                  <a:schemeClr val="accent6">
                    <a:lumMod val="75000"/>
                  </a:schemeClr>
                </a:solidFill>
              </a:rPr>
              <a:t>Asfiya</a:t>
            </a:r>
            <a:endParaRPr lang="en-US" dirty="0">
              <a:solidFill>
                <a:schemeClr val="accent6">
                  <a:lumMod val="75000"/>
                </a:schemeClr>
              </a:solidFill>
            </a:endParaRPr>
          </a:p>
          <a:p>
            <a:pPr>
              <a:buFont typeface="Wingdings" pitchFamily="2" charset="2"/>
              <a:buChar char="Ø"/>
            </a:pPr>
            <a:r>
              <a:rPr lang="en-US" dirty="0">
                <a:solidFill>
                  <a:schemeClr val="accent6">
                    <a:lumMod val="75000"/>
                  </a:schemeClr>
                </a:solidFill>
              </a:rPr>
              <a:t>Eesha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571481"/>
            <a:ext cx="4000528" cy="642942"/>
          </a:xfrm>
        </p:spPr>
        <p:txBody>
          <a:bodyPr>
            <a:normAutofit fontScale="90000"/>
          </a:bodyPr>
          <a:lstStyle/>
          <a:p>
            <a:r>
              <a:rPr lang="en-US" sz="6000" dirty="0">
                <a:solidFill>
                  <a:schemeClr val="tx1"/>
                </a:solidFill>
              </a:rPr>
              <a:t>Introduction</a:t>
            </a:r>
          </a:p>
        </p:txBody>
      </p:sp>
      <p:sp>
        <p:nvSpPr>
          <p:cNvPr id="1026" name="AutoShape 2"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Software Engineering | Spiral Model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428728" y="1357298"/>
            <a:ext cx="7000924" cy="4678204"/>
          </a:xfrm>
          <a:prstGeom prst="rect">
            <a:avLst/>
          </a:prstGeom>
        </p:spPr>
        <p:txBody>
          <a:bodyPr wrap="square">
            <a:spAutoFit/>
          </a:bodyPr>
          <a:lstStyle/>
          <a:p>
            <a:pPr fontAlgn="base">
              <a:buFont typeface="Wingdings" pitchFamily="2" charset="2"/>
              <a:buChar char="Ø"/>
            </a:pPr>
            <a:r>
              <a:rPr lang="en-US" sz="2000" b="1" dirty="0"/>
              <a:t>Spiral model</a:t>
            </a:r>
            <a:r>
              <a:rPr lang="en-US" sz="2000" dirty="0"/>
              <a:t> is one of the most important Software Development Life Cycle models, which provides support for </a:t>
            </a:r>
            <a:r>
              <a:rPr lang="en-US" sz="2000" b="1" dirty="0"/>
              <a:t>Risk Handling</a:t>
            </a:r>
            <a:r>
              <a:rPr lang="en-US" sz="2000" dirty="0"/>
              <a:t>. In its diagrammatic representation, it looks like a spiral with many loops. </a:t>
            </a:r>
          </a:p>
          <a:p>
            <a:pPr fontAlgn="base">
              <a:buFont typeface="Wingdings" pitchFamily="2" charset="2"/>
              <a:buChar char="Ø"/>
            </a:pPr>
            <a:endParaRPr lang="en-US" sz="2000" dirty="0"/>
          </a:p>
          <a:p>
            <a:pPr fontAlgn="base">
              <a:buFont typeface="Wingdings" pitchFamily="2" charset="2"/>
              <a:buChar char="Ø"/>
            </a:pPr>
            <a:r>
              <a:rPr lang="en-US" sz="2000" dirty="0"/>
              <a:t>The exact number of loops of the spiral is unknown and can vary from project to project. Each loop of the spiral is called a </a:t>
            </a:r>
            <a:r>
              <a:rPr lang="en-US" sz="2000" b="1" dirty="0"/>
              <a:t>Phase of the software development process.</a:t>
            </a:r>
          </a:p>
          <a:p>
            <a:pPr fontAlgn="base"/>
            <a:r>
              <a:rPr lang="en-US" sz="2000" dirty="0"/>
              <a:t> </a:t>
            </a:r>
          </a:p>
          <a:p>
            <a:pPr fontAlgn="base">
              <a:buFont typeface="Wingdings" pitchFamily="2" charset="2"/>
              <a:buChar char="Ø"/>
            </a:pPr>
            <a:r>
              <a:rPr lang="en-US" sz="2000" dirty="0"/>
              <a:t>The exact number of phases needed to develop the product can be varied by the project manager depending upon the project risks. As the project manager dynamically determines the number of phases, so the project manager has an important role to develop a product using the spiral model. </a:t>
            </a:r>
          </a:p>
          <a:p>
            <a:pPr fontAlgn="base">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285728"/>
            <a:ext cx="4286280" cy="857256"/>
          </a:xfrm>
        </p:spPr>
        <p:txBody>
          <a:bodyPr>
            <a:normAutofit/>
          </a:bodyPr>
          <a:lstStyle/>
          <a:p>
            <a:r>
              <a:rPr lang="en-US" dirty="0">
                <a:solidFill>
                  <a:schemeClr val="tx1"/>
                </a:solidFill>
              </a:rPr>
              <a:t>Model Explanation</a:t>
            </a:r>
          </a:p>
        </p:txBody>
      </p:sp>
      <p:sp>
        <p:nvSpPr>
          <p:cNvPr id="6" name="Rectangle 5"/>
          <p:cNvSpPr/>
          <p:nvPr/>
        </p:nvSpPr>
        <p:spPr>
          <a:xfrm>
            <a:off x="1214414" y="1357297"/>
            <a:ext cx="6858048" cy="4524315"/>
          </a:xfrm>
          <a:prstGeom prst="rect">
            <a:avLst/>
          </a:prstGeom>
        </p:spPr>
        <p:txBody>
          <a:bodyPr wrap="square">
            <a:spAutoFit/>
          </a:bodyPr>
          <a:lstStyle/>
          <a:p>
            <a:pPr fontAlgn="base">
              <a:buFont typeface="Wingdings" pitchFamily="2" charset="2"/>
              <a:buChar char="Ø"/>
            </a:pPr>
            <a:r>
              <a:rPr lang="en-US" b="1" dirty="0"/>
              <a:t>Objectives determination and identify alternative solutions:</a:t>
            </a:r>
            <a:r>
              <a:rPr lang="en-US" dirty="0"/>
              <a:t> Requirements are gathered from the customers and the objectives are identified, elaborated, and analyzed at the start of every phase. Then alternative solutions possible for the phase are proposed in this quadrant.</a:t>
            </a:r>
          </a:p>
          <a:p>
            <a:pPr fontAlgn="base"/>
            <a:r>
              <a:rPr lang="en-US" dirty="0"/>
              <a:t> </a:t>
            </a:r>
          </a:p>
          <a:p>
            <a:pPr fontAlgn="base">
              <a:buFont typeface="Wingdings" pitchFamily="2" charset="2"/>
              <a:buChar char="Ø"/>
            </a:pPr>
            <a:r>
              <a:rPr lang="en-US" b="1" dirty="0"/>
              <a:t>Identify and resolve Risks:</a:t>
            </a:r>
            <a:r>
              <a:rPr lang="en-US" dirty="0"/>
              <a:t> 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 </a:t>
            </a:r>
          </a:p>
          <a:p>
            <a:pPr fontAlgn="base"/>
            <a:endParaRPr lang="en-US" dirty="0"/>
          </a:p>
          <a:p>
            <a:pPr fontAlgn="base">
              <a:buFont typeface="Wingdings" pitchFamily="2" charset="2"/>
              <a:buChar char="Ø"/>
            </a:pPr>
            <a:r>
              <a:rPr lang="en-US" b="1" dirty="0"/>
              <a:t>Develop next version of the Product:</a:t>
            </a:r>
            <a:r>
              <a:rPr lang="en-US" dirty="0"/>
              <a:t> During the third quadrant, the identified features are developed and verified through testing. At the end of the third quadrant, the next version of the software is available.</a:t>
            </a:r>
          </a:p>
          <a:p>
            <a:pPr fontAlgn="base"/>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iral-1-1024x945.jpg"/>
          <p:cNvPicPr>
            <a:picLocks noChangeAspect="1"/>
          </p:cNvPicPr>
          <p:nvPr/>
        </p:nvPicPr>
        <p:blipFill>
          <a:blip r:embed="rId2"/>
          <a:stretch>
            <a:fillRect/>
          </a:stretch>
        </p:blipFill>
        <p:spPr>
          <a:xfrm>
            <a:off x="928662" y="2714620"/>
            <a:ext cx="7429552" cy="3373672"/>
          </a:xfrm>
          <a:prstGeom prst="rect">
            <a:avLst/>
          </a:prstGeom>
        </p:spPr>
      </p:pic>
      <p:sp>
        <p:nvSpPr>
          <p:cNvPr id="6" name="Rectangle 5"/>
          <p:cNvSpPr/>
          <p:nvPr/>
        </p:nvSpPr>
        <p:spPr>
          <a:xfrm>
            <a:off x="1214414" y="571480"/>
            <a:ext cx="6786610" cy="1477328"/>
          </a:xfrm>
          <a:prstGeom prst="rect">
            <a:avLst/>
          </a:prstGeom>
        </p:spPr>
        <p:txBody>
          <a:bodyPr wrap="square">
            <a:spAutoFit/>
          </a:bodyPr>
          <a:lstStyle/>
          <a:p>
            <a:pPr fontAlgn="base"/>
            <a:r>
              <a:rPr lang="en-US" dirty="0"/>
              <a:t> </a:t>
            </a:r>
          </a:p>
          <a:p>
            <a:pPr fontAlgn="base">
              <a:buFont typeface="Wingdings" pitchFamily="2" charset="2"/>
              <a:buChar char="Ø"/>
            </a:pPr>
            <a:r>
              <a:rPr lang="en-US" b="1" dirty="0"/>
              <a:t>Review and plan for the next Phase:</a:t>
            </a:r>
            <a:r>
              <a:rPr lang="en-US" dirty="0"/>
              <a:t> In the fourth quadrant, the Customers evaluate the so far developed version of the software. In the end, planning for the next phase is started. </a:t>
            </a:r>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74638"/>
            <a:ext cx="4929222" cy="1143000"/>
          </a:xfrm>
        </p:spPr>
        <p:txBody>
          <a:bodyPr>
            <a:normAutofit/>
          </a:bodyPr>
          <a:lstStyle/>
          <a:p>
            <a:r>
              <a:rPr lang="en-US" sz="5400" dirty="0">
                <a:solidFill>
                  <a:schemeClr val="accent2">
                    <a:lumMod val="75000"/>
                  </a:schemeClr>
                </a:solidFill>
              </a:rPr>
              <a:t>MERITS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Risk Managing Feature</a:t>
            </a:r>
          </a:p>
          <a:p>
            <a:pPr>
              <a:buFont typeface="Wingdings" pitchFamily="2" charset="2"/>
              <a:buChar char="Ø"/>
            </a:pPr>
            <a:r>
              <a:rPr lang="en-US" sz="2400" dirty="0"/>
              <a:t>Suitable for more extensive projects</a:t>
            </a:r>
          </a:p>
          <a:p>
            <a:pPr>
              <a:buFont typeface="Wingdings" pitchFamily="2" charset="2"/>
              <a:buChar char="Ø"/>
            </a:pPr>
            <a:r>
              <a:rPr lang="en-US" sz="2400" dirty="0"/>
              <a:t>Docile in terms of Requirements</a:t>
            </a:r>
          </a:p>
          <a:p>
            <a:pPr>
              <a:buFont typeface="Wingdings" pitchFamily="2" charset="2"/>
              <a:buChar char="Ø"/>
            </a:pPr>
            <a:r>
              <a:rPr lang="en-US" sz="2400" dirty="0"/>
              <a:t>Client Satisfaction</a:t>
            </a:r>
          </a:p>
          <a:p>
            <a:pPr>
              <a:buFont typeface="Wingdings" pitchFamily="2" charset="2"/>
              <a:buChar char="Ø"/>
            </a:pPr>
            <a:r>
              <a:rPr lang="en-US" sz="2400" dirty="0"/>
              <a:t>Early Estimation of Cost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74638"/>
            <a:ext cx="3643338" cy="1143000"/>
          </a:xfrm>
        </p:spPr>
        <p:txBody>
          <a:bodyPr>
            <a:normAutofit/>
          </a:bodyPr>
          <a:lstStyle/>
          <a:p>
            <a:r>
              <a:rPr lang="en-US" sz="5400" dirty="0">
                <a:solidFill>
                  <a:schemeClr val="accent2">
                    <a:lumMod val="75000"/>
                  </a:schemeClr>
                </a:solidFill>
              </a:rPr>
              <a:t>DMERITS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Difficulty</a:t>
            </a:r>
          </a:p>
          <a:p>
            <a:pPr>
              <a:buFont typeface="Wingdings" pitchFamily="2" charset="2"/>
              <a:buChar char="Ø"/>
            </a:pPr>
            <a:r>
              <a:rPr lang="en-US" sz="2400" dirty="0"/>
              <a:t>Expensive</a:t>
            </a:r>
          </a:p>
          <a:p>
            <a:pPr>
              <a:buFont typeface="Wingdings" pitchFamily="2" charset="2"/>
              <a:buChar char="Ø"/>
            </a:pPr>
            <a:r>
              <a:rPr lang="en-US" sz="2400" dirty="0"/>
              <a:t>Too much dependability on Risk Analysis: </a:t>
            </a:r>
          </a:p>
          <a:p>
            <a:pPr>
              <a:buFont typeface="Wingdings" pitchFamily="2" charset="2"/>
              <a:buChar char="Ø"/>
            </a:pPr>
            <a:r>
              <a:rPr lang="en-US" sz="2400" dirty="0"/>
              <a:t>Difficulty in time management</a:t>
            </a:r>
          </a:p>
          <a:p>
            <a:pPr>
              <a:buFont typeface="Wingdings" pitchFamily="2" charset="2"/>
              <a:buChar char="Ø"/>
            </a:pPr>
            <a:r>
              <a:rPr lang="en-US" sz="2400" dirty="0"/>
              <a:t>Complicated in terms of user-friendliness:</a:t>
            </a:r>
          </a:p>
          <a:p>
            <a:pPr>
              <a:buFont typeface="Wingdings" pitchFamily="2" charset="2"/>
              <a:buChar char="Ø"/>
            </a:pPr>
            <a:r>
              <a:rPr lang="en-US" sz="2400" dirty="0"/>
              <a:t>Maintenance of prototypes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274638"/>
            <a:ext cx="5786478" cy="1143000"/>
          </a:xfrm>
        </p:spPr>
        <p:txBody>
          <a:bodyPr>
            <a:normAutofit/>
          </a:bodyPr>
          <a:lstStyle/>
          <a:p>
            <a:r>
              <a:rPr lang="en-US" sz="5400" dirty="0">
                <a:solidFill>
                  <a:schemeClr val="accent2">
                    <a:lumMod val="75000"/>
                  </a:schemeClr>
                </a:solidFill>
              </a:rPr>
              <a:t>When to use?</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t>A Spiral model in software engineering is used when project is large.</a:t>
            </a:r>
          </a:p>
          <a:p>
            <a:pPr>
              <a:buFont typeface="Wingdings" pitchFamily="2" charset="2"/>
              <a:buChar char="Ø"/>
            </a:pPr>
            <a:r>
              <a:rPr lang="en-US" sz="2400" dirty="0"/>
              <a:t>When releases are required to be frequent, spiral methodology is used.</a:t>
            </a:r>
          </a:p>
          <a:p>
            <a:pPr>
              <a:buFont typeface="Wingdings" pitchFamily="2" charset="2"/>
              <a:buChar char="Ø"/>
            </a:pPr>
            <a:r>
              <a:rPr lang="en-US" sz="2400" dirty="0"/>
              <a:t>When risk and costs evaluation is important.</a:t>
            </a:r>
          </a:p>
          <a:p>
            <a:pPr>
              <a:buFont typeface="Wingdings" pitchFamily="2" charset="2"/>
              <a:buChar char="Ø"/>
            </a:pPr>
            <a:r>
              <a:rPr lang="en-US" sz="2400" dirty="0"/>
              <a:t>When requirements are unclear and complex </a:t>
            </a:r>
          </a:p>
          <a:p>
            <a:pPr>
              <a:buFont typeface="Wingdings" pitchFamily="2" charset="2"/>
              <a:buChar char="Ø"/>
            </a:pPr>
            <a:r>
              <a:rPr lang="en-US" sz="2400" dirty="0"/>
              <a:t>Spiral methodology is useful for medium to high-risk projects.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126</TotalTime>
  <Words>412</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Gill Sans MT</vt:lpstr>
      <vt:lpstr>Verdana</vt:lpstr>
      <vt:lpstr>Wingdings</vt:lpstr>
      <vt:lpstr>Wingdings 2</vt:lpstr>
      <vt:lpstr>Solstice</vt:lpstr>
      <vt:lpstr>SPIRAL MODEL</vt:lpstr>
      <vt:lpstr>Introduction</vt:lpstr>
      <vt:lpstr>Model Explanation</vt:lpstr>
      <vt:lpstr>PowerPoint Presentation</vt:lpstr>
      <vt:lpstr>MERITS</vt:lpstr>
      <vt:lpstr>DMERITS</vt:lpstr>
      <vt:lpstr>When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Eesha Borkar</cp:lastModifiedBy>
  <cp:revision>16</cp:revision>
  <dcterms:created xsi:type="dcterms:W3CDTF">2021-10-22T09:13:38Z</dcterms:created>
  <dcterms:modified xsi:type="dcterms:W3CDTF">2021-10-25T04:22:10Z</dcterms:modified>
</cp:coreProperties>
</file>