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4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  <Relationship Id="rId14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7.png" Type="http://schemas.openxmlformats.org/officeDocument/2006/relationships/image"/><Relationship Id="rId2" Target="../media/image8.svg" Type="http://schemas.openxmlformats.org/officeDocument/2006/relationships/image"/><Relationship Id="rId3" Target="../media/image9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10.png" Type="http://schemas.openxmlformats.org/officeDocument/2006/relationships/image"/><Relationship Id="rId2" Target="../media/image11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<Relationships xmlns="http://schemas.openxmlformats.org/package/2006/relationships"><Relationship Id="rId1" Target="../media/image12.png" Type="http://schemas.openxmlformats.org/officeDocument/2006/relationships/image"/><Relationship Id="rId2" Target="../media/image13.svg" Type="http://schemas.openxmlformats.org/officeDocument/2006/relationships/image"/><Relationship Id="rId3" Target="../media/image14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6.xml" Type="http://schemas.openxmlformats.org/officeDocument/2006/relationships/notesSlide"/></Relationships>
</file>

<file path=ppt/slides/_rels/slide7.xml.rels><?xml version="1.0" encoding="UTF-8" standalone="yes"?><Relationships xmlns="http://schemas.openxmlformats.org/package/2006/relationships"><Relationship Id="rId1" Target="../media/image15.png" Type="http://schemas.openxmlformats.org/officeDocument/2006/relationships/image"/><Relationship Id="rId2" Target="../media/image16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7.xml" Type="http://schemas.openxmlformats.org/officeDocument/2006/relationships/notesSlide"/></Relationships>
</file>

<file path=ppt/slides/_rels/slide8.xml.rels><?xml version="1.0" encoding="UTF-8" standalone="yes"?><Relationships xmlns="http://schemas.openxmlformats.org/package/2006/relationships"><Relationship Id="rId1" Target="../media/image1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1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188953" cy="142839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2623843"/>
            <a:ext cx="11808047" cy="6696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What is </a:t>
            </a:r>
            <a:r>
              <a:rPr lang="en-US" b="1" sz="68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pandas</a:t>
            </a:r>
            <a:r>
              <a:rPr lang="en-US" sz="68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?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28518" y="3621642"/>
            <a:ext cx="11760434" cy="22140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24"/>
              </a:lnSpc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INTRODUCTION TO DATA SCIENCE IN PYTHON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0" y="6433177"/>
            <a:ext cx="12188952" cy="423109"/>
          </a:xfrm>
          <a:prstGeom prst="rect">
            <a:avLst/>
          </a:prstGeom>
          <a:solidFill>
            <a:srgbClr val="00143f"/>
          </a:solidFill>
        </p:spPr>
      </p:sp>
      <p:sp>
        <p:nvSpPr>
          <p:cNvPr id="6" name="Object 5"/>
          <p:cNvSpPr/>
          <p:nvPr/>
        </p:nvSpPr>
        <p:spPr>
          <a:xfrm>
            <a:off x="476131" y="6527755"/>
            <a:ext cx="6142089" cy="18569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57"/>
              </a:lnSpc>
              <a:spcAft>
                <a:spcPts val="600"/>
              </a:spcAft>
              <a:buNone/>
            </a:pPr>
            <a:r>
              <a:rPr lang="en-US" sz="17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AFRICA DATA SCHOOL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856411" y="6527755"/>
            <a:ext cx="6142089" cy="18569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2057"/>
              </a:lnSpc>
              <a:spcAft>
                <a:spcPts val="600"/>
              </a:spcAft>
              <a:buNone/>
            </a:pPr>
            <a:r>
              <a:rPr lang="en-US" sz="17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www.africadataschool.com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80905" y="428518"/>
            <a:ext cx="777637" cy="47613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52324" y="499937"/>
            <a:ext cx="634798" cy="333292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324" y="499937"/>
            <a:ext cx="634742" cy="333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1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28886" y="2811001"/>
            <a:ext cx="11512084" cy="7890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739"/>
              </a:lnSpc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Fast, powerful, flexible and </a:t>
            </a:r>
            <a:r>
              <a:rPr lang="en-US" b="1" sz="30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easy to use</a:t>
            </a:r>
            <a:r>
              <a:rPr lang="en-US" sz="30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open source </a:t>
            </a:r>
            <a:r>
              <a:rPr lang="en-US" b="1" sz="30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analysis</a:t>
            </a:r>
            <a:r>
              <a:rPr lang="en-US" sz="30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and</a:t>
            </a:r>
            <a:r>
              <a:rPr lang="en-US" b="1" sz="30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/>
            </a:r>
            <a:br>
              <a:rPr lang="en-US" b="1" sz="30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b="1" sz="30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manipulation</a:t>
            </a:r>
            <a:r>
              <a:rPr lang="en-US" sz="30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tool, built on top of the Python programming language.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39" y="6380155"/>
            <a:ext cx="634798" cy="333292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532406" y="6351587"/>
            <a:ext cx="466094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1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5" cy="18914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95646"/>
            <a:ext cx="11617595" cy="10196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4552"/>
              </a:lnSpc>
              <a:spcAft>
                <a:spcPts val="600"/>
              </a:spcAft>
              <a:buNone/>
            </a:pPr>
            <a:r>
              <a:rPr lang="en-US" b="1" sz="44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Pandas is well suited for</a:t>
            </a:r>
            <a:br>
              <a:rPr lang="en-US" b="1" sz="44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b="1" sz="44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many different kinds of data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90202" y="2560426"/>
            <a:ext cx="119987" cy="119985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5" name="Object 4"/>
          <p:cNvSpPr/>
          <p:nvPr/>
        </p:nvSpPr>
        <p:spPr>
          <a:xfrm>
            <a:off x="2438743" y="2447526"/>
            <a:ext cx="7845686" cy="643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25"/>
              </a:lnSpc>
              <a:spcAft>
                <a:spcPts val="600"/>
              </a:spcAft>
              <a:buNone/>
            </a:pPr>
            <a:r>
              <a:rPr lang="en-US" b="1" sz="27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Tabular</a:t>
            </a:r>
            <a:r>
              <a:rPr lang="en-US" sz="27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b="1" sz="27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with heterogeneously-typed</a:t>
            </a:r>
            <a:br>
              <a:rPr lang="en-US" b="1" sz="27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b="1" sz="27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columns, as in an SQL table or Excel spreadsheet.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190202" y="3571757"/>
            <a:ext cx="119987" cy="119985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7" name="Object 6"/>
          <p:cNvSpPr/>
          <p:nvPr/>
        </p:nvSpPr>
        <p:spPr>
          <a:xfrm>
            <a:off x="2438743" y="3458966"/>
            <a:ext cx="7845686" cy="643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25"/>
              </a:lnSpc>
              <a:spcAft>
                <a:spcPts val="600"/>
              </a:spcAft>
              <a:buNone/>
            </a:pPr>
            <a:r>
              <a:rPr lang="en-US" b="1" sz="27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Ordered and unordered (not necessarily</a:t>
            </a:r>
            <a:br>
              <a:rPr lang="en-US" b="1" sz="27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b="1" sz="27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fixed-frequency) time series data.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90202" y="4583238"/>
            <a:ext cx="119987" cy="119985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9" name="Object 8"/>
          <p:cNvSpPr/>
          <p:nvPr/>
        </p:nvSpPr>
        <p:spPr>
          <a:xfrm>
            <a:off x="2438743" y="4470405"/>
            <a:ext cx="7845686" cy="28499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25"/>
              </a:lnSpc>
              <a:spcAft>
                <a:spcPts val="600"/>
              </a:spcAft>
              <a:buNone/>
            </a:pPr>
            <a:r>
              <a:rPr lang="en-US" b="1" sz="27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Arbitrary matrix data with row and column labels.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190202" y="5235983"/>
            <a:ext cx="119987" cy="119985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1" name="Object 10"/>
          <p:cNvSpPr/>
          <p:nvPr/>
        </p:nvSpPr>
        <p:spPr>
          <a:xfrm>
            <a:off x="2438743" y="5123123"/>
            <a:ext cx="7845686" cy="643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25"/>
              </a:lnSpc>
              <a:spcAft>
                <a:spcPts val="600"/>
              </a:spcAft>
              <a:buNone/>
            </a:pPr>
            <a:r>
              <a:rPr lang="en-US" b="1" sz="27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Any other form of observational/ statistical data</a:t>
            </a:r>
            <a:br>
              <a:rPr lang="en-US" b="1" sz="27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b="1" sz="27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sets.</a:t>
            </a:r>
            <a:endParaRPr lang="en-US" dirty="0"/>
          </a:p>
        </p:txBody>
      </p:sp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9" y="6380155"/>
            <a:ext cx="634798" cy="333292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11532406" y="6351587"/>
            <a:ext cx="466094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a8a9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8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Excel vs  Pandas  (Python)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837989" y="1923569"/>
            <a:ext cx="5199205" cy="24758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2100"/>
              </a:lnSpc>
              <a:buNone/>
            </a:pPr>
            <a:r>
              <a:rPr lang="en-US" b="1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Pandas 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  Extremely fast and efficient.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  No real limit and handles millions of data points seamlessly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Pandas can handle over 15 different formats and switch between them with ease. eg csv,SQL, json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Advanced statistics and machine learning capabilities.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Advanced data visualization capabilities.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It’s easier for others to reproduce and audit your work.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6418246" y="1923569"/>
            <a:ext cx="5199198" cy="150457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Revenue 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In Excel, once you exceed 10,000 rows, it starts to slow down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Excel caps a single spreadsheet at 1,048,576 rows exactly.  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would have to spend time converting file formats before importing them,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a8a9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903633" y="2696686"/>
            <a:ext cx="8381539" cy="68562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5400"/>
              </a:lnSpc>
              <a:buNone/>
            </a:pPr>
            <a:r>
              <a:rPr lang="en-US" b="1" sz="4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Comparison with SQL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903633" y="3799525"/>
            <a:ext cx="8381539" cy="6856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2800"/>
              </a:lnSpc>
              <a:buNone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https://pandas.pydata.org/pandas-docs/stable/getting_started/comparison/comparison_with_sql.html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1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8" cy="131347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95646"/>
            <a:ext cx="11617595" cy="44169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4552"/>
              </a:lnSpc>
              <a:spcAft>
                <a:spcPts val="600"/>
              </a:spcAft>
              <a:buNone/>
            </a:pPr>
            <a:r>
              <a:rPr lang="en-US" b="1" sz="44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Installation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2082930"/>
            <a:ext cx="11236690" cy="1281078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Object 4"/>
          <p:cNvSpPr/>
          <p:nvPr/>
        </p:nvSpPr>
        <p:spPr>
          <a:xfrm>
            <a:off x="761810" y="2305131"/>
            <a:ext cx="11046238" cy="30636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061"/>
              </a:lnSpc>
              <a:spcAft>
                <a:spcPts val="600"/>
              </a:spcAft>
              <a:buNone/>
            </a:pPr>
            <a:r>
              <a:rPr lang="en-US" sz="29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Working with conda?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761810" y="2842645"/>
            <a:ext cx="11046238" cy="23568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854"/>
              </a:lnSpc>
              <a:spcAft>
                <a:spcPts val="600"/>
              </a:spcAft>
              <a:buSzPct val="100000"/>
              <a:buChar char="•"/>
            </a:pPr>
            <a:r>
              <a:rPr lang="en-US" sz="22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conda</a:t>
            </a:r>
            <a:r>
              <a:rPr lang="en-US" sz="22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install pandas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76131" y="4330268"/>
            <a:ext cx="11236690" cy="1281078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Object 7"/>
          <p:cNvSpPr/>
          <p:nvPr/>
        </p:nvSpPr>
        <p:spPr>
          <a:xfrm>
            <a:off x="761810" y="4552469"/>
            <a:ext cx="11046238" cy="30636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061"/>
              </a:lnSpc>
              <a:spcAft>
                <a:spcPts val="600"/>
              </a:spcAft>
              <a:buNone/>
            </a:pPr>
            <a:r>
              <a:rPr lang="en-US" sz="29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Working with pip?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761810" y="5089983"/>
            <a:ext cx="11046238" cy="23568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854"/>
              </a:lnSpc>
              <a:spcAft>
                <a:spcPts val="600"/>
              </a:spcAft>
              <a:buSzPct val="100000"/>
              <a:buChar char="•"/>
            </a:pPr>
            <a:r>
              <a:rPr lang="en-US" sz="22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pip</a:t>
            </a:r>
            <a:r>
              <a:rPr lang="en-US" sz="22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install pandas</a:t>
            </a:r>
            <a:endParaRPr lang="en-US" dirty="0"/>
          </a:p>
        </p:txBody>
      </p:sp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9" y="6380155"/>
            <a:ext cx="634798" cy="333292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11532406" y="6351587"/>
            <a:ext cx="466094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1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618345" y="2563175"/>
            <a:ext cx="952262" cy="952262"/>
          </a:xfrm>
          <a:prstGeom prst="ellipse">
            <a:avLst/>
          </a:prstGeom>
          <a:solidFill>
            <a:srgbClr val="0058bf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11084" y="2801137"/>
            <a:ext cx="366483" cy="476131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2300070" y="3701832"/>
            <a:ext cx="7588813" cy="59127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6200"/>
              </a:lnSpc>
              <a:spcAft>
                <a:spcPts val="600"/>
              </a:spcAft>
              <a:buNone/>
            </a:pPr>
            <a:r>
              <a:rPr lang="en-US" sz="59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Additional Resources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1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237815" y="2325271"/>
            <a:ext cx="8094226" cy="32773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296"/>
              </a:lnSpc>
              <a:spcAft>
                <a:spcPts val="600"/>
              </a:spcAft>
              <a:buNone/>
            </a:pPr>
            <a:r>
              <a:rPr lang="en-US" sz="32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Pandas Documentation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237815" y="2792508"/>
            <a:ext cx="8094226" cy="20711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337"/>
              </a:lnSpc>
              <a:spcAft>
                <a:spcPts val="600"/>
              </a:spcAft>
              <a:buNone/>
            </a:pPr>
            <a:r>
              <a:rPr lang="en-US" sz="19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https://pandas.pydata.org/docs/getting_started/intro_tutorials/index.html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237815" y="3409593"/>
            <a:ext cx="8094226" cy="32773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296"/>
              </a:lnSpc>
              <a:spcAft>
                <a:spcPts val="600"/>
              </a:spcAft>
              <a:buNone/>
            </a:pPr>
            <a:r>
              <a:rPr lang="en-US" sz="32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Modern Pandas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237815" y="3876830"/>
            <a:ext cx="8094226" cy="20711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337"/>
              </a:lnSpc>
              <a:spcAft>
                <a:spcPts val="600"/>
              </a:spcAft>
              <a:buNone/>
            </a:pPr>
            <a:r>
              <a:rPr lang="en-US" sz="19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https://github.com/TomAugspurger/effective-pandas</a:t>
            </a:r>
            <a:endParaRPr lang="en-US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39" y="6380155"/>
            <a:ext cx="634798" cy="33329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11532406" y="6351587"/>
            <a:ext cx="466094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2021-05-17T14:26:23.453Z</dcterms:created>
  <dcterms:modified xsi:type="dcterms:W3CDTF">2021-05-17T14:26:23.453Z</dcterms:modified>
</cp:coreProperties>
</file>