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10C-9DC7-4BDE-8E09-E0317C84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56895-03B9-4AE4-8AA9-CD86316D4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0F4F-F44F-4DD1-A369-30712E7C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53C7-83EA-472D-9C2E-782DCE55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A3E91-B4EC-4B2F-A390-871DAFFB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226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9DFA-E41F-4198-B931-C269CFD8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7B73A-D901-404D-96CA-7E30E120E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69ADD-66CF-4537-BC58-B691A6CA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DBDC-AC01-41F0-8E49-264E04F0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DD15-8312-463C-AC2C-0A8453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D085-713F-49C5-B333-8E05D05DF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E5487-266F-4884-8EF7-A568E66BE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AE43-417E-43F2-B83C-A316D5D4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BA70-11B2-4EED-9FC9-C0442DA7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6000-7EFC-485B-94D1-28C2E2B9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785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C685-B776-4174-AA9A-F17612D1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5F3C-6F82-47B0-95D0-8C4F1469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C883-6629-4DED-8C9A-E21CC006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07163-EDFA-4B01-B0CD-BD70A9CD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8633-7807-4A8B-A253-2F28F159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0279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8D4D-86F5-427E-9A0E-AD7ACCAD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02AC4-41B0-4048-AC65-482A96AA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1FDB-DA0D-4E4B-B673-B0330551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E26B7-F69B-41CF-B552-728B854F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30C38-3816-4099-970A-5A414E48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6756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8F1-B518-4E0A-9A79-F7C28F1A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F750-BFA5-4387-8D2A-CD11E8988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2C2B-02B9-494F-8C55-477798C68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96BB1-CBA0-423C-A14A-42196465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81950-9F38-427E-A301-BBD5C52D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252E8-4C09-441D-82C0-5565DB19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24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D5C-29BA-48B4-A9A1-27D62E65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2D91D-C760-4C2C-B904-B99B7C0D6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DD829-1596-4CD2-811D-920AAC5D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3D61E-EBD5-45DD-AA70-8295802EC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868F3-4A17-4B59-BEF6-A8DA2B6B2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4E5D7-CC25-48D5-BCD8-010951C7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8FC15-168B-4A0F-A171-DECB6AD8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1E8C0-F13D-44E8-8765-0FA6D3E1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1004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55C3-F277-40AF-901B-2C09819D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12FAC-E4E2-4E77-ADD8-E7090EF0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0B201-4E05-4C11-9B9C-1DC258A2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19DF2-3AF9-45A5-9A52-BDA30A05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80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6DACB-7440-4DB6-A3E2-54EF51DF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44BD7-C366-41B7-851A-CAEE3EFD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D56D7-7A02-4DA8-88ED-F6E9DB94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0450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DE08-6E5C-4406-B808-CFB37173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FFA1-7AEA-454F-A4A6-A763F59D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11CB-75B6-42BD-A2A2-1CF4403D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EAEDB-A6BE-4A59-8633-E8BFB4A6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50A1B-DE26-4590-958B-9ABDD102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C17C-A04B-46AD-951A-FFC66A23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9309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3283-A9EA-4312-812A-F18FAD0D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178C9-BBBD-4ADE-A716-79FBC2A1F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9F739-3DDF-451C-997A-AB7F1BF1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177A8-6FE7-402F-8B53-F27032CC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1E425-C1BF-4219-AB7E-9D766CF3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7BBCD-6BE8-43C0-93C7-B4D58996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0291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433D8-8027-4284-96BC-2BF152CF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61ED-1697-47DB-9BDE-CD0330CB3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68A6-C0F2-42B1-9667-F1C83B57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51D5-1A5D-4989-88AB-A8272E7D100B}" type="datetimeFigureOut">
              <a:rPr lang="en-KE" smtClean="0"/>
              <a:t>14/02/2022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13E6-DF9E-424C-9B5C-DF021C2FB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2128-0816-47DE-BCF3-5EC7E96B4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ACE2-09B4-4716-847A-AE0D2ED7B46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0199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82E5-F912-4AF6-AECB-E0AEE92B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Calculated Tables and Columns</a:t>
            </a:r>
            <a:endParaRPr lang="en-K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D2F4-4FCA-475A-8998-A84D5B65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94" y="914400"/>
            <a:ext cx="10981006" cy="5725551"/>
          </a:xfrm>
        </p:spPr>
        <p:txBody>
          <a:bodyPr/>
          <a:lstStyle/>
          <a:p>
            <a:r>
              <a:rPr lang="en-US" sz="3000" dirty="0"/>
              <a:t>In Power BI, you can create a custom table or calculated table from the existing table. </a:t>
            </a:r>
          </a:p>
          <a:p>
            <a:r>
              <a:rPr lang="en-US" sz="3000" dirty="0"/>
              <a:t>Moreover, calculated tables allow adding new tables based on data you have already loaded into the model.</a:t>
            </a:r>
          </a:p>
          <a:p>
            <a:r>
              <a:rPr lang="en-US" sz="3000" dirty="0"/>
              <a:t>A calculated table is a new table you add to your data model using DAX formulas.</a:t>
            </a:r>
          </a:p>
          <a:p>
            <a:r>
              <a:rPr lang="en-US" sz="3000" dirty="0"/>
              <a:t>Calculated table is best for intermediate calculations and data you want to store as part of the model, rather than calculating on the fly or as query results.</a:t>
            </a:r>
          </a:p>
          <a:p>
            <a:r>
              <a:rPr lang="en-US" sz="3000" dirty="0"/>
              <a:t>A calculated column has a table with a </a:t>
            </a:r>
            <a:r>
              <a:rPr lang="en-US" sz="3000" dirty="0">
                <a:solidFill>
                  <a:srgbClr val="FF0000"/>
                </a:solidFill>
              </a:rPr>
              <a:t>small sigma </a:t>
            </a:r>
            <a:r>
              <a:rPr lang="en-US" sz="3000" dirty="0"/>
              <a:t>(</a:t>
            </a:r>
            <a:r>
              <a:rPr lang="en-US" sz="3000" dirty="0" err="1"/>
              <a:t>greek</a:t>
            </a:r>
            <a:r>
              <a:rPr lang="en-US" sz="3000" dirty="0"/>
              <a:t> letter) as its icon.(</a:t>
            </a:r>
            <a:r>
              <a:rPr lang="en-US" sz="3600" dirty="0">
                <a:solidFill>
                  <a:schemeClr val="accent6"/>
                </a:solidFill>
              </a:rPr>
              <a:t>Ʃ</a:t>
            </a:r>
            <a:r>
              <a:rPr lang="en-US" sz="3600" dirty="0"/>
              <a:t>)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0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FFD0-9734-4DC7-8BDA-B80D0C98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73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Calculated Columns</a:t>
            </a:r>
            <a:br>
              <a:rPr lang="en-US" b="0" i="0" dirty="0">
                <a:solidFill>
                  <a:srgbClr val="3D547B"/>
                </a:solidFill>
                <a:effectLst/>
                <a:latin typeface="-apple-system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D121-9F03-4B52-80AB-7BEE9874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801858"/>
            <a:ext cx="11213123" cy="583105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It is calculated row by row in the data table.</a:t>
            </a:r>
          </a:p>
          <a:p>
            <a:r>
              <a:rPr lang="en-US" sz="3200" dirty="0"/>
              <a:t> A </a:t>
            </a:r>
            <a:r>
              <a:rPr lang="en-US" sz="3200" dirty="0" err="1"/>
              <a:t>calulated</a:t>
            </a:r>
            <a:r>
              <a:rPr lang="en-US" sz="3200" dirty="0"/>
              <a:t> column is often used in conjugation(altering to different form) with slicers to filter or segment your data for analysis. That is we create a calculated column to act as a filter that we can later use.</a:t>
            </a:r>
          </a:p>
          <a:p>
            <a:r>
              <a:rPr lang="en-US" sz="3200" dirty="0"/>
              <a:t>For instance, say you have a column that shows the value of cost. A new calculated column, "Cost after Taxes" could be made using the original "Cost" column.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N/B</a:t>
            </a:r>
            <a:r>
              <a:rPr lang="en-US" sz="3200" dirty="0"/>
              <a:t>:</a:t>
            </a:r>
            <a:r>
              <a:rPr lang="en-US" sz="3200" dirty="0">
                <a:solidFill>
                  <a:srgbClr val="00B050"/>
                </a:solidFill>
              </a:rPr>
              <a:t>A measure is sometimes incorrectly confused or used interchangeably with a calculated column. However, unlike calculated columns, a measure is not stored in the table and therefore should NOT be used as a filter.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Calculated columns can be used when each row needs evaluating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b="0" i="0" dirty="0">
              <a:solidFill>
                <a:schemeClr val="accent6"/>
              </a:solidFill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02265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ED6E-0D5E-493B-9555-0D9A408B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1"/>
            <a:ext cx="10515600" cy="9566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Features of Calculated Table</a:t>
            </a:r>
            <a:br>
              <a:rPr lang="en-US" b="0" i="0" dirty="0">
                <a:effectLst/>
                <a:latin typeface="lato" panose="020F0502020204030203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7F8F-8170-40F6-AA83-6237EA2D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4" y="815926"/>
            <a:ext cx="11163886" cy="5873262"/>
          </a:xfrm>
        </p:spPr>
        <p:txBody>
          <a:bodyPr/>
          <a:lstStyle/>
          <a:p>
            <a:r>
              <a:rPr lang="en-US" sz="3600" dirty="0"/>
              <a:t>Firstly, the calculated tables are just like Power BI Desktop tables having relationships with other tables.</a:t>
            </a:r>
          </a:p>
          <a:p>
            <a:r>
              <a:rPr lang="en-US" sz="3600" dirty="0"/>
              <a:t>Secondly, calculated table columns have data types, formatting, and can belong to a data category.</a:t>
            </a:r>
          </a:p>
          <a:p>
            <a:r>
              <a:rPr lang="en-US" sz="3600" dirty="0"/>
              <a:t>Calculated tables are recalculated if any of the tables they pull data from are refreshed or updated, unless the table uses data from a table that uses </a:t>
            </a:r>
            <a:r>
              <a:rPr lang="en-US" sz="3600" dirty="0" err="1"/>
              <a:t>DirectQuery</a:t>
            </a:r>
            <a:r>
              <a:rPr lang="en-US" sz="3600" dirty="0"/>
              <a:t>.</a:t>
            </a:r>
          </a:p>
          <a:p>
            <a:r>
              <a:rPr lang="en-US" sz="3600" dirty="0"/>
              <a:t>In the case with </a:t>
            </a:r>
            <a:r>
              <a:rPr lang="en-US" sz="3600" dirty="0" err="1"/>
              <a:t>DirectQuery</a:t>
            </a:r>
            <a:r>
              <a:rPr lang="en-US" sz="3600" dirty="0"/>
              <a:t>, the table will only reflect the changes once the dataset has been refreshed.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0659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5D2C-689F-414B-A9D8-E55DF210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Calculated Tables use-scenarios</a:t>
            </a:r>
            <a:br>
              <a:rPr lang="en-US" b="1" i="0" dirty="0">
                <a:solidFill>
                  <a:srgbClr val="2D2D2D"/>
                </a:solidFill>
                <a:effectLst/>
                <a:latin typeface="Quicksand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9E1A-D02A-4834-8726-78F01BF7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" y="759655"/>
            <a:ext cx="11177954" cy="6042073"/>
          </a:xfrm>
        </p:spPr>
        <p:txBody>
          <a:bodyPr/>
          <a:lstStyle/>
          <a:p>
            <a:r>
              <a:rPr lang="en-US" b="1" dirty="0"/>
              <a:t>Getting a copy of the data</a:t>
            </a:r>
          </a:p>
          <a:p>
            <a:pPr marL="0" indent="0">
              <a:buNone/>
            </a:pPr>
            <a:r>
              <a:rPr lang="en-US" dirty="0"/>
              <a:t>Some visuals and reports could require having </a:t>
            </a:r>
            <a:r>
              <a:rPr lang="en-US" dirty="0">
                <a:solidFill>
                  <a:srgbClr val="FF0000"/>
                </a:solidFill>
              </a:rPr>
              <a:t>two identical and unrelated tables </a:t>
            </a:r>
            <a:r>
              <a:rPr lang="en-US" dirty="0"/>
              <a:t>at the back of a Power BI report. This could be due to data model (LINK) considerations, dealing with filtering and data relationships.</a:t>
            </a:r>
          </a:p>
          <a:p>
            <a:r>
              <a:rPr lang="en-US" b="1" dirty="0"/>
              <a:t>Role Playing Dimension/Filter Table</a:t>
            </a:r>
          </a:p>
          <a:p>
            <a:pPr marL="0" indent="0">
              <a:buNone/>
            </a:pPr>
            <a:r>
              <a:rPr lang="en-US" dirty="0"/>
              <a:t>Role Play dimensions are dimensions with </a:t>
            </a:r>
            <a:r>
              <a:rPr lang="en-US" dirty="0">
                <a:solidFill>
                  <a:srgbClr val="FF0000"/>
                </a:solidFill>
              </a:rPr>
              <a:t>the same structure and data rows </a:t>
            </a:r>
            <a:r>
              <a:rPr lang="en-US" dirty="0"/>
              <a:t>that plays different roles in our data model. it is a good idea to split the data between fact and dimension tables.</a:t>
            </a:r>
          </a:p>
          <a:p>
            <a:r>
              <a:rPr lang="en-US" b="1" dirty="0"/>
              <a:t>Date Dimension</a:t>
            </a:r>
          </a:p>
          <a:p>
            <a:pPr marL="0" indent="0">
              <a:buNone/>
            </a:pPr>
            <a:r>
              <a:rPr lang="en-US" dirty="0"/>
              <a:t>A date dimension is a table containing a series of date, linked to the main fact tables of a data model. It becomes very useful when analyzing several different tables (revenues, costs…) over time when using a date dimension.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164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0BB3-7E03-4AA0-812A-A7D1A88C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Calculated Tables use-scenarios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4620-ACE5-4386-8E7A-7141AD4D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3" y="773723"/>
            <a:ext cx="11220157" cy="6020972"/>
          </a:xfrm>
        </p:spPr>
        <p:txBody>
          <a:bodyPr>
            <a:normAutofit/>
          </a:bodyPr>
          <a:lstStyle/>
          <a:p>
            <a:r>
              <a:rPr lang="en-US" sz="3200" b="1" dirty="0"/>
              <a:t>Data Table Manipulation </a:t>
            </a:r>
          </a:p>
          <a:p>
            <a:pPr marL="0" indent="0">
              <a:buNone/>
            </a:pPr>
            <a:r>
              <a:rPr lang="en-US" sz="3200" dirty="0"/>
              <a:t>Calculated tables can also be used to carry out data table manipulations such as UNIONs or JOINs.</a:t>
            </a:r>
          </a:p>
          <a:p>
            <a:r>
              <a:rPr lang="en-US" sz="3200" b="1" dirty="0"/>
              <a:t>Extracting a data subset </a:t>
            </a:r>
          </a:p>
          <a:p>
            <a:pPr marL="0" indent="0">
              <a:buNone/>
            </a:pPr>
            <a:r>
              <a:rPr lang="en-US" sz="3200" dirty="0"/>
              <a:t>Calculated tables can also be used to extract a subset of the data from a very large table.</a:t>
            </a:r>
          </a:p>
          <a:p>
            <a:r>
              <a:rPr lang="en-US" sz="3200" b="1" dirty="0"/>
              <a:t>Aggregating data</a:t>
            </a:r>
          </a:p>
          <a:p>
            <a:pPr marL="0" indent="0">
              <a:buNone/>
            </a:pPr>
            <a:r>
              <a:rPr lang="en-US" sz="3200" dirty="0"/>
              <a:t>Calculated tables can also be used to aggregate data, example the GROUP BY function.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427540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DF3B-5B3A-4D65-A465-ABB32E10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Functions for calculated tables</a:t>
            </a:r>
            <a:br>
              <a:rPr lang="en-US" b="0" i="0" dirty="0">
                <a:effectLst/>
                <a:latin typeface="lato" panose="020F0502020204030203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3FBC-02C8-4182-B39A-B8A00C1C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675249"/>
            <a:ext cx="11213123" cy="606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of the more common table functions include :–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CROSSJOIN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UNION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NATURALINNERJOIN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NATURALLEFTOUTERJOIN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INTERSECT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CALENDAR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CALENDARAUTO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7262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574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lato</vt:lpstr>
      <vt:lpstr>Quicksand</vt:lpstr>
      <vt:lpstr>Rubik</vt:lpstr>
      <vt:lpstr>Office Theme</vt:lpstr>
      <vt:lpstr>Calculated Tables and Columns</vt:lpstr>
      <vt:lpstr>Calculated Columns </vt:lpstr>
      <vt:lpstr>Features of Calculated Table </vt:lpstr>
      <vt:lpstr>Calculated Tables use-scenarios </vt:lpstr>
      <vt:lpstr>Calculated Tables use-scenarios</vt:lpstr>
      <vt:lpstr>Functions for calculated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Calculated Tables and Columns</dc:title>
  <dc:creator>lenovo</dc:creator>
  <cp:lastModifiedBy>lenovo</cp:lastModifiedBy>
  <cp:revision>9</cp:revision>
  <dcterms:created xsi:type="dcterms:W3CDTF">2022-02-09T11:54:47Z</dcterms:created>
  <dcterms:modified xsi:type="dcterms:W3CDTF">2022-02-14T16:21:40Z</dcterms:modified>
</cp:coreProperties>
</file>