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8" d="100"/>
          <a:sy n="68" d="100"/>
        </p:scale>
        <p:origin x="606"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55419-093A-4296-A721-4902E4BF53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581BE7D1-25A6-46A2-A390-C4F576C623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B3524A46-7558-4B9E-AD48-B9971A593A25}"/>
              </a:ext>
            </a:extLst>
          </p:cNvPr>
          <p:cNvSpPr>
            <a:spLocks noGrp="1"/>
          </p:cNvSpPr>
          <p:nvPr>
            <p:ph type="dt" sz="half" idx="10"/>
          </p:nvPr>
        </p:nvSpPr>
        <p:spPr/>
        <p:txBody>
          <a:bodyPr/>
          <a:lstStyle/>
          <a:p>
            <a:fld id="{ACB4D01B-7C15-4783-A3AC-3AF8DDD18EC5}" type="datetimeFigureOut">
              <a:rPr lang="en-KE" smtClean="0"/>
              <a:t>27/01/2022</a:t>
            </a:fld>
            <a:endParaRPr lang="en-KE"/>
          </a:p>
        </p:txBody>
      </p:sp>
      <p:sp>
        <p:nvSpPr>
          <p:cNvPr id="5" name="Footer Placeholder 4">
            <a:extLst>
              <a:ext uri="{FF2B5EF4-FFF2-40B4-BE49-F238E27FC236}">
                <a16:creationId xmlns:a16="http://schemas.microsoft.com/office/drawing/2014/main" id="{F1B47FBF-3C02-473C-9F0C-C381ACAF4BE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0CE207D-6C5A-4F41-AD86-F867C66D91FA}"/>
              </a:ext>
            </a:extLst>
          </p:cNvPr>
          <p:cNvSpPr>
            <a:spLocks noGrp="1"/>
          </p:cNvSpPr>
          <p:nvPr>
            <p:ph type="sldNum" sz="quarter" idx="12"/>
          </p:nvPr>
        </p:nvSpPr>
        <p:spPr/>
        <p:txBody>
          <a:bodyPr/>
          <a:lstStyle/>
          <a:p>
            <a:fld id="{B75D61AD-E20E-4CFC-B0C9-6FEA06F0FBAB}" type="slidenum">
              <a:rPr lang="en-KE" smtClean="0"/>
              <a:t>‹#›</a:t>
            </a:fld>
            <a:endParaRPr lang="en-KE"/>
          </a:p>
        </p:txBody>
      </p:sp>
    </p:spTree>
    <p:extLst>
      <p:ext uri="{BB962C8B-B14F-4D97-AF65-F5344CB8AC3E}">
        <p14:creationId xmlns:p14="http://schemas.microsoft.com/office/powerpoint/2010/main" val="1570388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2836-99BA-4048-87C9-E410543B2C83}"/>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BA15D29F-9C65-4760-A32E-9F49F4D815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8E74318-6AF2-4AC1-A8EC-5CC582ED1915}"/>
              </a:ext>
            </a:extLst>
          </p:cNvPr>
          <p:cNvSpPr>
            <a:spLocks noGrp="1"/>
          </p:cNvSpPr>
          <p:nvPr>
            <p:ph type="dt" sz="half" idx="10"/>
          </p:nvPr>
        </p:nvSpPr>
        <p:spPr/>
        <p:txBody>
          <a:bodyPr/>
          <a:lstStyle/>
          <a:p>
            <a:fld id="{ACB4D01B-7C15-4783-A3AC-3AF8DDD18EC5}" type="datetimeFigureOut">
              <a:rPr lang="en-KE" smtClean="0"/>
              <a:t>27/01/2022</a:t>
            </a:fld>
            <a:endParaRPr lang="en-KE"/>
          </a:p>
        </p:txBody>
      </p:sp>
      <p:sp>
        <p:nvSpPr>
          <p:cNvPr id="5" name="Footer Placeholder 4">
            <a:extLst>
              <a:ext uri="{FF2B5EF4-FFF2-40B4-BE49-F238E27FC236}">
                <a16:creationId xmlns:a16="http://schemas.microsoft.com/office/drawing/2014/main" id="{85F1D5A7-3CEC-4E54-9D93-80C5ED3BAAC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BDB3E93-65DD-4358-8D73-130C9BE0FB7E}"/>
              </a:ext>
            </a:extLst>
          </p:cNvPr>
          <p:cNvSpPr>
            <a:spLocks noGrp="1"/>
          </p:cNvSpPr>
          <p:nvPr>
            <p:ph type="sldNum" sz="quarter" idx="12"/>
          </p:nvPr>
        </p:nvSpPr>
        <p:spPr/>
        <p:txBody>
          <a:bodyPr/>
          <a:lstStyle/>
          <a:p>
            <a:fld id="{B75D61AD-E20E-4CFC-B0C9-6FEA06F0FBAB}" type="slidenum">
              <a:rPr lang="en-KE" smtClean="0"/>
              <a:t>‹#›</a:t>
            </a:fld>
            <a:endParaRPr lang="en-KE"/>
          </a:p>
        </p:txBody>
      </p:sp>
    </p:spTree>
    <p:extLst>
      <p:ext uri="{BB962C8B-B14F-4D97-AF65-F5344CB8AC3E}">
        <p14:creationId xmlns:p14="http://schemas.microsoft.com/office/powerpoint/2010/main" val="2226637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323A63-C312-42C7-8943-E9BF688529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DC3EFF1A-5B59-47CA-BFC1-600D9D3F95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60FA78F4-FE53-431C-A741-88F43AC0E836}"/>
              </a:ext>
            </a:extLst>
          </p:cNvPr>
          <p:cNvSpPr>
            <a:spLocks noGrp="1"/>
          </p:cNvSpPr>
          <p:nvPr>
            <p:ph type="dt" sz="half" idx="10"/>
          </p:nvPr>
        </p:nvSpPr>
        <p:spPr/>
        <p:txBody>
          <a:bodyPr/>
          <a:lstStyle/>
          <a:p>
            <a:fld id="{ACB4D01B-7C15-4783-A3AC-3AF8DDD18EC5}" type="datetimeFigureOut">
              <a:rPr lang="en-KE" smtClean="0"/>
              <a:t>27/01/2022</a:t>
            </a:fld>
            <a:endParaRPr lang="en-KE"/>
          </a:p>
        </p:txBody>
      </p:sp>
      <p:sp>
        <p:nvSpPr>
          <p:cNvPr id="5" name="Footer Placeholder 4">
            <a:extLst>
              <a:ext uri="{FF2B5EF4-FFF2-40B4-BE49-F238E27FC236}">
                <a16:creationId xmlns:a16="http://schemas.microsoft.com/office/drawing/2014/main" id="{C4E511BF-413B-4FD2-B07C-77B2A4808672}"/>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79CF896-8888-481F-B480-6A615C9B7F42}"/>
              </a:ext>
            </a:extLst>
          </p:cNvPr>
          <p:cNvSpPr>
            <a:spLocks noGrp="1"/>
          </p:cNvSpPr>
          <p:nvPr>
            <p:ph type="sldNum" sz="quarter" idx="12"/>
          </p:nvPr>
        </p:nvSpPr>
        <p:spPr/>
        <p:txBody>
          <a:bodyPr/>
          <a:lstStyle/>
          <a:p>
            <a:fld id="{B75D61AD-E20E-4CFC-B0C9-6FEA06F0FBAB}" type="slidenum">
              <a:rPr lang="en-KE" smtClean="0"/>
              <a:t>‹#›</a:t>
            </a:fld>
            <a:endParaRPr lang="en-KE"/>
          </a:p>
        </p:txBody>
      </p:sp>
    </p:spTree>
    <p:extLst>
      <p:ext uri="{BB962C8B-B14F-4D97-AF65-F5344CB8AC3E}">
        <p14:creationId xmlns:p14="http://schemas.microsoft.com/office/powerpoint/2010/main" val="1354759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DC6A4-6483-4CCD-ADAE-761F1C446F36}"/>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0A721D09-43CC-4EF1-8301-DBE92D060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5B446465-CEE0-405C-8784-0F1B09EC1276}"/>
              </a:ext>
            </a:extLst>
          </p:cNvPr>
          <p:cNvSpPr>
            <a:spLocks noGrp="1"/>
          </p:cNvSpPr>
          <p:nvPr>
            <p:ph type="dt" sz="half" idx="10"/>
          </p:nvPr>
        </p:nvSpPr>
        <p:spPr/>
        <p:txBody>
          <a:bodyPr/>
          <a:lstStyle/>
          <a:p>
            <a:fld id="{ACB4D01B-7C15-4783-A3AC-3AF8DDD18EC5}" type="datetimeFigureOut">
              <a:rPr lang="en-KE" smtClean="0"/>
              <a:t>27/01/2022</a:t>
            </a:fld>
            <a:endParaRPr lang="en-KE"/>
          </a:p>
        </p:txBody>
      </p:sp>
      <p:sp>
        <p:nvSpPr>
          <p:cNvPr id="5" name="Footer Placeholder 4">
            <a:extLst>
              <a:ext uri="{FF2B5EF4-FFF2-40B4-BE49-F238E27FC236}">
                <a16:creationId xmlns:a16="http://schemas.microsoft.com/office/drawing/2014/main" id="{90D60FE9-645D-440A-8B24-3D87543A28D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B934CEE-E838-492B-925B-8E30F3746BDA}"/>
              </a:ext>
            </a:extLst>
          </p:cNvPr>
          <p:cNvSpPr>
            <a:spLocks noGrp="1"/>
          </p:cNvSpPr>
          <p:nvPr>
            <p:ph type="sldNum" sz="quarter" idx="12"/>
          </p:nvPr>
        </p:nvSpPr>
        <p:spPr/>
        <p:txBody>
          <a:bodyPr/>
          <a:lstStyle/>
          <a:p>
            <a:fld id="{B75D61AD-E20E-4CFC-B0C9-6FEA06F0FBAB}" type="slidenum">
              <a:rPr lang="en-KE" smtClean="0"/>
              <a:t>‹#›</a:t>
            </a:fld>
            <a:endParaRPr lang="en-KE"/>
          </a:p>
        </p:txBody>
      </p:sp>
    </p:spTree>
    <p:extLst>
      <p:ext uri="{BB962C8B-B14F-4D97-AF65-F5344CB8AC3E}">
        <p14:creationId xmlns:p14="http://schemas.microsoft.com/office/powerpoint/2010/main" val="347643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0328-D4CD-4ABC-BE8B-CE3CB55DDF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3ECC4DFE-28D2-42A5-A63F-44137C39D4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081895-0BEF-43FF-9200-6FCE81A9D282}"/>
              </a:ext>
            </a:extLst>
          </p:cNvPr>
          <p:cNvSpPr>
            <a:spLocks noGrp="1"/>
          </p:cNvSpPr>
          <p:nvPr>
            <p:ph type="dt" sz="half" idx="10"/>
          </p:nvPr>
        </p:nvSpPr>
        <p:spPr/>
        <p:txBody>
          <a:bodyPr/>
          <a:lstStyle/>
          <a:p>
            <a:fld id="{ACB4D01B-7C15-4783-A3AC-3AF8DDD18EC5}" type="datetimeFigureOut">
              <a:rPr lang="en-KE" smtClean="0"/>
              <a:t>27/01/2022</a:t>
            </a:fld>
            <a:endParaRPr lang="en-KE"/>
          </a:p>
        </p:txBody>
      </p:sp>
      <p:sp>
        <p:nvSpPr>
          <p:cNvPr id="5" name="Footer Placeholder 4">
            <a:extLst>
              <a:ext uri="{FF2B5EF4-FFF2-40B4-BE49-F238E27FC236}">
                <a16:creationId xmlns:a16="http://schemas.microsoft.com/office/drawing/2014/main" id="{8AE27779-A40F-4280-821E-9F111882D14F}"/>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9B04C62-7FA7-46AD-8A23-D08FD8ACD25B}"/>
              </a:ext>
            </a:extLst>
          </p:cNvPr>
          <p:cNvSpPr>
            <a:spLocks noGrp="1"/>
          </p:cNvSpPr>
          <p:nvPr>
            <p:ph type="sldNum" sz="quarter" idx="12"/>
          </p:nvPr>
        </p:nvSpPr>
        <p:spPr/>
        <p:txBody>
          <a:bodyPr/>
          <a:lstStyle/>
          <a:p>
            <a:fld id="{B75D61AD-E20E-4CFC-B0C9-6FEA06F0FBAB}" type="slidenum">
              <a:rPr lang="en-KE" smtClean="0"/>
              <a:t>‹#›</a:t>
            </a:fld>
            <a:endParaRPr lang="en-KE"/>
          </a:p>
        </p:txBody>
      </p:sp>
    </p:spTree>
    <p:extLst>
      <p:ext uri="{BB962C8B-B14F-4D97-AF65-F5344CB8AC3E}">
        <p14:creationId xmlns:p14="http://schemas.microsoft.com/office/powerpoint/2010/main" val="3697664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9F1E-6450-4702-90DD-1ADA43F1E02D}"/>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70665E1D-2703-4A59-831F-7C13F5172D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4982E65C-7724-4E13-93D6-3C420DB3BF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0822E021-C211-41DF-B3A4-9A5BEB12B7F4}"/>
              </a:ext>
            </a:extLst>
          </p:cNvPr>
          <p:cNvSpPr>
            <a:spLocks noGrp="1"/>
          </p:cNvSpPr>
          <p:nvPr>
            <p:ph type="dt" sz="half" idx="10"/>
          </p:nvPr>
        </p:nvSpPr>
        <p:spPr/>
        <p:txBody>
          <a:bodyPr/>
          <a:lstStyle/>
          <a:p>
            <a:fld id="{ACB4D01B-7C15-4783-A3AC-3AF8DDD18EC5}" type="datetimeFigureOut">
              <a:rPr lang="en-KE" smtClean="0"/>
              <a:t>27/01/2022</a:t>
            </a:fld>
            <a:endParaRPr lang="en-KE"/>
          </a:p>
        </p:txBody>
      </p:sp>
      <p:sp>
        <p:nvSpPr>
          <p:cNvPr id="6" name="Footer Placeholder 5">
            <a:extLst>
              <a:ext uri="{FF2B5EF4-FFF2-40B4-BE49-F238E27FC236}">
                <a16:creationId xmlns:a16="http://schemas.microsoft.com/office/drawing/2014/main" id="{C22A3AD2-F101-42D9-BC45-28AC57340321}"/>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9A9D44C-01D0-4028-A23B-BBB90EE3003A}"/>
              </a:ext>
            </a:extLst>
          </p:cNvPr>
          <p:cNvSpPr>
            <a:spLocks noGrp="1"/>
          </p:cNvSpPr>
          <p:nvPr>
            <p:ph type="sldNum" sz="quarter" idx="12"/>
          </p:nvPr>
        </p:nvSpPr>
        <p:spPr/>
        <p:txBody>
          <a:bodyPr/>
          <a:lstStyle/>
          <a:p>
            <a:fld id="{B75D61AD-E20E-4CFC-B0C9-6FEA06F0FBAB}" type="slidenum">
              <a:rPr lang="en-KE" smtClean="0"/>
              <a:t>‹#›</a:t>
            </a:fld>
            <a:endParaRPr lang="en-KE"/>
          </a:p>
        </p:txBody>
      </p:sp>
    </p:spTree>
    <p:extLst>
      <p:ext uri="{BB962C8B-B14F-4D97-AF65-F5344CB8AC3E}">
        <p14:creationId xmlns:p14="http://schemas.microsoft.com/office/powerpoint/2010/main" val="1359016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BCD0E-F19F-441F-B661-C4439B76AA15}"/>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B170066B-CF0A-43E3-94DB-B8C304BC1A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426CBE-CAA9-4D59-B88E-7CDCE2F14E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E33A66A2-B31D-4C5D-9891-8293474485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9DEB2C-A4D9-4CAF-9A6B-F12B86461F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B8E79404-7427-491E-BF95-FA32C1FE9F4E}"/>
              </a:ext>
            </a:extLst>
          </p:cNvPr>
          <p:cNvSpPr>
            <a:spLocks noGrp="1"/>
          </p:cNvSpPr>
          <p:nvPr>
            <p:ph type="dt" sz="half" idx="10"/>
          </p:nvPr>
        </p:nvSpPr>
        <p:spPr/>
        <p:txBody>
          <a:bodyPr/>
          <a:lstStyle/>
          <a:p>
            <a:fld id="{ACB4D01B-7C15-4783-A3AC-3AF8DDD18EC5}" type="datetimeFigureOut">
              <a:rPr lang="en-KE" smtClean="0"/>
              <a:t>27/01/2022</a:t>
            </a:fld>
            <a:endParaRPr lang="en-KE"/>
          </a:p>
        </p:txBody>
      </p:sp>
      <p:sp>
        <p:nvSpPr>
          <p:cNvPr id="8" name="Footer Placeholder 7">
            <a:extLst>
              <a:ext uri="{FF2B5EF4-FFF2-40B4-BE49-F238E27FC236}">
                <a16:creationId xmlns:a16="http://schemas.microsoft.com/office/drawing/2014/main" id="{C4389563-701D-41DA-A8AD-8D8F5CC81B7B}"/>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9A30A8C5-5AF7-47BD-9CED-EB29FF1E7C93}"/>
              </a:ext>
            </a:extLst>
          </p:cNvPr>
          <p:cNvSpPr>
            <a:spLocks noGrp="1"/>
          </p:cNvSpPr>
          <p:nvPr>
            <p:ph type="sldNum" sz="quarter" idx="12"/>
          </p:nvPr>
        </p:nvSpPr>
        <p:spPr/>
        <p:txBody>
          <a:bodyPr/>
          <a:lstStyle/>
          <a:p>
            <a:fld id="{B75D61AD-E20E-4CFC-B0C9-6FEA06F0FBAB}" type="slidenum">
              <a:rPr lang="en-KE" smtClean="0"/>
              <a:t>‹#›</a:t>
            </a:fld>
            <a:endParaRPr lang="en-KE"/>
          </a:p>
        </p:txBody>
      </p:sp>
    </p:spTree>
    <p:extLst>
      <p:ext uri="{BB962C8B-B14F-4D97-AF65-F5344CB8AC3E}">
        <p14:creationId xmlns:p14="http://schemas.microsoft.com/office/powerpoint/2010/main" val="3611969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88EC-350C-4BDE-B569-2950DB59B85A}"/>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07D6CCAA-A74E-4620-9561-74B79B7CB733}"/>
              </a:ext>
            </a:extLst>
          </p:cNvPr>
          <p:cNvSpPr>
            <a:spLocks noGrp="1"/>
          </p:cNvSpPr>
          <p:nvPr>
            <p:ph type="dt" sz="half" idx="10"/>
          </p:nvPr>
        </p:nvSpPr>
        <p:spPr/>
        <p:txBody>
          <a:bodyPr/>
          <a:lstStyle/>
          <a:p>
            <a:fld id="{ACB4D01B-7C15-4783-A3AC-3AF8DDD18EC5}" type="datetimeFigureOut">
              <a:rPr lang="en-KE" smtClean="0"/>
              <a:t>27/01/2022</a:t>
            </a:fld>
            <a:endParaRPr lang="en-KE"/>
          </a:p>
        </p:txBody>
      </p:sp>
      <p:sp>
        <p:nvSpPr>
          <p:cNvPr id="4" name="Footer Placeholder 3">
            <a:extLst>
              <a:ext uri="{FF2B5EF4-FFF2-40B4-BE49-F238E27FC236}">
                <a16:creationId xmlns:a16="http://schemas.microsoft.com/office/drawing/2014/main" id="{9734BE5B-86D7-4A35-9324-CF1DF8759103}"/>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9B571676-DF75-4D3E-AEAF-0CBEE3ED4B4E}"/>
              </a:ext>
            </a:extLst>
          </p:cNvPr>
          <p:cNvSpPr>
            <a:spLocks noGrp="1"/>
          </p:cNvSpPr>
          <p:nvPr>
            <p:ph type="sldNum" sz="quarter" idx="12"/>
          </p:nvPr>
        </p:nvSpPr>
        <p:spPr/>
        <p:txBody>
          <a:bodyPr/>
          <a:lstStyle/>
          <a:p>
            <a:fld id="{B75D61AD-E20E-4CFC-B0C9-6FEA06F0FBAB}" type="slidenum">
              <a:rPr lang="en-KE" smtClean="0"/>
              <a:t>‹#›</a:t>
            </a:fld>
            <a:endParaRPr lang="en-KE"/>
          </a:p>
        </p:txBody>
      </p:sp>
    </p:spTree>
    <p:extLst>
      <p:ext uri="{BB962C8B-B14F-4D97-AF65-F5344CB8AC3E}">
        <p14:creationId xmlns:p14="http://schemas.microsoft.com/office/powerpoint/2010/main" val="3307350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4AF824-4631-468D-A6FD-3A8329611F3F}"/>
              </a:ext>
            </a:extLst>
          </p:cNvPr>
          <p:cNvSpPr>
            <a:spLocks noGrp="1"/>
          </p:cNvSpPr>
          <p:nvPr>
            <p:ph type="dt" sz="half" idx="10"/>
          </p:nvPr>
        </p:nvSpPr>
        <p:spPr/>
        <p:txBody>
          <a:bodyPr/>
          <a:lstStyle/>
          <a:p>
            <a:fld id="{ACB4D01B-7C15-4783-A3AC-3AF8DDD18EC5}" type="datetimeFigureOut">
              <a:rPr lang="en-KE" smtClean="0"/>
              <a:t>27/01/2022</a:t>
            </a:fld>
            <a:endParaRPr lang="en-KE"/>
          </a:p>
        </p:txBody>
      </p:sp>
      <p:sp>
        <p:nvSpPr>
          <p:cNvPr id="3" name="Footer Placeholder 2">
            <a:extLst>
              <a:ext uri="{FF2B5EF4-FFF2-40B4-BE49-F238E27FC236}">
                <a16:creationId xmlns:a16="http://schemas.microsoft.com/office/drawing/2014/main" id="{3890BD19-CED7-47FD-894F-BE070FD0ABAC}"/>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B8C88A6C-6038-4838-84BF-B78EF8CD24BA}"/>
              </a:ext>
            </a:extLst>
          </p:cNvPr>
          <p:cNvSpPr>
            <a:spLocks noGrp="1"/>
          </p:cNvSpPr>
          <p:nvPr>
            <p:ph type="sldNum" sz="quarter" idx="12"/>
          </p:nvPr>
        </p:nvSpPr>
        <p:spPr/>
        <p:txBody>
          <a:bodyPr/>
          <a:lstStyle/>
          <a:p>
            <a:fld id="{B75D61AD-E20E-4CFC-B0C9-6FEA06F0FBAB}" type="slidenum">
              <a:rPr lang="en-KE" smtClean="0"/>
              <a:t>‹#›</a:t>
            </a:fld>
            <a:endParaRPr lang="en-KE"/>
          </a:p>
        </p:txBody>
      </p:sp>
    </p:spTree>
    <p:extLst>
      <p:ext uri="{BB962C8B-B14F-4D97-AF65-F5344CB8AC3E}">
        <p14:creationId xmlns:p14="http://schemas.microsoft.com/office/powerpoint/2010/main" val="244043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35CB3-D781-4252-AED3-F2A358D1EA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953C8BED-1E6E-49B6-85CF-07D8C549B6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1619DC42-4737-4BF3-BCD2-D5252973F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C032C1-8863-4D51-8405-82D04074C815}"/>
              </a:ext>
            </a:extLst>
          </p:cNvPr>
          <p:cNvSpPr>
            <a:spLocks noGrp="1"/>
          </p:cNvSpPr>
          <p:nvPr>
            <p:ph type="dt" sz="half" idx="10"/>
          </p:nvPr>
        </p:nvSpPr>
        <p:spPr/>
        <p:txBody>
          <a:bodyPr/>
          <a:lstStyle/>
          <a:p>
            <a:fld id="{ACB4D01B-7C15-4783-A3AC-3AF8DDD18EC5}" type="datetimeFigureOut">
              <a:rPr lang="en-KE" smtClean="0"/>
              <a:t>27/01/2022</a:t>
            </a:fld>
            <a:endParaRPr lang="en-KE"/>
          </a:p>
        </p:txBody>
      </p:sp>
      <p:sp>
        <p:nvSpPr>
          <p:cNvPr id="6" name="Footer Placeholder 5">
            <a:extLst>
              <a:ext uri="{FF2B5EF4-FFF2-40B4-BE49-F238E27FC236}">
                <a16:creationId xmlns:a16="http://schemas.microsoft.com/office/drawing/2014/main" id="{71777104-8966-4D6F-BA2C-72B10F753685}"/>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337B51F-5D86-4B07-8D17-CAB155E92C40}"/>
              </a:ext>
            </a:extLst>
          </p:cNvPr>
          <p:cNvSpPr>
            <a:spLocks noGrp="1"/>
          </p:cNvSpPr>
          <p:nvPr>
            <p:ph type="sldNum" sz="quarter" idx="12"/>
          </p:nvPr>
        </p:nvSpPr>
        <p:spPr/>
        <p:txBody>
          <a:bodyPr/>
          <a:lstStyle/>
          <a:p>
            <a:fld id="{B75D61AD-E20E-4CFC-B0C9-6FEA06F0FBAB}" type="slidenum">
              <a:rPr lang="en-KE" smtClean="0"/>
              <a:t>‹#›</a:t>
            </a:fld>
            <a:endParaRPr lang="en-KE"/>
          </a:p>
        </p:txBody>
      </p:sp>
    </p:spTree>
    <p:extLst>
      <p:ext uri="{BB962C8B-B14F-4D97-AF65-F5344CB8AC3E}">
        <p14:creationId xmlns:p14="http://schemas.microsoft.com/office/powerpoint/2010/main" val="232831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2EC9-6192-497E-80A1-979F6774E0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A8E86827-E332-4CF1-9ABF-02BBC6C263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17E06BA3-1185-4165-B8BE-83F0B240A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9C2008-BB26-4F57-911C-85DB8625C71A}"/>
              </a:ext>
            </a:extLst>
          </p:cNvPr>
          <p:cNvSpPr>
            <a:spLocks noGrp="1"/>
          </p:cNvSpPr>
          <p:nvPr>
            <p:ph type="dt" sz="half" idx="10"/>
          </p:nvPr>
        </p:nvSpPr>
        <p:spPr/>
        <p:txBody>
          <a:bodyPr/>
          <a:lstStyle/>
          <a:p>
            <a:fld id="{ACB4D01B-7C15-4783-A3AC-3AF8DDD18EC5}" type="datetimeFigureOut">
              <a:rPr lang="en-KE" smtClean="0"/>
              <a:t>27/01/2022</a:t>
            </a:fld>
            <a:endParaRPr lang="en-KE"/>
          </a:p>
        </p:txBody>
      </p:sp>
      <p:sp>
        <p:nvSpPr>
          <p:cNvPr id="6" name="Footer Placeholder 5">
            <a:extLst>
              <a:ext uri="{FF2B5EF4-FFF2-40B4-BE49-F238E27FC236}">
                <a16:creationId xmlns:a16="http://schemas.microsoft.com/office/drawing/2014/main" id="{4005C74D-5971-408D-A0E1-12A742F61332}"/>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AAFA6153-A2E3-4F3C-940C-C0A3EBD381B6}"/>
              </a:ext>
            </a:extLst>
          </p:cNvPr>
          <p:cNvSpPr>
            <a:spLocks noGrp="1"/>
          </p:cNvSpPr>
          <p:nvPr>
            <p:ph type="sldNum" sz="quarter" idx="12"/>
          </p:nvPr>
        </p:nvSpPr>
        <p:spPr/>
        <p:txBody>
          <a:bodyPr/>
          <a:lstStyle/>
          <a:p>
            <a:fld id="{B75D61AD-E20E-4CFC-B0C9-6FEA06F0FBAB}" type="slidenum">
              <a:rPr lang="en-KE" smtClean="0"/>
              <a:t>‹#›</a:t>
            </a:fld>
            <a:endParaRPr lang="en-KE"/>
          </a:p>
        </p:txBody>
      </p:sp>
    </p:spTree>
    <p:extLst>
      <p:ext uri="{BB962C8B-B14F-4D97-AF65-F5344CB8AC3E}">
        <p14:creationId xmlns:p14="http://schemas.microsoft.com/office/powerpoint/2010/main" val="1788044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901F19-0834-42CA-A551-99BD3C32B1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4604FECE-ED61-4352-895A-DDBBB553A7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A9971D4-7E3C-4A32-8049-FFB2467AD7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4D01B-7C15-4783-A3AC-3AF8DDD18EC5}" type="datetimeFigureOut">
              <a:rPr lang="en-KE" smtClean="0"/>
              <a:t>27/01/2022</a:t>
            </a:fld>
            <a:endParaRPr lang="en-KE"/>
          </a:p>
        </p:txBody>
      </p:sp>
      <p:sp>
        <p:nvSpPr>
          <p:cNvPr id="5" name="Footer Placeholder 4">
            <a:extLst>
              <a:ext uri="{FF2B5EF4-FFF2-40B4-BE49-F238E27FC236}">
                <a16:creationId xmlns:a16="http://schemas.microsoft.com/office/drawing/2014/main" id="{19026E98-D947-41D6-9C64-4D6935F3CA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3E4F15C6-0E31-40B9-9A4E-089DC166C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5D61AD-E20E-4CFC-B0C9-6FEA06F0FBAB}" type="slidenum">
              <a:rPr lang="en-KE" smtClean="0"/>
              <a:t>‹#›</a:t>
            </a:fld>
            <a:endParaRPr lang="en-KE"/>
          </a:p>
        </p:txBody>
      </p:sp>
    </p:spTree>
    <p:extLst>
      <p:ext uri="{BB962C8B-B14F-4D97-AF65-F5344CB8AC3E}">
        <p14:creationId xmlns:p14="http://schemas.microsoft.com/office/powerpoint/2010/main" val="8109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1C37-C631-4B2E-8C3F-A0BFD0D10DF3}"/>
              </a:ext>
            </a:extLst>
          </p:cNvPr>
          <p:cNvSpPr>
            <a:spLocks noGrp="1"/>
          </p:cNvSpPr>
          <p:nvPr>
            <p:ph type="title"/>
          </p:nvPr>
        </p:nvSpPr>
        <p:spPr>
          <a:xfrm>
            <a:off x="838200" y="365125"/>
            <a:ext cx="10515600" cy="856573"/>
          </a:xfrm>
        </p:spPr>
        <p:txBody>
          <a:bodyPr>
            <a:normAutofit/>
          </a:bodyPr>
          <a:lstStyle/>
          <a:p>
            <a:r>
              <a:rPr lang="en-US" sz="4000" dirty="0">
                <a:solidFill>
                  <a:schemeClr val="accent1"/>
                </a:solidFill>
              </a:rPr>
              <a:t>Data Visualization</a:t>
            </a:r>
            <a:endParaRPr lang="en-KE" sz="4000" dirty="0">
              <a:solidFill>
                <a:schemeClr val="accent1"/>
              </a:solidFill>
            </a:endParaRPr>
          </a:p>
        </p:txBody>
      </p:sp>
      <p:sp>
        <p:nvSpPr>
          <p:cNvPr id="3" name="Content Placeholder 2">
            <a:extLst>
              <a:ext uri="{FF2B5EF4-FFF2-40B4-BE49-F238E27FC236}">
                <a16:creationId xmlns:a16="http://schemas.microsoft.com/office/drawing/2014/main" id="{6F3686D3-8C4B-4D4A-8972-E54F3A63CE78}"/>
              </a:ext>
            </a:extLst>
          </p:cNvPr>
          <p:cNvSpPr>
            <a:spLocks noGrp="1"/>
          </p:cNvSpPr>
          <p:nvPr>
            <p:ph idx="1"/>
          </p:nvPr>
        </p:nvSpPr>
        <p:spPr>
          <a:xfrm>
            <a:off x="838200" y="1011836"/>
            <a:ext cx="10515600" cy="5546361"/>
          </a:xfrm>
        </p:spPr>
        <p:txBody>
          <a:bodyPr/>
          <a:lstStyle/>
          <a:p>
            <a:r>
              <a:rPr lang="en-US" dirty="0"/>
              <a:t>Data Visualization is a process of taking raw data and transforming it into graphical or pictorial representations such as charts, graphs, diagrams, which explain the data and allow you to gain insights from it.</a:t>
            </a:r>
          </a:p>
          <a:p>
            <a:r>
              <a:rPr lang="en-US" dirty="0"/>
              <a:t>Data visualization is a quick and easy way to convey concepts to the end-users.</a:t>
            </a:r>
          </a:p>
          <a:p>
            <a:r>
              <a:rPr lang="en-US" dirty="0"/>
              <a:t>Data visualization brings data to life, making you the master storyteller of the insights hidden within your numbers.</a:t>
            </a:r>
          </a:p>
          <a:p>
            <a:r>
              <a:rPr lang="en-US" dirty="0"/>
              <a:t>Bar and column charts are some of the most widely used visualization charts in Power BI. </a:t>
            </a:r>
            <a:endParaRPr lang="en-KE" dirty="0"/>
          </a:p>
        </p:txBody>
      </p:sp>
    </p:spTree>
    <p:extLst>
      <p:ext uri="{BB962C8B-B14F-4D97-AF65-F5344CB8AC3E}">
        <p14:creationId xmlns:p14="http://schemas.microsoft.com/office/powerpoint/2010/main" val="898217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7509-34BF-47BB-851A-F8E451048A43}"/>
              </a:ext>
            </a:extLst>
          </p:cNvPr>
          <p:cNvSpPr>
            <a:spLocks noGrp="1"/>
          </p:cNvSpPr>
          <p:nvPr>
            <p:ph type="title"/>
          </p:nvPr>
        </p:nvSpPr>
        <p:spPr>
          <a:xfrm>
            <a:off x="839788" y="147712"/>
            <a:ext cx="3932237" cy="1167618"/>
          </a:xfrm>
        </p:spPr>
        <p:txBody>
          <a:bodyPr>
            <a:normAutofit fontScale="90000"/>
          </a:bodyPr>
          <a:lstStyle/>
          <a:p>
            <a:r>
              <a:rPr lang="en-US" b="1" i="0" dirty="0">
                <a:solidFill>
                  <a:srgbClr val="404040"/>
                </a:solidFill>
                <a:effectLst/>
                <a:latin typeface="Open Sans" panose="020B0606030504020204" pitchFamily="34" charset="0"/>
              </a:rPr>
              <a:t> </a:t>
            </a:r>
            <a:r>
              <a:rPr lang="en-US" sz="4800" dirty="0">
                <a:solidFill>
                  <a:schemeClr val="accent1"/>
                </a:solidFill>
              </a:rPr>
              <a:t>Funnel Charts</a:t>
            </a:r>
            <a:br>
              <a:rPr lang="en-US" b="1" i="0" dirty="0">
                <a:solidFill>
                  <a:srgbClr val="404040"/>
                </a:solidFill>
                <a:effectLst/>
                <a:latin typeface="Open Sans" panose="020B0606030504020204" pitchFamily="34" charset="0"/>
              </a:rPr>
            </a:br>
            <a:endParaRPr lang="en-KE" dirty="0"/>
          </a:p>
        </p:txBody>
      </p:sp>
      <p:sp>
        <p:nvSpPr>
          <p:cNvPr id="4" name="Text Placeholder 3">
            <a:extLst>
              <a:ext uri="{FF2B5EF4-FFF2-40B4-BE49-F238E27FC236}">
                <a16:creationId xmlns:a16="http://schemas.microsoft.com/office/drawing/2014/main" id="{3099151A-E345-4B61-BC53-5B91D5AB2BAE}"/>
              </a:ext>
            </a:extLst>
          </p:cNvPr>
          <p:cNvSpPr>
            <a:spLocks noGrp="1"/>
          </p:cNvSpPr>
          <p:nvPr>
            <p:ph type="body" sz="half" idx="2"/>
          </p:nvPr>
        </p:nvSpPr>
        <p:spPr>
          <a:xfrm>
            <a:off x="839788" y="1202788"/>
            <a:ext cx="3932237" cy="4666200"/>
          </a:xfrm>
        </p:spPr>
        <p:txBody>
          <a:bodyPr>
            <a:normAutofit/>
          </a:bodyPr>
          <a:lstStyle/>
          <a:p>
            <a:r>
              <a:rPr lang="en-US" sz="2600" dirty="0"/>
              <a:t>Funnel charts are used to show the process that leads to a conversion. They are a good option when the data is sequential and when the first stage has a larger number of “items” than the final stage.</a:t>
            </a:r>
          </a:p>
          <a:p>
            <a:r>
              <a:rPr lang="en-US" sz="2600" dirty="0"/>
              <a:t>It helps you visualize a process that has stages or levels.</a:t>
            </a:r>
            <a:endParaRPr lang="en-KE" sz="2600" dirty="0"/>
          </a:p>
        </p:txBody>
      </p:sp>
      <p:pic>
        <p:nvPicPr>
          <p:cNvPr id="7170" name="Picture 2" descr="PowerBI Funnel Charts">
            <a:extLst>
              <a:ext uri="{FF2B5EF4-FFF2-40B4-BE49-F238E27FC236}">
                <a16:creationId xmlns:a16="http://schemas.microsoft.com/office/drawing/2014/main" id="{B31A0378-F069-4425-BB72-97D71DC010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64212" y="1252025"/>
            <a:ext cx="5482907" cy="3677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722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F382-FFF0-41AF-97C0-4EF8454042B3}"/>
              </a:ext>
            </a:extLst>
          </p:cNvPr>
          <p:cNvSpPr>
            <a:spLocks noGrp="1"/>
          </p:cNvSpPr>
          <p:nvPr>
            <p:ph type="title"/>
          </p:nvPr>
        </p:nvSpPr>
        <p:spPr>
          <a:xfrm>
            <a:off x="839788" y="140678"/>
            <a:ext cx="3932237" cy="1202788"/>
          </a:xfrm>
        </p:spPr>
        <p:txBody>
          <a:bodyPr>
            <a:normAutofit fontScale="90000"/>
          </a:bodyPr>
          <a:lstStyle/>
          <a:p>
            <a:r>
              <a:rPr lang="en-US" sz="5400" dirty="0">
                <a:solidFill>
                  <a:schemeClr val="accent1"/>
                </a:solidFill>
              </a:rPr>
              <a:t>Gauge Charts</a:t>
            </a:r>
            <a:br>
              <a:rPr lang="en-US" b="1" i="0" dirty="0">
                <a:solidFill>
                  <a:srgbClr val="404040"/>
                </a:solidFill>
                <a:effectLst/>
                <a:latin typeface="Open Sans" panose="020B0606030504020204" pitchFamily="34" charset="0"/>
              </a:rPr>
            </a:br>
            <a:endParaRPr lang="en-KE" dirty="0"/>
          </a:p>
        </p:txBody>
      </p:sp>
      <p:sp>
        <p:nvSpPr>
          <p:cNvPr id="4" name="Text Placeholder 3">
            <a:extLst>
              <a:ext uri="{FF2B5EF4-FFF2-40B4-BE49-F238E27FC236}">
                <a16:creationId xmlns:a16="http://schemas.microsoft.com/office/drawing/2014/main" id="{7998ECDA-AA42-4119-A70A-658570E3BA94}"/>
              </a:ext>
            </a:extLst>
          </p:cNvPr>
          <p:cNvSpPr>
            <a:spLocks noGrp="1"/>
          </p:cNvSpPr>
          <p:nvPr>
            <p:ph type="body" sz="half" idx="2"/>
          </p:nvPr>
        </p:nvSpPr>
        <p:spPr>
          <a:xfrm>
            <a:off x="839788" y="1090246"/>
            <a:ext cx="3932237" cy="4778742"/>
          </a:xfrm>
        </p:spPr>
        <p:txBody>
          <a:bodyPr>
            <a:normAutofit/>
          </a:bodyPr>
          <a:lstStyle/>
          <a:p>
            <a:r>
              <a:rPr lang="en-US" sz="2800" dirty="0"/>
              <a:t>Gauge charts are used to show the progress towards a particular goal.</a:t>
            </a:r>
          </a:p>
          <a:p>
            <a:r>
              <a:rPr lang="en-US" sz="2800" dirty="0"/>
              <a:t>The Gauge visual displays the current value against a goal or Key Performance Indicator (KPI).</a:t>
            </a:r>
            <a:endParaRPr lang="en-KE" sz="2800" dirty="0"/>
          </a:p>
        </p:txBody>
      </p:sp>
      <p:pic>
        <p:nvPicPr>
          <p:cNvPr id="8194" name="Picture 2" descr="PowerBI Gauge Charts">
            <a:extLst>
              <a:ext uri="{FF2B5EF4-FFF2-40B4-BE49-F238E27FC236}">
                <a16:creationId xmlns:a16="http://schemas.microsoft.com/office/drawing/2014/main" id="{A15DD2D5-6AA0-41B6-83BD-22FC949844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16562" y="471268"/>
            <a:ext cx="5983775" cy="4681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903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87656-F33B-4E9B-B69B-77B2345B3104}"/>
              </a:ext>
            </a:extLst>
          </p:cNvPr>
          <p:cNvSpPr>
            <a:spLocks noGrp="1"/>
          </p:cNvSpPr>
          <p:nvPr>
            <p:ph type="title"/>
          </p:nvPr>
        </p:nvSpPr>
        <p:spPr>
          <a:xfrm>
            <a:off x="839788" y="140677"/>
            <a:ext cx="3932237" cy="1336431"/>
          </a:xfrm>
        </p:spPr>
        <p:txBody>
          <a:bodyPr/>
          <a:lstStyle/>
          <a:p>
            <a:r>
              <a:rPr lang="en-US" sz="5400" dirty="0">
                <a:solidFill>
                  <a:schemeClr val="accent1"/>
                </a:solidFill>
              </a:rPr>
              <a:t>Scatter Chart</a:t>
            </a:r>
            <a:br>
              <a:rPr lang="en-US" b="1" i="0" dirty="0">
                <a:effectLst/>
                <a:latin typeface="Helvetica" panose="020B0604020202020204" pitchFamily="34" charset="0"/>
              </a:rPr>
            </a:br>
            <a:endParaRPr lang="en-KE" dirty="0"/>
          </a:p>
        </p:txBody>
      </p:sp>
      <p:sp>
        <p:nvSpPr>
          <p:cNvPr id="4" name="Text Placeholder 3">
            <a:extLst>
              <a:ext uri="{FF2B5EF4-FFF2-40B4-BE49-F238E27FC236}">
                <a16:creationId xmlns:a16="http://schemas.microsoft.com/office/drawing/2014/main" id="{1E908944-38A8-4ACD-A053-37CE4B2334ED}"/>
              </a:ext>
            </a:extLst>
          </p:cNvPr>
          <p:cNvSpPr>
            <a:spLocks noGrp="1"/>
          </p:cNvSpPr>
          <p:nvPr>
            <p:ph type="body" sz="half" idx="2"/>
          </p:nvPr>
        </p:nvSpPr>
        <p:spPr>
          <a:xfrm>
            <a:off x="839788" y="1364566"/>
            <a:ext cx="3932237" cy="4504422"/>
          </a:xfrm>
        </p:spPr>
        <p:txBody>
          <a:bodyPr/>
          <a:lstStyle/>
          <a:p>
            <a:r>
              <a:rPr lang="en-US" dirty="0"/>
              <a:t> </a:t>
            </a:r>
            <a:r>
              <a:rPr lang="en-US" sz="2800" dirty="0"/>
              <a:t>Scatter plots are used to observe relationships between variables.</a:t>
            </a:r>
          </a:p>
          <a:p>
            <a:r>
              <a:rPr lang="en-US" sz="2800" dirty="0"/>
              <a:t>We also have "Line of Best Fit" (also called a "Trend Line") on our scatter plot.</a:t>
            </a:r>
            <a:endParaRPr lang="en-KE" sz="2800" dirty="0"/>
          </a:p>
        </p:txBody>
      </p:sp>
      <p:pic>
        <p:nvPicPr>
          <p:cNvPr id="9226" name="Picture 10" descr="scatter plot example positive correlation">
            <a:extLst>
              <a:ext uri="{FF2B5EF4-FFF2-40B4-BE49-F238E27FC236}">
                <a16:creationId xmlns:a16="http://schemas.microsoft.com/office/drawing/2014/main" id="{5C832C59-B30A-440D-8ADA-4E4F7B76EE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92573" y="984738"/>
            <a:ext cx="5764036" cy="440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811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7567-ED9B-45B4-AEB8-AB21D8DFF1E3}"/>
              </a:ext>
            </a:extLst>
          </p:cNvPr>
          <p:cNvSpPr>
            <a:spLocks noGrp="1"/>
          </p:cNvSpPr>
          <p:nvPr>
            <p:ph type="title"/>
          </p:nvPr>
        </p:nvSpPr>
        <p:spPr>
          <a:xfrm>
            <a:off x="839788" y="189914"/>
            <a:ext cx="3932237" cy="1160584"/>
          </a:xfrm>
        </p:spPr>
        <p:txBody>
          <a:bodyPr>
            <a:normAutofit fontScale="90000"/>
          </a:bodyPr>
          <a:lstStyle/>
          <a:p>
            <a:r>
              <a:rPr lang="en-US" sz="4800" dirty="0">
                <a:solidFill>
                  <a:schemeClr val="accent1"/>
                </a:solidFill>
              </a:rPr>
              <a:t>Waterfall Chart</a:t>
            </a:r>
            <a:br>
              <a:rPr lang="en-US" b="1" i="0" dirty="0">
                <a:effectLst/>
                <a:latin typeface="Helvetica" panose="020B0604020202020204" pitchFamily="34" charset="0"/>
              </a:rPr>
            </a:br>
            <a:endParaRPr lang="en-KE" dirty="0"/>
          </a:p>
        </p:txBody>
      </p:sp>
      <p:sp>
        <p:nvSpPr>
          <p:cNvPr id="4" name="Text Placeholder 3">
            <a:extLst>
              <a:ext uri="{FF2B5EF4-FFF2-40B4-BE49-F238E27FC236}">
                <a16:creationId xmlns:a16="http://schemas.microsoft.com/office/drawing/2014/main" id="{19CE6FBE-C019-4F84-8646-0D181DBFF77B}"/>
              </a:ext>
            </a:extLst>
          </p:cNvPr>
          <p:cNvSpPr>
            <a:spLocks noGrp="1"/>
          </p:cNvSpPr>
          <p:nvPr>
            <p:ph type="body" sz="half" idx="2"/>
          </p:nvPr>
        </p:nvSpPr>
        <p:spPr>
          <a:xfrm>
            <a:off x="839788" y="987425"/>
            <a:ext cx="3932237" cy="4881563"/>
          </a:xfrm>
        </p:spPr>
        <p:txBody>
          <a:bodyPr>
            <a:normAutofit/>
          </a:bodyPr>
          <a:lstStyle/>
          <a:p>
            <a:r>
              <a:rPr lang="en-US" sz="2800" dirty="0"/>
              <a:t>The Waterfall Chart illustrates how an initial value is affected by positive and negative changes.</a:t>
            </a:r>
          </a:p>
          <a:p>
            <a:r>
              <a:rPr lang="en-US" sz="2800" dirty="0"/>
              <a:t>The chart shows a running total as values are added or subtracted. </a:t>
            </a:r>
            <a:endParaRPr lang="en-KE" sz="2800" dirty="0"/>
          </a:p>
        </p:txBody>
      </p:sp>
      <p:pic>
        <p:nvPicPr>
          <p:cNvPr id="10242" name="Picture 2" descr="Waterfall Chart showing Sales by Month. Months are in the x-axis and Sales are in the y-axis. Red and green columns are used to show increase or decrease. The far right of the chart shows a column in blue representing the total sales. ">
            <a:extLst>
              <a:ext uri="{FF2B5EF4-FFF2-40B4-BE49-F238E27FC236}">
                <a16:creationId xmlns:a16="http://schemas.microsoft.com/office/drawing/2014/main" id="{0416421A-272D-4F26-9CCF-ACBA565738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13841" y="987425"/>
            <a:ext cx="5800565"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949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DD6B4-0021-4A26-8049-6335B1D4E9AD}"/>
              </a:ext>
            </a:extLst>
          </p:cNvPr>
          <p:cNvSpPr>
            <a:spLocks noGrp="1"/>
          </p:cNvSpPr>
          <p:nvPr>
            <p:ph type="title"/>
          </p:nvPr>
        </p:nvSpPr>
        <p:spPr>
          <a:xfrm>
            <a:off x="839788" y="457200"/>
            <a:ext cx="3932237" cy="921434"/>
          </a:xfrm>
        </p:spPr>
        <p:txBody>
          <a:bodyPr>
            <a:normAutofit fontScale="90000"/>
          </a:bodyPr>
          <a:lstStyle/>
          <a:p>
            <a:r>
              <a:rPr lang="en-US" sz="5400" dirty="0">
                <a:solidFill>
                  <a:schemeClr val="accent1"/>
                </a:solidFill>
              </a:rPr>
              <a:t>Ribbon Chart</a:t>
            </a:r>
            <a:br>
              <a:rPr lang="en-US" b="1" i="0" dirty="0">
                <a:effectLst/>
                <a:latin typeface="Helvetica" panose="020B0604020202020204" pitchFamily="34" charset="0"/>
              </a:rPr>
            </a:br>
            <a:endParaRPr lang="en-KE" dirty="0"/>
          </a:p>
        </p:txBody>
      </p:sp>
      <p:sp>
        <p:nvSpPr>
          <p:cNvPr id="4" name="Text Placeholder 3">
            <a:extLst>
              <a:ext uri="{FF2B5EF4-FFF2-40B4-BE49-F238E27FC236}">
                <a16:creationId xmlns:a16="http://schemas.microsoft.com/office/drawing/2014/main" id="{E14D7F9F-6D6E-4A68-BEDE-56F8FB3D43E9}"/>
              </a:ext>
            </a:extLst>
          </p:cNvPr>
          <p:cNvSpPr>
            <a:spLocks noGrp="1"/>
          </p:cNvSpPr>
          <p:nvPr>
            <p:ph type="body" sz="half" idx="2"/>
          </p:nvPr>
        </p:nvSpPr>
        <p:spPr>
          <a:xfrm>
            <a:off x="839788" y="907366"/>
            <a:ext cx="3932237" cy="4961622"/>
          </a:xfrm>
        </p:spPr>
        <p:txBody>
          <a:bodyPr>
            <a:normAutofit/>
          </a:bodyPr>
          <a:lstStyle/>
          <a:p>
            <a:r>
              <a:rPr lang="en-US" sz="2400" dirty="0"/>
              <a:t>The Ribbon Chart displays ranked data categories illustrated through ribbons, where the highest rank is always displayed on the top ribbon for each period.</a:t>
            </a:r>
            <a:endParaRPr lang="en-KE" sz="2400" dirty="0"/>
          </a:p>
        </p:txBody>
      </p:sp>
      <p:pic>
        <p:nvPicPr>
          <p:cNvPr id="11266" name="Picture 2" descr="Ribbon Chart showing Total Sales by Quarter. Quarter numbers are in the x-axis. Different coloured ribbons represent different products. Total Sales is in the y-axis though the y-axis title has been removed here. ">
            <a:extLst>
              <a:ext uri="{FF2B5EF4-FFF2-40B4-BE49-F238E27FC236}">
                <a16:creationId xmlns:a16="http://schemas.microsoft.com/office/drawing/2014/main" id="{BF744A70-9113-4F12-B835-1C6F181ACD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17048" y="773723"/>
            <a:ext cx="5916934" cy="5087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977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9A73-AF2E-4FC8-9143-5862AA68785A}"/>
              </a:ext>
            </a:extLst>
          </p:cNvPr>
          <p:cNvSpPr>
            <a:spLocks noGrp="1"/>
          </p:cNvSpPr>
          <p:nvPr>
            <p:ph type="title"/>
          </p:nvPr>
        </p:nvSpPr>
        <p:spPr>
          <a:xfrm>
            <a:off x="838200" y="365126"/>
            <a:ext cx="10515600" cy="767324"/>
          </a:xfrm>
        </p:spPr>
        <p:txBody>
          <a:bodyPr>
            <a:normAutofit fontScale="90000"/>
          </a:bodyPr>
          <a:lstStyle/>
          <a:p>
            <a:r>
              <a:rPr lang="en-US" sz="4000" b="1" i="0" dirty="0">
                <a:solidFill>
                  <a:schemeClr val="accent1"/>
                </a:solidFill>
                <a:effectLst/>
                <a:ea typeface="Open Sans" panose="020B0606030504020204" pitchFamily="34" charset="0"/>
                <a:cs typeface="Open Sans" panose="020B0606030504020204" pitchFamily="34" charset="0"/>
              </a:rPr>
              <a:t>Importance of Data Visualization</a:t>
            </a:r>
            <a:br>
              <a:rPr lang="en-US" b="1" i="0" dirty="0">
                <a:solidFill>
                  <a:srgbClr val="000000"/>
                </a:solidFill>
                <a:effectLst/>
                <a:latin typeface="Open Sans" panose="020B0606030504020204" pitchFamily="34" charset="0"/>
              </a:rPr>
            </a:br>
            <a:endParaRPr lang="en-KE" dirty="0"/>
          </a:p>
        </p:txBody>
      </p:sp>
      <p:sp>
        <p:nvSpPr>
          <p:cNvPr id="3" name="Content Placeholder 2">
            <a:extLst>
              <a:ext uri="{FF2B5EF4-FFF2-40B4-BE49-F238E27FC236}">
                <a16:creationId xmlns:a16="http://schemas.microsoft.com/office/drawing/2014/main" id="{6C5F9573-CA54-4E70-86D4-4B3CC244EEF7}"/>
              </a:ext>
            </a:extLst>
          </p:cNvPr>
          <p:cNvSpPr>
            <a:spLocks noGrp="1"/>
          </p:cNvSpPr>
          <p:nvPr>
            <p:ph idx="1"/>
          </p:nvPr>
        </p:nvSpPr>
        <p:spPr>
          <a:xfrm>
            <a:off x="838200" y="886265"/>
            <a:ext cx="10515600" cy="5290698"/>
          </a:xfrm>
        </p:spPr>
        <p:txBody>
          <a:bodyPr/>
          <a:lstStyle/>
          <a:p>
            <a:r>
              <a:rPr lang="en-US" b="0" i="0" dirty="0">
                <a:solidFill>
                  <a:srgbClr val="000000"/>
                </a:solidFill>
                <a:effectLst/>
                <a:latin typeface="Open Sans" panose="020B0606030504020204" pitchFamily="34" charset="0"/>
              </a:rPr>
              <a:t>Clarifies which element influences customer behavior.</a:t>
            </a:r>
          </a:p>
          <a:p>
            <a:r>
              <a:rPr lang="en-US" b="0" i="0" dirty="0">
                <a:solidFill>
                  <a:srgbClr val="000000"/>
                </a:solidFill>
                <a:effectLst/>
                <a:latin typeface="Open Sans" panose="020B0606030504020204" pitchFamily="34" charset="0"/>
              </a:rPr>
              <a:t>The better you visualize your points, the better you can leverage the information to the end-users.</a:t>
            </a:r>
          </a:p>
          <a:p>
            <a:r>
              <a:rPr lang="en-US" b="0" i="0" dirty="0">
                <a:solidFill>
                  <a:srgbClr val="000000"/>
                </a:solidFill>
                <a:effectLst/>
                <a:latin typeface="Open Sans" panose="020B0606030504020204" pitchFamily="34" charset="0"/>
              </a:rPr>
              <a:t>The right data visualization helps you to boost the impact of your data.</a:t>
            </a:r>
            <a:endParaRPr lang="en-US" dirty="0">
              <a:solidFill>
                <a:srgbClr val="000000"/>
              </a:solidFill>
              <a:latin typeface="Open Sans" panose="020B0606030504020204" pitchFamily="34" charset="0"/>
            </a:endParaRPr>
          </a:p>
          <a:p>
            <a:r>
              <a:rPr lang="en-US" b="0" i="0" dirty="0">
                <a:solidFill>
                  <a:srgbClr val="000000"/>
                </a:solidFill>
                <a:effectLst/>
                <a:latin typeface="Open Sans" panose="020B0606030504020204" pitchFamily="34" charset="0"/>
              </a:rPr>
              <a:t>Clarifies which element influences certain behavior.</a:t>
            </a:r>
          </a:p>
          <a:p>
            <a:endParaRPr lang="en-US" b="0" i="0" dirty="0">
              <a:solidFill>
                <a:srgbClr val="000000"/>
              </a:solidFill>
              <a:effectLst/>
              <a:latin typeface="Open Sans" panose="020B0606030504020204" pitchFamily="34" charset="0"/>
            </a:endParaRPr>
          </a:p>
          <a:p>
            <a:endParaRPr lang="en-KE" dirty="0"/>
          </a:p>
        </p:txBody>
      </p:sp>
    </p:spTree>
    <p:extLst>
      <p:ext uri="{BB962C8B-B14F-4D97-AF65-F5344CB8AC3E}">
        <p14:creationId xmlns:p14="http://schemas.microsoft.com/office/powerpoint/2010/main" val="3270746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5D77-897B-4F89-AEFD-F9754C73861E}"/>
              </a:ext>
            </a:extLst>
          </p:cNvPr>
          <p:cNvSpPr>
            <a:spLocks noGrp="1"/>
          </p:cNvSpPr>
          <p:nvPr>
            <p:ph type="title"/>
          </p:nvPr>
        </p:nvSpPr>
        <p:spPr>
          <a:xfrm>
            <a:off x="838200" y="365125"/>
            <a:ext cx="10515600" cy="909039"/>
          </a:xfrm>
        </p:spPr>
        <p:txBody>
          <a:bodyPr>
            <a:normAutofit/>
          </a:bodyPr>
          <a:lstStyle/>
          <a:p>
            <a:r>
              <a:rPr lang="en-US" sz="4000" dirty="0">
                <a:solidFill>
                  <a:schemeClr val="accent1"/>
                </a:solidFill>
              </a:rPr>
              <a:t>Creating Charts</a:t>
            </a:r>
            <a:endParaRPr lang="en-KE" sz="4000" dirty="0">
              <a:solidFill>
                <a:schemeClr val="accent1"/>
              </a:solidFill>
            </a:endParaRPr>
          </a:p>
        </p:txBody>
      </p:sp>
      <p:sp>
        <p:nvSpPr>
          <p:cNvPr id="3" name="Content Placeholder 2">
            <a:extLst>
              <a:ext uri="{FF2B5EF4-FFF2-40B4-BE49-F238E27FC236}">
                <a16:creationId xmlns:a16="http://schemas.microsoft.com/office/drawing/2014/main" id="{CA85CCAD-2986-4A67-B16E-BACBBE1F0A49}"/>
              </a:ext>
            </a:extLst>
          </p:cNvPr>
          <p:cNvSpPr>
            <a:spLocks noGrp="1"/>
          </p:cNvSpPr>
          <p:nvPr>
            <p:ph idx="1"/>
          </p:nvPr>
        </p:nvSpPr>
        <p:spPr>
          <a:xfrm>
            <a:off x="838200" y="1274164"/>
            <a:ext cx="10515600" cy="4902799"/>
          </a:xfrm>
        </p:spPr>
        <p:txBody>
          <a:bodyPr/>
          <a:lstStyle/>
          <a:p>
            <a:r>
              <a:rPr lang="en-US" dirty="0"/>
              <a:t>An efficient chart requires the shortest period of perception in order to obtain a correct and complete answer to a given question.</a:t>
            </a:r>
          </a:p>
          <a:p>
            <a:r>
              <a:rPr lang="en-US" dirty="0"/>
              <a:t>Power BI Charts give you a multi-perspective view of a certain data set. These charts represent different findings and insights from a given data set. The charts can give you reports with a single visualization or pages full of visualizations.</a:t>
            </a:r>
          </a:p>
          <a:p>
            <a:r>
              <a:rPr lang="en-US" dirty="0"/>
              <a:t>Power BI Charts aren’t static but highly interactive &amp; highly customizable with the ability to update constantly, as the underlying data changes. You can add and remove data, change chart types, and apply filters in your model to discover insights and look for answers. </a:t>
            </a:r>
            <a:endParaRPr lang="en-KE" dirty="0"/>
          </a:p>
          <a:p>
            <a:endParaRPr lang="en-KE" dirty="0"/>
          </a:p>
        </p:txBody>
      </p:sp>
    </p:spTree>
    <p:extLst>
      <p:ext uri="{BB962C8B-B14F-4D97-AF65-F5344CB8AC3E}">
        <p14:creationId xmlns:p14="http://schemas.microsoft.com/office/powerpoint/2010/main" val="2909249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C9A7-6831-4280-A439-A4C82A0E2109}"/>
              </a:ext>
            </a:extLst>
          </p:cNvPr>
          <p:cNvSpPr>
            <a:spLocks noGrp="1"/>
          </p:cNvSpPr>
          <p:nvPr>
            <p:ph type="title"/>
          </p:nvPr>
        </p:nvSpPr>
        <p:spPr/>
        <p:txBody>
          <a:bodyPr/>
          <a:lstStyle/>
          <a:p>
            <a:r>
              <a:rPr lang="en-US" sz="5400" b="0" i="0" dirty="0">
                <a:solidFill>
                  <a:schemeClr val="accent1"/>
                </a:solidFill>
                <a:effectLst/>
              </a:rPr>
              <a:t>Line Charts</a:t>
            </a:r>
            <a:br>
              <a:rPr lang="en-US" b="0" i="0" dirty="0">
                <a:solidFill>
                  <a:srgbClr val="000000"/>
                </a:solidFill>
                <a:effectLst/>
                <a:latin typeface="azo-sans-web"/>
              </a:rPr>
            </a:br>
            <a:endParaRPr lang="en-KE" dirty="0"/>
          </a:p>
        </p:txBody>
      </p:sp>
      <p:sp>
        <p:nvSpPr>
          <p:cNvPr id="4" name="Text Placeholder 3">
            <a:extLst>
              <a:ext uri="{FF2B5EF4-FFF2-40B4-BE49-F238E27FC236}">
                <a16:creationId xmlns:a16="http://schemas.microsoft.com/office/drawing/2014/main" id="{2C8BDD23-3340-4588-8DBF-2E7B7797428D}"/>
              </a:ext>
            </a:extLst>
          </p:cNvPr>
          <p:cNvSpPr>
            <a:spLocks noGrp="1"/>
          </p:cNvSpPr>
          <p:nvPr>
            <p:ph type="body" sz="half" idx="2"/>
          </p:nvPr>
        </p:nvSpPr>
        <p:spPr/>
        <p:txBody>
          <a:bodyPr>
            <a:normAutofit/>
          </a:bodyPr>
          <a:lstStyle/>
          <a:p>
            <a:r>
              <a:rPr lang="en-US" sz="3200" b="0" i="0" dirty="0">
                <a:solidFill>
                  <a:srgbClr val="000000"/>
                </a:solidFill>
                <a:effectLst/>
              </a:rPr>
              <a:t>The line chart shows the change of values over time.</a:t>
            </a:r>
          </a:p>
          <a:p>
            <a:r>
              <a:rPr lang="en-US" sz="3200" dirty="0"/>
              <a:t>Line charts are mainly  used for time series data.</a:t>
            </a:r>
            <a:endParaRPr lang="en-KE" sz="3200" dirty="0"/>
          </a:p>
        </p:txBody>
      </p:sp>
      <p:pic>
        <p:nvPicPr>
          <p:cNvPr id="1026" name="Picture 2" descr="line-chart">
            <a:extLst>
              <a:ext uri="{FF2B5EF4-FFF2-40B4-BE49-F238E27FC236}">
                <a16:creationId xmlns:a16="http://schemas.microsoft.com/office/drawing/2014/main" id="{610608D8-A7B2-40D8-AF80-087DE60481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38093" y="1125416"/>
            <a:ext cx="5310554" cy="4178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898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C760-0D68-46E3-BACA-4D06B53C42B6}"/>
              </a:ext>
            </a:extLst>
          </p:cNvPr>
          <p:cNvSpPr>
            <a:spLocks noGrp="1"/>
          </p:cNvSpPr>
          <p:nvPr>
            <p:ph type="title"/>
          </p:nvPr>
        </p:nvSpPr>
        <p:spPr>
          <a:xfrm>
            <a:off x="839788" y="295422"/>
            <a:ext cx="3932237" cy="1596683"/>
          </a:xfrm>
        </p:spPr>
        <p:txBody>
          <a:bodyPr>
            <a:normAutofit fontScale="90000"/>
          </a:bodyPr>
          <a:lstStyle/>
          <a:p>
            <a:r>
              <a:rPr lang="en-US" sz="5400" b="0" i="0" dirty="0">
                <a:solidFill>
                  <a:schemeClr val="accent1"/>
                </a:solidFill>
                <a:effectLst/>
              </a:rPr>
              <a:t>Bar And Column Charts</a:t>
            </a:r>
            <a:br>
              <a:rPr lang="en-US" b="0" i="0" dirty="0">
                <a:solidFill>
                  <a:srgbClr val="000000"/>
                </a:solidFill>
                <a:effectLst/>
                <a:latin typeface="azo-sans-web"/>
              </a:rPr>
            </a:br>
            <a:endParaRPr lang="en-KE" dirty="0"/>
          </a:p>
        </p:txBody>
      </p:sp>
      <p:sp>
        <p:nvSpPr>
          <p:cNvPr id="4" name="Text Placeholder 3">
            <a:extLst>
              <a:ext uri="{FF2B5EF4-FFF2-40B4-BE49-F238E27FC236}">
                <a16:creationId xmlns:a16="http://schemas.microsoft.com/office/drawing/2014/main" id="{576847E8-D214-4B7B-AE81-E4439D2973A6}"/>
              </a:ext>
            </a:extLst>
          </p:cNvPr>
          <p:cNvSpPr>
            <a:spLocks noGrp="1"/>
          </p:cNvSpPr>
          <p:nvPr>
            <p:ph type="body" sz="half" idx="2"/>
          </p:nvPr>
        </p:nvSpPr>
        <p:spPr/>
        <p:txBody>
          <a:bodyPr>
            <a:normAutofit/>
          </a:bodyPr>
          <a:lstStyle/>
          <a:p>
            <a:r>
              <a:rPr lang="en-US" sz="2800" dirty="0"/>
              <a:t>Bar charts are horizontal charts that represents or compares categorical data. </a:t>
            </a:r>
          </a:p>
          <a:p>
            <a:r>
              <a:rPr lang="en-US" sz="2800" dirty="0"/>
              <a:t>Column charts are used to compare the same data by forming some clusters and comparison between those clusters.</a:t>
            </a:r>
            <a:endParaRPr lang="en-KE" sz="2800" dirty="0"/>
          </a:p>
        </p:txBody>
      </p:sp>
      <p:pic>
        <p:nvPicPr>
          <p:cNvPr id="2050" name="Picture 2" descr="Bar-chart">
            <a:extLst>
              <a:ext uri="{FF2B5EF4-FFF2-40B4-BE49-F238E27FC236}">
                <a16:creationId xmlns:a16="http://schemas.microsoft.com/office/drawing/2014/main" id="{59E02FBF-51A3-4AB0-B13F-E321BE1F5A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88442" y="514350"/>
            <a:ext cx="3810000" cy="2914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lumn-chart">
            <a:extLst>
              <a:ext uri="{FF2B5EF4-FFF2-40B4-BE49-F238E27FC236}">
                <a16:creationId xmlns:a16="http://schemas.microsoft.com/office/drawing/2014/main" id="{094BA9C6-513D-4A7F-83B8-1D223D0C08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442" y="3852350"/>
            <a:ext cx="3810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170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0C28-3E76-445F-A540-421D99D1D3DB}"/>
              </a:ext>
            </a:extLst>
          </p:cNvPr>
          <p:cNvSpPr>
            <a:spLocks noGrp="1"/>
          </p:cNvSpPr>
          <p:nvPr>
            <p:ph type="title"/>
          </p:nvPr>
        </p:nvSpPr>
        <p:spPr>
          <a:xfrm>
            <a:off x="839788" y="295422"/>
            <a:ext cx="3932237" cy="1223889"/>
          </a:xfrm>
        </p:spPr>
        <p:txBody>
          <a:bodyPr>
            <a:normAutofit fontScale="90000"/>
          </a:bodyPr>
          <a:lstStyle/>
          <a:p>
            <a:r>
              <a:rPr lang="en-US" sz="5400" b="0" i="0" dirty="0">
                <a:solidFill>
                  <a:schemeClr val="accent1"/>
                </a:solidFill>
                <a:effectLst/>
              </a:rPr>
              <a:t>Pie Charts</a:t>
            </a:r>
            <a:br>
              <a:rPr lang="en-US" b="0" i="0" dirty="0">
                <a:solidFill>
                  <a:srgbClr val="000000"/>
                </a:solidFill>
                <a:effectLst/>
                <a:latin typeface="azo-sans-web"/>
              </a:rPr>
            </a:br>
            <a:endParaRPr lang="en-KE" dirty="0"/>
          </a:p>
        </p:txBody>
      </p:sp>
      <p:sp>
        <p:nvSpPr>
          <p:cNvPr id="4" name="Text Placeholder 3">
            <a:extLst>
              <a:ext uri="{FF2B5EF4-FFF2-40B4-BE49-F238E27FC236}">
                <a16:creationId xmlns:a16="http://schemas.microsoft.com/office/drawing/2014/main" id="{6CA09082-70B0-4494-90CC-60D3C1C766C3}"/>
              </a:ext>
            </a:extLst>
          </p:cNvPr>
          <p:cNvSpPr>
            <a:spLocks noGrp="1"/>
          </p:cNvSpPr>
          <p:nvPr>
            <p:ph type="body" sz="half" idx="2"/>
          </p:nvPr>
        </p:nvSpPr>
        <p:spPr>
          <a:xfrm>
            <a:off x="839788" y="1519311"/>
            <a:ext cx="3932237" cy="4349677"/>
          </a:xfrm>
        </p:spPr>
        <p:txBody>
          <a:bodyPr>
            <a:normAutofit/>
          </a:bodyPr>
          <a:lstStyle/>
          <a:p>
            <a:r>
              <a:rPr lang="en-US" sz="2800" dirty="0"/>
              <a:t>Pie charts are used to show the composition of the whole data in parts.</a:t>
            </a:r>
          </a:p>
          <a:p>
            <a:r>
              <a:rPr lang="en-US" sz="2800" dirty="0"/>
              <a:t>Each component of a pie chart is represented in percentages and the sum of all the parts should equal 100%.</a:t>
            </a:r>
            <a:endParaRPr lang="en-KE" sz="2800" dirty="0"/>
          </a:p>
        </p:txBody>
      </p:sp>
      <p:pic>
        <p:nvPicPr>
          <p:cNvPr id="3074" name="Picture 2" descr="pie-chart">
            <a:extLst>
              <a:ext uri="{FF2B5EF4-FFF2-40B4-BE49-F238E27FC236}">
                <a16:creationId xmlns:a16="http://schemas.microsoft.com/office/drawing/2014/main" id="{B260054E-AAEE-4922-A8CD-2179DA62FE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64288" y="1322363"/>
            <a:ext cx="4495970" cy="3630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68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E4AE3-8319-41A5-B44D-B6A13E16FC59}"/>
              </a:ext>
            </a:extLst>
          </p:cNvPr>
          <p:cNvSpPr>
            <a:spLocks noGrp="1"/>
          </p:cNvSpPr>
          <p:nvPr>
            <p:ph type="title"/>
          </p:nvPr>
        </p:nvSpPr>
        <p:spPr>
          <a:xfrm>
            <a:off x="839788" y="281354"/>
            <a:ext cx="3932237" cy="1603717"/>
          </a:xfrm>
        </p:spPr>
        <p:txBody>
          <a:bodyPr>
            <a:normAutofit fontScale="90000"/>
          </a:bodyPr>
          <a:lstStyle/>
          <a:p>
            <a:r>
              <a:rPr lang="en-US" sz="5400" b="0" i="0" dirty="0">
                <a:solidFill>
                  <a:schemeClr val="accent1"/>
                </a:solidFill>
                <a:effectLst/>
              </a:rPr>
              <a:t>Doughnut Charts</a:t>
            </a:r>
            <a:br>
              <a:rPr lang="en-US" b="0" i="0" dirty="0">
                <a:solidFill>
                  <a:srgbClr val="000000"/>
                </a:solidFill>
                <a:effectLst/>
                <a:latin typeface="azo-sans-web"/>
              </a:rPr>
            </a:br>
            <a:endParaRPr lang="en-KE" dirty="0"/>
          </a:p>
        </p:txBody>
      </p:sp>
      <p:sp>
        <p:nvSpPr>
          <p:cNvPr id="4" name="Text Placeholder 3">
            <a:extLst>
              <a:ext uri="{FF2B5EF4-FFF2-40B4-BE49-F238E27FC236}">
                <a16:creationId xmlns:a16="http://schemas.microsoft.com/office/drawing/2014/main" id="{CC64202C-E389-499D-9C6D-D1CCD29701CC}"/>
              </a:ext>
            </a:extLst>
          </p:cNvPr>
          <p:cNvSpPr>
            <a:spLocks noGrp="1"/>
          </p:cNvSpPr>
          <p:nvPr>
            <p:ph type="body" sz="half" idx="2"/>
          </p:nvPr>
        </p:nvSpPr>
        <p:spPr>
          <a:xfrm>
            <a:off x="839788" y="1702191"/>
            <a:ext cx="3932237" cy="4166797"/>
          </a:xfrm>
        </p:spPr>
        <p:txBody>
          <a:bodyPr>
            <a:normAutofit/>
          </a:bodyPr>
          <a:lstStyle/>
          <a:p>
            <a:r>
              <a:rPr lang="en-US" sz="2400" dirty="0"/>
              <a:t>Doughnut charts are similar to pie charts.</a:t>
            </a:r>
          </a:p>
          <a:p>
            <a:r>
              <a:rPr lang="en-US" sz="2400" dirty="0"/>
              <a:t>They can be used to show the composition of the whole data in proportions. Doughnut charts prove to be most useful when required to exhibit the various proportions that make up the final value.</a:t>
            </a:r>
            <a:endParaRPr lang="en-KE" sz="2400" dirty="0"/>
          </a:p>
        </p:txBody>
      </p:sp>
      <p:pic>
        <p:nvPicPr>
          <p:cNvPr id="4098" name="Picture 2" descr="doughnut-charts">
            <a:extLst>
              <a:ext uri="{FF2B5EF4-FFF2-40B4-BE49-F238E27FC236}">
                <a16:creationId xmlns:a16="http://schemas.microsoft.com/office/drawing/2014/main" id="{CAE7E799-FADF-426F-86A7-9B6B786A2D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64288" y="829994"/>
            <a:ext cx="4777324" cy="4220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77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766D4-6A80-4921-BF30-8B9C4E6F2337}"/>
              </a:ext>
            </a:extLst>
          </p:cNvPr>
          <p:cNvSpPr>
            <a:spLocks noGrp="1"/>
          </p:cNvSpPr>
          <p:nvPr>
            <p:ph type="title"/>
          </p:nvPr>
        </p:nvSpPr>
        <p:spPr>
          <a:xfrm>
            <a:off x="839788" y="316524"/>
            <a:ext cx="3932237" cy="1364566"/>
          </a:xfrm>
        </p:spPr>
        <p:txBody>
          <a:bodyPr/>
          <a:lstStyle/>
          <a:p>
            <a:r>
              <a:rPr lang="en-US" sz="5400" dirty="0">
                <a:solidFill>
                  <a:schemeClr val="accent1"/>
                </a:solidFill>
              </a:rPr>
              <a:t>Area Charts</a:t>
            </a:r>
            <a:br>
              <a:rPr lang="en-US" b="0" i="0" dirty="0">
                <a:solidFill>
                  <a:srgbClr val="000000"/>
                </a:solidFill>
                <a:effectLst/>
                <a:latin typeface="azo-sans-web"/>
              </a:rPr>
            </a:br>
            <a:endParaRPr lang="en-KE" dirty="0"/>
          </a:p>
        </p:txBody>
      </p:sp>
      <p:sp>
        <p:nvSpPr>
          <p:cNvPr id="4" name="Text Placeholder 3">
            <a:extLst>
              <a:ext uri="{FF2B5EF4-FFF2-40B4-BE49-F238E27FC236}">
                <a16:creationId xmlns:a16="http://schemas.microsoft.com/office/drawing/2014/main" id="{45B9D6B6-7696-49D1-B56B-840142649F3B}"/>
              </a:ext>
            </a:extLst>
          </p:cNvPr>
          <p:cNvSpPr>
            <a:spLocks noGrp="1"/>
          </p:cNvSpPr>
          <p:nvPr>
            <p:ph type="body" sz="half" idx="2"/>
          </p:nvPr>
        </p:nvSpPr>
        <p:spPr>
          <a:xfrm>
            <a:off x="839788" y="1561514"/>
            <a:ext cx="3932237" cy="4307474"/>
          </a:xfrm>
        </p:spPr>
        <p:txBody>
          <a:bodyPr>
            <a:normAutofit/>
          </a:bodyPr>
          <a:lstStyle/>
          <a:p>
            <a:r>
              <a:rPr lang="en-US" sz="2400" dirty="0"/>
              <a:t>This is a basic chart to show a comparison of more than two quantities. It is based on line chart and used to display quantitative data and the magnitude of change over time. In this chart, the area between the axis and line is filled with different patterns, colors, and textures.</a:t>
            </a:r>
            <a:endParaRPr lang="en-KE" sz="2400" dirty="0"/>
          </a:p>
        </p:txBody>
      </p:sp>
      <p:pic>
        <p:nvPicPr>
          <p:cNvPr id="5122" name="Picture 2" descr="Area-charts">
            <a:extLst>
              <a:ext uri="{FF2B5EF4-FFF2-40B4-BE49-F238E27FC236}">
                <a16:creationId xmlns:a16="http://schemas.microsoft.com/office/drawing/2014/main" id="{EAD62CAD-94F1-47EE-88BA-9AD0A717DF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64288" y="1202788"/>
            <a:ext cx="5318930" cy="388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528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589FC-51BE-4AC6-9545-DBBA0C48811C}"/>
              </a:ext>
            </a:extLst>
          </p:cNvPr>
          <p:cNvSpPr>
            <a:spLocks noGrp="1"/>
          </p:cNvSpPr>
          <p:nvPr>
            <p:ph type="title"/>
          </p:nvPr>
        </p:nvSpPr>
        <p:spPr>
          <a:xfrm>
            <a:off x="839788" y="457200"/>
            <a:ext cx="3932237" cy="900332"/>
          </a:xfrm>
        </p:spPr>
        <p:txBody>
          <a:bodyPr>
            <a:normAutofit fontScale="90000"/>
          </a:bodyPr>
          <a:lstStyle/>
          <a:p>
            <a:r>
              <a:rPr lang="en-US" sz="4000" dirty="0">
                <a:solidFill>
                  <a:schemeClr val="accent1"/>
                </a:solidFill>
              </a:rPr>
              <a:t>Combo Charts</a:t>
            </a:r>
            <a:br>
              <a:rPr lang="en-US" b="1" i="0" dirty="0">
                <a:solidFill>
                  <a:srgbClr val="404040"/>
                </a:solidFill>
                <a:effectLst/>
                <a:latin typeface="Open Sans" panose="020B0606030504020204" pitchFamily="34" charset="0"/>
              </a:rPr>
            </a:br>
            <a:endParaRPr lang="en-KE" dirty="0"/>
          </a:p>
        </p:txBody>
      </p:sp>
      <p:sp>
        <p:nvSpPr>
          <p:cNvPr id="4" name="Text Placeholder 3">
            <a:extLst>
              <a:ext uri="{FF2B5EF4-FFF2-40B4-BE49-F238E27FC236}">
                <a16:creationId xmlns:a16="http://schemas.microsoft.com/office/drawing/2014/main" id="{CDE1F12C-6593-477F-8395-78E3F12B55F7}"/>
              </a:ext>
            </a:extLst>
          </p:cNvPr>
          <p:cNvSpPr>
            <a:spLocks noGrp="1"/>
          </p:cNvSpPr>
          <p:nvPr>
            <p:ph type="body" sz="half" idx="2"/>
          </p:nvPr>
        </p:nvSpPr>
        <p:spPr>
          <a:xfrm>
            <a:off x="839788" y="1434905"/>
            <a:ext cx="3932237" cy="4434083"/>
          </a:xfrm>
        </p:spPr>
        <p:txBody>
          <a:bodyPr>
            <a:normAutofit/>
          </a:bodyPr>
          <a:lstStyle/>
          <a:p>
            <a:r>
              <a:rPr lang="en-US" sz="2800" dirty="0"/>
              <a:t>It’s a combination of column chart and line chart. Combo charts are used to combine measure values that are normally hard to combine because they belong to different scales.</a:t>
            </a:r>
            <a:endParaRPr lang="en-KE" sz="2800" dirty="0"/>
          </a:p>
        </p:txBody>
      </p:sp>
      <p:pic>
        <p:nvPicPr>
          <p:cNvPr id="6146" name="Picture 2" descr="Line and Stacked Column Chart showing Sales by Quarter. Months are in the x-axis. Cost of Goods and Profit are in the y-axis. Cost of Goods and Profit are shown as different shades of blue within the columns. Units Sold is shown as a red line overlaid on the columns. ">
            <a:extLst>
              <a:ext uri="{FF2B5EF4-FFF2-40B4-BE49-F238E27FC236}">
                <a16:creationId xmlns:a16="http://schemas.microsoft.com/office/drawing/2014/main" id="{C76B79CC-0767-4B84-AA37-6F9C0173CA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66586" y="663868"/>
            <a:ext cx="5097773"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47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5967</TotalTime>
  <Words>688</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azo-sans-web</vt:lpstr>
      <vt:lpstr>Calibri</vt:lpstr>
      <vt:lpstr>Calibri Light</vt:lpstr>
      <vt:lpstr>Helvetica</vt:lpstr>
      <vt:lpstr>Open Sans</vt:lpstr>
      <vt:lpstr>Office Theme</vt:lpstr>
      <vt:lpstr>Data Visualization</vt:lpstr>
      <vt:lpstr>Importance of Data Visualization </vt:lpstr>
      <vt:lpstr>Creating Charts</vt:lpstr>
      <vt:lpstr>Line Charts </vt:lpstr>
      <vt:lpstr>Bar And Column Charts </vt:lpstr>
      <vt:lpstr>Pie Charts </vt:lpstr>
      <vt:lpstr>Doughnut Charts </vt:lpstr>
      <vt:lpstr>Area Charts </vt:lpstr>
      <vt:lpstr>Combo Charts </vt:lpstr>
      <vt:lpstr> Funnel Charts </vt:lpstr>
      <vt:lpstr>Gauge Charts </vt:lpstr>
      <vt:lpstr>Scatter Chart </vt:lpstr>
      <vt:lpstr>Waterfall Chart </vt:lpstr>
      <vt:lpstr>Ribbon Chart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Charts and Visualization</dc:title>
  <dc:creator>lenovo</dc:creator>
  <cp:lastModifiedBy>lenovo</cp:lastModifiedBy>
  <cp:revision>20</cp:revision>
  <dcterms:created xsi:type="dcterms:W3CDTF">2022-01-27T13:43:33Z</dcterms:created>
  <dcterms:modified xsi:type="dcterms:W3CDTF">2022-01-31T17:10:48Z</dcterms:modified>
</cp:coreProperties>
</file>