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37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68" d="100"/>
          <a:sy n="68" d="100"/>
        </p:scale>
        <p:origin x="60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BE8D-E435-45AD-BA3D-3F684358C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59F78-F7A9-4FA6-8FB4-DA9475120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C916E-E7D6-435E-98D9-66862AD12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FBC1-D122-4E5C-B9DD-52DAAE9014BB}" type="datetimeFigureOut">
              <a:rPr lang="en-KE" smtClean="0"/>
              <a:t>15/02/2022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5A85F-82D3-4114-9E8D-17A01D61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897A1-1FD9-4BE0-98D9-1E8D2D3F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C149-E48B-4628-9BDE-A8D78BE3096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1976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1C0F-9209-4AF0-A8E3-55624734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1F20F-6F03-4A09-AC4F-ED8A578A2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D1877-4DF8-4FE2-896A-28ED51A7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FBC1-D122-4E5C-B9DD-52DAAE9014BB}" type="datetimeFigureOut">
              <a:rPr lang="en-KE" smtClean="0"/>
              <a:t>15/02/2022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8F243-B1A0-430B-9322-D9E84FAF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D6705-340C-4B5A-A77C-30329FC7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C149-E48B-4628-9BDE-A8D78BE3096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1301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01927-6CC3-4D0B-BB69-3E9DB0356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B45D5-9600-453F-865E-5BEECCC91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D9F74-DA31-44E1-9FB0-FE74EAB2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FBC1-D122-4E5C-B9DD-52DAAE9014BB}" type="datetimeFigureOut">
              <a:rPr lang="en-KE" smtClean="0"/>
              <a:t>15/02/2022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63F4C-85FC-4D44-9C2D-5CC9EC2E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D8FF7-89FF-4733-B000-E0C7F00A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C149-E48B-4628-9BDE-A8D78BE3096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5050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25EC-D04F-4D21-8B00-BF068B43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46D86-6806-49B6-8D15-EC39255F6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702AC-6B52-4C1F-8749-A5EDE377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FBC1-D122-4E5C-B9DD-52DAAE9014BB}" type="datetimeFigureOut">
              <a:rPr lang="en-KE" smtClean="0"/>
              <a:t>15/02/2022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6A47E-A793-4DCE-B718-5D57E523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DBA36-93E0-4B42-91ED-B896EC51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C149-E48B-4628-9BDE-A8D78BE3096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4637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CAD0-842C-49E5-8AF4-212A9E38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804E8-C5A7-4070-9688-BB5AED373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4A9DD-BF8C-44A7-A921-6AA7B40EF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FBC1-D122-4E5C-B9DD-52DAAE9014BB}" type="datetimeFigureOut">
              <a:rPr lang="en-KE" smtClean="0"/>
              <a:t>15/02/2022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EFF42-F0B5-4EF2-9045-6EA536A8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31E2B-E562-49C8-9F37-5D70028B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C149-E48B-4628-9BDE-A8D78BE3096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3432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D7CB-6816-4A84-AC1F-D4354B17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ECFEF-A716-4443-A3E5-61FFF18E2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039DB-8E8F-4F43-AD08-079123AD5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2AE03-BBE1-46CB-A589-5DED4261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FBC1-D122-4E5C-B9DD-52DAAE9014BB}" type="datetimeFigureOut">
              <a:rPr lang="en-KE" smtClean="0"/>
              <a:t>15/02/2022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F6E23-F312-40D8-AF92-E49B2688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C5D2A-0442-4691-ACF1-5C9EE732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C149-E48B-4628-9BDE-A8D78BE3096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338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55F8-2F6E-4751-B4EC-3DB4396F8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45463-4F81-4CE3-90E2-5CAFEDF98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657C1-3D67-4DC4-8FAA-4978AAD4A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E41F9-FAD5-451B-B1A4-E499F108C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BFE4C-6166-4E02-B403-8615B41D0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B97A1-F240-48D0-8518-855E2D06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FBC1-D122-4E5C-B9DD-52DAAE9014BB}" type="datetimeFigureOut">
              <a:rPr lang="en-KE" smtClean="0"/>
              <a:t>15/02/2022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E7DB7-B245-4467-A4C5-FEF2B8D3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7ED5A-4071-418B-BD60-CDA86977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C149-E48B-4628-9BDE-A8D78BE3096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2508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856E4-F277-4591-8AD1-13DCD23B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38A29-92C4-49A6-8ADE-BE4DB37B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FBC1-D122-4E5C-B9DD-52DAAE9014BB}" type="datetimeFigureOut">
              <a:rPr lang="en-KE" smtClean="0"/>
              <a:t>15/02/2022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F4C2B-C030-40C7-89AC-8CBD40F5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12B0B-89D6-4F35-BD47-41D9F12A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C149-E48B-4628-9BDE-A8D78BE3096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1700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4A213-4AA2-41CE-A541-44B6AE40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FBC1-D122-4E5C-B9DD-52DAAE9014BB}" type="datetimeFigureOut">
              <a:rPr lang="en-KE" smtClean="0"/>
              <a:t>15/02/2022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5AA210-8E08-4908-8D7A-83022E92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D6B92-CBD9-452E-9C4A-55A250AB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C149-E48B-4628-9BDE-A8D78BE3096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6371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5974F-1B83-472E-9F5C-0CE8B5104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6CCF2-D970-4C48-AE34-CA9881CD8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C2E11-9901-4335-923B-DAB57047C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D797B-8728-4513-838A-ABD1211D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FBC1-D122-4E5C-B9DD-52DAAE9014BB}" type="datetimeFigureOut">
              <a:rPr lang="en-KE" smtClean="0"/>
              <a:t>15/02/2022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0EF01-8958-4BB2-A770-69C335892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4920B-9365-4043-813B-6C072CC4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C149-E48B-4628-9BDE-A8D78BE3096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1206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0FCD-0B31-4141-8685-BFC59A948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96F55-DEAE-4E97-9F6F-6A5A552AE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E9CCB-A40C-4627-B637-7BBE7AB1B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0878F-30C9-4E0B-B013-BBEA5C4C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FBC1-D122-4E5C-B9DD-52DAAE9014BB}" type="datetimeFigureOut">
              <a:rPr lang="en-KE" smtClean="0"/>
              <a:t>15/02/2022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E632F-5F5A-4609-895A-334585ED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AAB06-1997-4A80-96B1-DE7F794A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C149-E48B-4628-9BDE-A8D78BE3096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243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753210-D9CD-4566-A508-5B7EEE20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A527B-9729-40A7-9B9E-E5AC29080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F6B8A-2EC1-4FE8-8135-E74E73409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5FBC1-D122-4E5C-B9DD-52DAAE9014BB}" type="datetimeFigureOut">
              <a:rPr lang="en-KE" smtClean="0"/>
              <a:t>15/02/2022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CB208-14BC-4EFF-B918-782974D2B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A6D29-4A13-4642-95E8-4863AD614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EC149-E48B-4628-9BDE-A8D78BE3096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0141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7862-BCE8-478D-A071-546D0781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542"/>
            <a:ext cx="10515600" cy="71041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Data Analysis Expressions</a:t>
            </a:r>
            <a:endParaRPr lang="en-KE" sz="5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F2CA-4923-4121-8E2C-F3D19B8F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" y="717452"/>
            <a:ext cx="11844997" cy="6028006"/>
          </a:xfrm>
        </p:spPr>
        <p:txBody>
          <a:bodyPr/>
          <a:lstStyle/>
          <a:p>
            <a:r>
              <a:rPr lang="en-US" dirty="0"/>
              <a:t>Data Analysis Expressions (DAX) is a programming language that is used throughout Microsoft Power BI for creating calculated columns, measures, and custom tables. It is a collection of functions, operators, and constants that can be used in a formula, or expression, to calculate and return one or more values.</a:t>
            </a:r>
          </a:p>
          <a:p>
            <a:r>
              <a:rPr lang="en-US" dirty="0"/>
              <a:t>You can use DAX to solve a number of calculations and data analysis problems, which can help you create new information from data that is already in your model.</a:t>
            </a:r>
          </a:p>
          <a:p>
            <a:r>
              <a:rPr lang="en-US" dirty="0"/>
              <a:t>DAX is a </a:t>
            </a:r>
            <a:r>
              <a:rPr lang="en-US" dirty="0">
                <a:solidFill>
                  <a:srgbClr val="9337D1"/>
                </a:solidFill>
              </a:rPr>
              <a:t>functional language </a:t>
            </a:r>
            <a:r>
              <a:rPr lang="en-US" dirty="0"/>
              <a:t>which means calculations primarily use functions to generate results.</a:t>
            </a:r>
          </a:p>
          <a:p>
            <a:r>
              <a:rPr lang="en-US" dirty="0"/>
              <a:t>DAX can be used to define custom calculations for Calculated Columns and for Calculated Fields (also known as measures).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53488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DB0C-A67B-4714-880E-E68E3211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0337"/>
            <a:ext cx="10515600" cy="7905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DAX Main Frame</a:t>
            </a:r>
            <a:endParaRPr lang="en-KE" sz="5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1AE1C-BF04-4F47-9AAA-42F421F42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914" y="837028"/>
            <a:ext cx="11873131" cy="6020972"/>
          </a:xfrm>
        </p:spPr>
        <p:txBody>
          <a:bodyPr>
            <a:normAutofit fontScale="85000" lnSpcReduction="20000"/>
          </a:bodyPr>
          <a:lstStyle/>
          <a:p>
            <a:r>
              <a:rPr lang="en-US" b="1" i="0" dirty="0">
                <a:solidFill>
                  <a:srgbClr val="4A4A4A"/>
                </a:solidFill>
                <a:effectLst/>
              </a:rPr>
              <a:t>Syntax(building block)</a:t>
            </a:r>
            <a:endParaRPr lang="en-US" b="0" i="0" dirty="0">
              <a:solidFill>
                <a:srgbClr val="4A4A4A"/>
              </a:solidFill>
              <a:effectLst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4A4A4A"/>
                </a:solidFill>
                <a:effectLst/>
              </a:rPr>
              <a:t>The </a:t>
            </a:r>
            <a:r>
              <a:rPr lang="en-US" b="1" i="1" dirty="0">
                <a:solidFill>
                  <a:srgbClr val="4A4A4A"/>
                </a:solidFill>
                <a:effectLst/>
              </a:rPr>
              <a:t>Syntax</a:t>
            </a:r>
            <a:r>
              <a:rPr lang="en-US" b="0" i="0" dirty="0">
                <a:solidFill>
                  <a:srgbClr val="4A4A4A"/>
                </a:solidFill>
                <a:effectLst/>
              </a:rPr>
              <a:t> comprises of various components that make up a formula and how it’s written. Look at this simple DAX formula.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sz="2600" b="1" i="0" dirty="0">
                <a:solidFill>
                  <a:srgbClr val="4A4A4A"/>
                </a:solidFill>
                <a:effectLst/>
              </a:rPr>
              <a:t>Total Sales </a:t>
            </a:r>
            <a:r>
              <a:rPr lang="en-US" sz="2600" b="0" i="0" dirty="0">
                <a:solidFill>
                  <a:srgbClr val="4A4A4A"/>
                </a:solidFill>
                <a:effectLst/>
              </a:rPr>
              <a:t>is the measure name.</a:t>
            </a:r>
          </a:p>
          <a:p>
            <a:pPr algn="just"/>
            <a:r>
              <a:rPr lang="en-US" sz="2600" b="1" i="0" dirty="0">
                <a:solidFill>
                  <a:srgbClr val="4A4A4A"/>
                </a:solidFill>
                <a:effectLst/>
              </a:rPr>
              <a:t>II.</a:t>
            </a:r>
            <a:r>
              <a:rPr lang="en-US" sz="2600" b="0" i="0" dirty="0">
                <a:solidFill>
                  <a:srgbClr val="4A4A4A"/>
                </a:solidFill>
                <a:effectLst/>
              </a:rPr>
              <a:t> The </a:t>
            </a:r>
            <a:r>
              <a:rPr lang="en-US" sz="2600" b="1" i="0" dirty="0">
                <a:solidFill>
                  <a:srgbClr val="4A4A4A"/>
                </a:solidFill>
                <a:effectLst/>
              </a:rPr>
              <a:t>equals sign operator (=)</a:t>
            </a:r>
            <a:r>
              <a:rPr lang="en-US" sz="2600" b="0" i="0" dirty="0">
                <a:solidFill>
                  <a:srgbClr val="4A4A4A"/>
                </a:solidFill>
                <a:effectLst/>
              </a:rPr>
              <a:t> indicates the beginning of the formula.</a:t>
            </a:r>
          </a:p>
          <a:p>
            <a:pPr algn="just"/>
            <a:r>
              <a:rPr lang="en-US" sz="2600" b="1" i="0" dirty="0">
                <a:solidFill>
                  <a:srgbClr val="4A4A4A"/>
                </a:solidFill>
                <a:effectLst/>
              </a:rPr>
              <a:t>III.</a:t>
            </a:r>
            <a:r>
              <a:rPr lang="en-US" sz="2600" b="0" i="0" dirty="0">
                <a:solidFill>
                  <a:srgbClr val="4A4A4A"/>
                </a:solidFill>
                <a:effectLst/>
              </a:rPr>
              <a:t> </a:t>
            </a:r>
            <a:r>
              <a:rPr lang="en-US" sz="2600" b="1" i="0" dirty="0">
                <a:solidFill>
                  <a:srgbClr val="4A4A4A"/>
                </a:solidFill>
                <a:effectLst/>
              </a:rPr>
              <a:t>SUM</a:t>
            </a:r>
            <a:r>
              <a:rPr lang="en-US" sz="2600" b="0" i="0" dirty="0">
                <a:solidFill>
                  <a:srgbClr val="4A4A4A"/>
                </a:solidFill>
                <a:effectLst/>
              </a:rPr>
              <a:t> adds up all of the numbers in the column, </a:t>
            </a:r>
            <a:r>
              <a:rPr lang="en-US" sz="2600" b="1" i="0" dirty="0">
                <a:solidFill>
                  <a:srgbClr val="4A4A4A"/>
                </a:solidFill>
                <a:effectLst/>
              </a:rPr>
              <a:t>Sales[</a:t>
            </a:r>
            <a:r>
              <a:rPr lang="en-US" sz="2600" b="1" i="0" dirty="0" err="1">
                <a:solidFill>
                  <a:srgbClr val="4A4A4A"/>
                </a:solidFill>
                <a:effectLst/>
              </a:rPr>
              <a:t>SalesAmount</a:t>
            </a:r>
            <a:r>
              <a:rPr lang="en-US" sz="2600" b="1" i="0" dirty="0">
                <a:solidFill>
                  <a:srgbClr val="4A4A4A"/>
                </a:solidFill>
                <a:effectLst/>
              </a:rPr>
              <a:t>]</a:t>
            </a:r>
            <a:r>
              <a:rPr lang="en-US" sz="2600" b="0" i="0" dirty="0">
                <a:solidFill>
                  <a:srgbClr val="4A4A4A"/>
                </a:solidFill>
                <a:effectLst/>
              </a:rPr>
              <a:t>. </a:t>
            </a:r>
          </a:p>
          <a:p>
            <a:pPr algn="just"/>
            <a:r>
              <a:rPr lang="en-US" sz="2600" b="1" i="0" dirty="0">
                <a:solidFill>
                  <a:srgbClr val="4A4A4A"/>
                </a:solidFill>
                <a:effectLst/>
              </a:rPr>
              <a:t>IV.</a:t>
            </a:r>
            <a:r>
              <a:rPr lang="en-US" sz="2600" b="0" i="0" dirty="0">
                <a:solidFill>
                  <a:srgbClr val="4A4A4A"/>
                </a:solidFill>
                <a:effectLst/>
              </a:rPr>
              <a:t> There are these </a:t>
            </a:r>
            <a:r>
              <a:rPr lang="en-US" sz="2600" b="1" i="0" dirty="0">
                <a:solidFill>
                  <a:srgbClr val="4A4A4A"/>
                </a:solidFill>
                <a:effectLst/>
              </a:rPr>
              <a:t>parentheses</a:t>
            </a:r>
            <a:r>
              <a:rPr lang="en-US" sz="2600" b="0" i="0" dirty="0">
                <a:solidFill>
                  <a:srgbClr val="4A4A4A"/>
                </a:solidFill>
                <a:effectLst/>
              </a:rPr>
              <a:t> </a:t>
            </a:r>
            <a:r>
              <a:rPr lang="en-US" sz="2600" b="1" i="0" dirty="0">
                <a:solidFill>
                  <a:srgbClr val="4A4A4A"/>
                </a:solidFill>
                <a:effectLst/>
              </a:rPr>
              <a:t>()</a:t>
            </a:r>
            <a:r>
              <a:rPr lang="en-US" sz="2600" b="0" i="0" dirty="0">
                <a:solidFill>
                  <a:srgbClr val="4A4A4A"/>
                </a:solidFill>
                <a:effectLst/>
              </a:rPr>
              <a:t> that surround an expression containing one or more arguments. All functions require at least one argument. </a:t>
            </a:r>
          </a:p>
          <a:p>
            <a:pPr algn="just"/>
            <a:r>
              <a:rPr lang="en-US" sz="2600" b="1" i="0" dirty="0">
                <a:solidFill>
                  <a:srgbClr val="4A4A4A"/>
                </a:solidFill>
                <a:effectLst/>
              </a:rPr>
              <a:t>V.</a:t>
            </a:r>
            <a:r>
              <a:rPr lang="en-US" sz="2600" b="0" i="0" dirty="0">
                <a:solidFill>
                  <a:srgbClr val="4A4A4A"/>
                </a:solidFill>
                <a:effectLst/>
              </a:rPr>
              <a:t> </a:t>
            </a:r>
            <a:r>
              <a:rPr lang="en-US" sz="2600" b="1" i="0" dirty="0">
                <a:solidFill>
                  <a:srgbClr val="4A4A4A"/>
                </a:solidFill>
                <a:effectLst/>
              </a:rPr>
              <a:t>Sales </a:t>
            </a:r>
            <a:r>
              <a:rPr lang="en-US" sz="2600" b="0" i="0" dirty="0">
                <a:solidFill>
                  <a:srgbClr val="4A4A4A"/>
                </a:solidFill>
                <a:effectLst/>
              </a:rPr>
              <a:t>is the table referenced.</a:t>
            </a:r>
          </a:p>
          <a:p>
            <a:pPr algn="just"/>
            <a:r>
              <a:rPr lang="en-US" sz="2600" b="1" i="0" dirty="0">
                <a:solidFill>
                  <a:srgbClr val="4A4A4A"/>
                </a:solidFill>
                <a:effectLst/>
              </a:rPr>
              <a:t>VI.</a:t>
            </a:r>
            <a:r>
              <a:rPr lang="en-US" sz="2600" b="0" i="0" dirty="0">
                <a:solidFill>
                  <a:srgbClr val="4A4A4A"/>
                </a:solidFill>
                <a:effectLst/>
              </a:rPr>
              <a:t> An </a:t>
            </a:r>
            <a:r>
              <a:rPr lang="en-US" sz="2600" b="1" i="0" dirty="0">
                <a:solidFill>
                  <a:srgbClr val="4A4A4A"/>
                </a:solidFill>
                <a:effectLst/>
              </a:rPr>
              <a:t>argument</a:t>
            </a:r>
            <a:r>
              <a:rPr lang="en-US" sz="2600" b="0" i="0" dirty="0">
                <a:solidFill>
                  <a:srgbClr val="4A4A4A"/>
                </a:solidFill>
                <a:effectLst/>
              </a:rPr>
              <a:t> passes a value to a function. The referenced column </a:t>
            </a:r>
            <a:r>
              <a:rPr lang="en-US" sz="2600" b="1" i="0" dirty="0">
                <a:solidFill>
                  <a:srgbClr val="4A4A4A"/>
                </a:solidFill>
                <a:effectLst/>
              </a:rPr>
              <a:t>[</a:t>
            </a:r>
            <a:r>
              <a:rPr lang="en-US" sz="2600" b="1" i="0" dirty="0" err="1">
                <a:solidFill>
                  <a:srgbClr val="4A4A4A"/>
                </a:solidFill>
                <a:effectLst/>
              </a:rPr>
              <a:t>SalesAmount</a:t>
            </a:r>
            <a:r>
              <a:rPr lang="en-US" sz="2600" b="1" i="0" dirty="0">
                <a:solidFill>
                  <a:srgbClr val="4A4A4A"/>
                </a:solidFill>
                <a:effectLst/>
              </a:rPr>
              <a:t>]</a:t>
            </a:r>
            <a:r>
              <a:rPr lang="en-US" sz="2600" b="0" i="0" dirty="0">
                <a:solidFill>
                  <a:srgbClr val="4A4A4A"/>
                </a:solidFill>
                <a:effectLst/>
              </a:rPr>
              <a:t> is an argument with which, the SUM function knows the column on which it has to aggregate a SUM.</a:t>
            </a:r>
          </a:p>
          <a:p>
            <a:pPr marL="0" indent="0">
              <a:buNone/>
            </a:pPr>
            <a:endParaRPr lang="en-KE" dirty="0"/>
          </a:p>
        </p:txBody>
      </p:sp>
      <p:pic>
        <p:nvPicPr>
          <p:cNvPr id="1026" name="Picture 2" descr="Syntax - Power BI DAX - Edureka">
            <a:extLst>
              <a:ext uri="{FF2B5EF4-FFF2-40B4-BE49-F238E27FC236}">
                <a16:creationId xmlns:a16="http://schemas.microsoft.com/office/drawing/2014/main" id="{BD9A8C02-F22B-4A90-B904-3213DD484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517458"/>
            <a:ext cx="5029200" cy="159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51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4A88-AE94-4214-B76F-3F660212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3767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4A4A4A"/>
                </a:solidFill>
                <a:effectLst/>
              </a:rPr>
              <a:t>Context</a:t>
            </a:r>
            <a:b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D6919-85E3-4FF9-A119-CEA552868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45" y="506436"/>
            <a:ext cx="11943470" cy="7006122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4A4A4A"/>
                </a:solidFill>
                <a:effectLst/>
              </a:rPr>
              <a:t>When one speaks of context, this may refer to one of the two types; </a:t>
            </a:r>
            <a:r>
              <a:rPr lang="en-US" b="1" i="1" dirty="0">
                <a:solidFill>
                  <a:srgbClr val="4A4A4A"/>
                </a:solidFill>
                <a:effectLst/>
              </a:rPr>
              <a:t>Row context</a:t>
            </a:r>
            <a:r>
              <a:rPr lang="en-US" b="0" i="0" dirty="0">
                <a:solidFill>
                  <a:srgbClr val="4A4A4A"/>
                </a:solidFill>
                <a:effectLst/>
              </a:rPr>
              <a:t> and </a:t>
            </a:r>
            <a:r>
              <a:rPr lang="en-US" b="1" i="1" dirty="0">
                <a:solidFill>
                  <a:srgbClr val="4A4A4A"/>
                </a:solidFill>
                <a:effectLst/>
              </a:rPr>
              <a:t>Filter context</a:t>
            </a:r>
            <a:r>
              <a:rPr lang="en-US" b="0" i="0" dirty="0">
                <a:solidFill>
                  <a:srgbClr val="4A4A4A"/>
                </a:solidFill>
                <a:effectLst/>
              </a:rPr>
              <a:t>.</a:t>
            </a:r>
          </a:p>
          <a:p>
            <a:r>
              <a:rPr lang="en-US" b="1" i="0" dirty="0">
                <a:solidFill>
                  <a:srgbClr val="4A4A4A"/>
                </a:solidFill>
                <a:effectLst/>
              </a:rPr>
              <a:t>Row-Context</a:t>
            </a:r>
            <a:r>
              <a:rPr lang="en-US" b="0" i="0" dirty="0">
                <a:solidFill>
                  <a:srgbClr val="4A4A4A"/>
                </a:solidFill>
                <a:effectLst/>
              </a:rPr>
              <a:t> is most easily thought of as the current row.</a:t>
            </a:r>
            <a:endParaRPr lang="en-US" dirty="0">
              <a:solidFill>
                <a:srgbClr val="4A4A4A"/>
              </a:solidFill>
            </a:endParaRPr>
          </a:p>
          <a:p>
            <a:r>
              <a:rPr lang="en-US" b="1" i="0" dirty="0">
                <a:solidFill>
                  <a:srgbClr val="4A4A4A"/>
                </a:solidFill>
                <a:effectLst/>
              </a:rPr>
              <a:t>Filter-Context</a:t>
            </a:r>
            <a:r>
              <a:rPr lang="en-US" b="0" i="0" dirty="0">
                <a:solidFill>
                  <a:srgbClr val="4A4A4A"/>
                </a:solidFill>
                <a:effectLst/>
              </a:rPr>
              <a:t> is most easily thought of the Filter-Context as one or more filters applied in a calculation.</a:t>
            </a:r>
          </a:p>
          <a:p>
            <a:endParaRPr lang="en-US" b="0" i="0" dirty="0">
              <a:solidFill>
                <a:srgbClr val="4A4A4A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500" dirty="0"/>
          </a:p>
          <a:p>
            <a:pPr algn="just"/>
            <a:r>
              <a:rPr lang="en-US" sz="1500" dirty="0"/>
              <a:t>I. The measure name Store Sales.</a:t>
            </a:r>
          </a:p>
          <a:p>
            <a:pPr algn="just"/>
            <a:r>
              <a:rPr lang="en-US" sz="1500" dirty="0"/>
              <a:t>II. The equals sign operator (=) indicates the beginning of the formula.</a:t>
            </a:r>
          </a:p>
          <a:p>
            <a:pPr algn="just"/>
            <a:r>
              <a:rPr lang="en-US" sz="1500" dirty="0"/>
              <a:t>III. The CALCULATE function evaluates an expression, as an argument.</a:t>
            </a:r>
          </a:p>
          <a:p>
            <a:pPr algn="just"/>
            <a:r>
              <a:rPr lang="en-US" sz="1500" dirty="0"/>
              <a:t>IV. Parenthesis () surround an expression containing one or more arguments.</a:t>
            </a:r>
          </a:p>
          <a:p>
            <a:pPr algn="just"/>
            <a:r>
              <a:rPr lang="en-US" sz="1500" dirty="0"/>
              <a:t>V. A measure [Total Sales] in the same table as an expression.</a:t>
            </a:r>
          </a:p>
          <a:p>
            <a:pPr algn="just"/>
            <a:r>
              <a:rPr lang="en-US" sz="1500" dirty="0"/>
              <a:t>VI. A comma (,) separates the first expression argument from the filter argument.</a:t>
            </a:r>
          </a:p>
          <a:p>
            <a:pPr algn="just"/>
            <a:r>
              <a:rPr lang="en-US" sz="1500" dirty="0"/>
              <a:t>VII. The fully qualified referenced column, Channel[</a:t>
            </a:r>
            <a:r>
              <a:rPr lang="en-US" sz="1500" dirty="0" err="1"/>
              <a:t>ChannelName</a:t>
            </a:r>
            <a:r>
              <a:rPr lang="en-US" sz="1500" dirty="0"/>
              <a:t>] is our Row-Context. Each row in this column specifies a channel, Store, Online, etc.</a:t>
            </a:r>
          </a:p>
          <a:p>
            <a:pPr algn="just"/>
            <a:r>
              <a:rPr lang="en-US" sz="1500" dirty="0"/>
              <a:t>VIII. The particular value, Store is used as a filter. This is our Filter-Context.</a:t>
            </a:r>
          </a:p>
          <a:p>
            <a:endParaRPr lang="en-KE" dirty="0"/>
          </a:p>
        </p:txBody>
      </p:sp>
      <p:pic>
        <p:nvPicPr>
          <p:cNvPr id="2050" name="Picture 2" descr="Context - Power BI DAX - Edureka">
            <a:extLst>
              <a:ext uri="{FF2B5EF4-FFF2-40B4-BE49-F238E27FC236}">
                <a16:creationId xmlns:a16="http://schemas.microsoft.com/office/drawing/2014/main" id="{14D6CFB5-F85A-4C49-89CA-5370565FD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671762"/>
            <a:ext cx="5029200" cy="171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81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64B8-11BF-43F7-BC99-03C57A38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377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4A4A4A"/>
                </a:solidFill>
                <a:effectLst/>
              </a:rPr>
              <a:t>Functions</a:t>
            </a:r>
            <a:b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748D0-8D9D-4268-9FCB-65EB82B1B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45" y="626012"/>
            <a:ext cx="11908301" cy="6105379"/>
          </a:xfrm>
        </p:spPr>
        <p:txBody>
          <a:bodyPr>
            <a:normAutofit/>
          </a:bodyPr>
          <a:lstStyle/>
          <a:p>
            <a:r>
              <a:rPr lang="en-US" b="1" dirty="0"/>
              <a:t>Functions</a:t>
            </a:r>
            <a:r>
              <a:rPr lang="en-US" dirty="0"/>
              <a:t> are predefined, structured, and ordered formulae. They perform calculations using arguments passed on to them. These arguments can be numbers, text, logical values, or other functions.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8696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1EA9-DD69-4238-94B1-C63A363C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455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DAX Three Forms</a:t>
            </a:r>
            <a:endParaRPr lang="en-KE" sz="5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F777B-5A35-4FA3-A914-B47E650BA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09" y="640080"/>
            <a:ext cx="11992708" cy="6140548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337D1"/>
                </a:solidFill>
              </a:rPr>
              <a:t>Calculated Table- </a:t>
            </a:r>
            <a:r>
              <a:rPr lang="en-US" dirty="0"/>
              <a:t>When you create a data model on the Power BI Desktop, you can extend a table by creating new tables. The content of the table is defined by a DAX expression.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337D1"/>
                </a:solidFill>
              </a:rPr>
              <a:t>Calculated Column- </a:t>
            </a:r>
            <a:r>
              <a:rPr lang="en-US" dirty="0"/>
              <a:t>You can extend a table by creating new columns. The content of the columns is defined by a DAX expression, evaluated row by row or in the context of the current row across that table. </a:t>
            </a:r>
          </a:p>
          <a:p>
            <a:pPr marL="0" indent="0" algn="l" fontAlgn="base">
              <a:buNone/>
            </a:pPr>
            <a:r>
              <a:rPr lang="en-US" dirty="0"/>
              <a:t>  Columns can also be </a:t>
            </a:r>
            <a:r>
              <a:rPr lang="en-US" dirty="0" err="1"/>
              <a:t>refered</a:t>
            </a:r>
            <a:r>
              <a:rPr lang="en-US" dirty="0"/>
              <a:t> to as </a:t>
            </a:r>
            <a:r>
              <a:rPr lang="en-US" b="1" dirty="0"/>
              <a:t>Fields</a:t>
            </a:r>
            <a:r>
              <a:rPr lang="en-US" dirty="0"/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337D1"/>
                </a:solidFill>
              </a:rPr>
              <a:t>Measure</a:t>
            </a:r>
            <a:r>
              <a:rPr lang="en-US" dirty="0"/>
              <a:t>- It’s a DAX calculation that returns a </a:t>
            </a:r>
            <a:r>
              <a:rPr lang="en-US" b="1" dirty="0"/>
              <a:t>single value </a:t>
            </a:r>
            <a:r>
              <a:rPr lang="en-US" dirty="0"/>
              <a:t>that can be used in visuals, in reports or as part of calculations in other measures.</a:t>
            </a:r>
          </a:p>
          <a:p>
            <a:pPr marL="0" indent="0" algn="l" fontAlgn="base">
              <a:buNone/>
            </a:pPr>
            <a:r>
              <a:rPr lang="en-US" dirty="0"/>
              <a:t>  A measure can be as simple as a row count of a table, or sum over column.</a:t>
            </a:r>
          </a:p>
          <a:p>
            <a:pPr marL="0" indent="0" algn="l" fontAlgn="base">
              <a:buNone/>
            </a:pPr>
            <a:r>
              <a:rPr lang="en-US" dirty="0"/>
              <a:t>  A measure has the icon of a calculator, while calculated column has a table with a small sigma (</a:t>
            </a:r>
            <a:r>
              <a:rPr lang="en-US" dirty="0" err="1"/>
              <a:t>greek</a:t>
            </a:r>
            <a:r>
              <a:rPr lang="en-US" dirty="0"/>
              <a:t> letter) as its icon.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Ʃ)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98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C6F6-BE6F-4CDC-8BA0-A147DEEA9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85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Calculated Columns vs Measures</a:t>
            </a:r>
            <a:b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B15B-DF34-4209-8F6F-1945773A6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647114"/>
            <a:ext cx="11936437" cy="6084277"/>
          </a:xfrm>
        </p:spPr>
        <p:txBody>
          <a:bodyPr/>
          <a:lstStyle/>
          <a:p>
            <a:r>
              <a:rPr lang="en-US" dirty="0"/>
              <a:t>Measures and calculated columns both use DAX expressions. A measure is evaluated in the context of the cell evaluated in a report or in a DAX query, whereas a calculated column is computed at the row level within the table it belongs to.</a:t>
            </a:r>
          </a:p>
          <a:p>
            <a:pPr marL="0" indent="0" algn="just">
              <a:buNone/>
            </a:pPr>
            <a:r>
              <a:rPr lang="en-US" dirty="0"/>
              <a:t>Hence, you have to define a calculated column whenever you want to do the following;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Place the calculated results in a slicer, or see results in rows or columns in a pivot table (as opposed to the values area), or in the axes of a chart, or use the result as a filter condition in a DAX query.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Define an expression that is strictly bound to the current row. For example, Price * Quantity cannot work on an average or on a sum of the two columns.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Categorize text or numbers. For example, a range of values for a measure.</a:t>
            </a:r>
          </a:p>
          <a:p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7189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9D97-233E-467D-99A5-5CF33F63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083"/>
            <a:ext cx="10515600" cy="8510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Calculated Columns vs Measures</a:t>
            </a:r>
            <a:b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04C45-1650-42F1-8A5C-AC7D95DBF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42" y="640080"/>
            <a:ext cx="12027876" cy="6126480"/>
          </a:xfrm>
        </p:spPr>
        <p:txBody>
          <a:bodyPr/>
          <a:lstStyle/>
          <a:p>
            <a:r>
              <a:rPr lang="en-US" sz="3200" b="0" i="0" dirty="0">
                <a:solidFill>
                  <a:srgbClr val="4A4A4A"/>
                </a:solidFill>
                <a:effectLst/>
              </a:rPr>
              <a:t>A measure operates on aggregations of data defined by the current context, which depends on the filter applied in the report – such as slicer, rows, and columns.</a:t>
            </a:r>
          </a:p>
          <a:p>
            <a:endParaRPr lang="en-US" sz="3200" b="0" i="0" dirty="0">
              <a:solidFill>
                <a:srgbClr val="4A4A4A"/>
              </a:solidFill>
              <a:effectLst/>
            </a:endParaRPr>
          </a:p>
          <a:p>
            <a:pPr marL="0" indent="0" algn="just">
              <a:buNone/>
            </a:pPr>
            <a:r>
              <a:rPr lang="en-US" sz="3200" b="0" i="0" dirty="0">
                <a:solidFill>
                  <a:srgbClr val="4A4A4A"/>
                </a:solidFill>
                <a:effectLst/>
              </a:rPr>
              <a:t>So, you must define a measure whenever you want to display resulting calculation values that reflect user selections, such as;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accent6"/>
                </a:solidFill>
                <a:effectLst/>
              </a:rPr>
              <a:t>When you calculate the profit percentage on a certain selection of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accent6"/>
                </a:solidFill>
                <a:effectLst/>
              </a:rPr>
              <a:t>When you calculate ratios of a product compared to all products but keep the filter both by year and region.</a:t>
            </a: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71981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912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Open Sans</vt:lpstr>
      <vt:lpstr>Office Theme</vt:lpstr>
      <vt:lpstr>Data Analysis Expressions</vt:lpstr>
      <vt:lpstr>DAX Main Frame</vt:lpstr>
      <vt:lpstr>Context </vt:lpstr>
      <vt:lpstr>Functions </vt:lpstr>
      <vt:lpstr>DAX Three Forms</vt:lpstr>
      <vt:lpstr>Calculated Columns vs Measures </vt:lpstr>
      <vt:lpstr>Calculated Columns vs Measures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Expresssions</dc:title>
  <dc:creator>lenovo</dc:creator>
  <cp:lastModifiedBy>lenovo</cp:lastModifiedBy>
  <cp:revision>10</cp:revision>
  <dcterms:created xsi:type="dcterms:W3CDTF">2022-02-15T10:22:08Z</dcterms:created>
  <dcterms:modified xsi:type="dcterms:W3CDTF">2022-02-15T16:42:24Z</dcterms:modified>
</cp:coreProperties>
</file>