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DFC7-F33A-42F3-9EEA-8A4AFCA7A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99D8-466D-4286-B22A-80B38E20D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EF22-67BF-4B02-AD29-46A31A37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5D2A-3250-442A-9FA8-64EF681E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BB1D-E2D1-458F-B187-9AC614EF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402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A439-AE1B-435D-95D6-2BC9DF4D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425AB-4950-49DC-982C-14E99DBDF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97FC-3007-4A69-AFAA-9425463B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F9E0-7151-41F9-9E66-E16D4A52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FF97-1AA6-483E-87C0-EA271B87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2533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E6A86-772C-4A3D-A63A-71AE7E66D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F476-0FFF-409A-BCE4-27CAC1AE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2DB8-A19F-48EB-B679-6592EBDC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E9E7-292A-4291-995E-BD6C4ED6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EF22-FD53-45B5-B287-B269E163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229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A52D-0276-4B85-B190-34556319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7A2A-EDF5-4D5B-9DE6-1127EE14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8C9A-1167-45BE-B4CF-C9C3F5FE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1CFD-0050-48A3-8B2D-E07F7759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F066-404D-4455-866B-79461136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73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6C8-4013-4FAA-B2EC-635AAE1D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A0C29-AB55-43B5-9C90-FD4C045D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D40A-ADC3-4C24-AA88-5D271351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41F5-4DDA-47DD-8A56-456E2D35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F18B1-50FC-42F5-ABC8-48277055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356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9D6E-2E96-4DC3-B643-26F0516B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FD5F-BF2F-4A73-9483-E04716303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6FF5-899E-4B83-B7C5-C40BDBF5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95340-7D73-4C4C-836C-689E389E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928E5-5327-45CA-8F6C-4626F86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6E74-B7D9-4DAE-9BAA-216B89FD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3477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E08E-60DF-45ED-BD17-58914708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D6784-0C60-4374-9685-24D057C1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5F94C-57FB-478B-A7C2-9AE14ADE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83619-CBB9-4DC8-9F29-88A087D6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08581-8404-43AA-935A-E7F18FA4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2CEBA-9D70-48A5-8B9D-82D5F983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6970A-F120-40C8-8D57-69C166CC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7198-50AF-48A9-8118-1A7B30AC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4527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1823-7538-4F7C-9EB8-3B90EDA3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A0DCF-D40C-4F99-87BF-F3F63920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07057-894D-4DEB-8F2C-6D3FD442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B3BB3-5FCD-4901-84F3-59DDC914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930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AC67F-6801-468C-8E77-846E4760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07D2F-5512-4648-8318-90B7C43E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C1F7A-16D7-4D3E-A285-E5E76E33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92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DF4-DA65-4445-A456-C27B51C8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E522-543E-4D67-BEF2-87A48B9C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1B86-4CB9-4428-8EFA-C773D15D0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AF95-4D7C-4105-9A74-20F8EDA8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8A8A9-D8BB-4442-BF51-62821BD1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A8049-6D2D-4314-AA0E-C4A9315C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213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ACC2-98EB-459B-919D-9F41BBAC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A624A-8436-41FE-A1FF-78447B808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2B26E-7763-4113-B0AF-DE1EA3DCF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0DF6-2097-4661-8C41-A6D8E1BE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E9E3-2AC2-4978-AA0F-B015BC85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13196-B2A7-48A5-B16B-681AF8DA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807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C0E89-27A2-4348-9DF7-B718E9D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8C5A-2545-425D-A243-B4E296DA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0414-32AF-456C-8BFF-54B6AD63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09EE-A50A-4B53-8541-6506CB25BED0}" type="datetimeFigureOut">
              <a:rPr lang="en-KE" smtClean="0"/>
              <a:t>01/02/2022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759C-37C4-4AEB-B369-DC2A2592E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974A-2220-489A-A771-237AE48D9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EA46-B776-4D2F-99D2-47CA31BECDF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1097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FD6-4B16-4838-BDDD-F6DE2DAF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778"/>
            <a:ext cx="10515600" cy="9988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Geographical Data</a:t>
            </a:r>
            <a:endParaRPr lang="en-K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5EEC-E4F5-4EBE-B46E-EEFD1A79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314"/>
            <a:ext cx="10515600" cy="5072649"/>
          </a:xfrm>
        </p:spPr>
        <p:txBody>
          <a:bodyPr/>
          <a:lstStyle/>
          <a:p>
            <a:r>
              <a:rPr lang="en-US" dirty="0"/>
              <a:t>Nowadays, you would hardly come across a dashboard that does not contain a map-based visualization. </a:t>
            </a:r>
          </a:p>
          <a:p>
            <a:r>
              <a:rPr lang="en-US" dirty="0"/>
              <a:t>Using a Power BI map is a great way to visualize data that represent locations.</a:t>
            </a:r>
          </a:p>
          <a:p>
            <a:r>
              <a:rPr lang="en-US" dirty="0"/>
              <a:t>The Map visual maps out data points that have longitude and latitude coordinates as their values.</a:t>
            </a:r>
          </a:p>
          <a:p>
            <a:r>
              <a:rPr lang="en-US" dirty="0"/>
              <a:t>Power BI integrates with Bing Maps to provide default map coordinates.</a:t>
            </a:r>
          </a:p>
          <a:p>
            <a:r>
              <a:rPr lang="en-US" dirty="0"/>
              <a:t>You can include a third dimension to this visual by representing the data points using shapes, bubbles (circles), where the size of each bubble is represented by the value of your third dimension.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939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4E60-1114-4185-965E-EA4ED9F8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0252"/>
            <a:ext cx="3932237" cy="1146517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accent1"/>
                </a:solidFill>
              </a:rPr>
              <a:t>Treemap</a:t>
            </a:r>
            <a:br>
              <a:rPr lang="en-US" b="1" i="0" dirty="0">
                <a:effectLst/>
                <a:latin typeface="Helvetica" panose="020B0604020202020204" pitchFamily="34" charset="0"/>
              </a:rPr>
            </a:br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CF098-EF7E-476A-B05F-ECAB37134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Autofit/>
          </a:bodyPr>
          <a:lstStyle/>
          <a:p>
            <a:r>
              <a:rPr lang="en-US" sz="2000" dirty="0" err="1"/>
              <a:t>Treemaps</a:t>
            </a:r>
            <a:r>
              <a:rPr lang="en-US" sz="2000" dirty="0"/>
              <a:t> display hierarchical data set in a nested rectangle. At each level, hierarchy is represented by a color. The size of the space in the rectangle depends on the data values. The rectangular boxes are arranged in size from top left to bottom right.</a:t>
            </a:r>
          </a:p>
          <a:p>
            <a:r>
              <a:rPr lang="en-US" sz="2000" dirty="0"/>
              <a:t>The levels of the hierarchy are represented by a colored rectangle also known as the branch. The rectangles within the rectangles further categorize the data and are known as the leaves. The size of each rectangle is determined by a metric and are ordered from largest to smallest.</a:t>
            </a:r>
            <a:endParaRPr lang="en-KE" sz="2000" dirty="0"/>
          </a:p>
        </p:txBody>
      </p:sp>
      <p:pic>
        <p:nvPicPr>
          <p:cNvPr id="1026" name="Picture 2" descr="Treemap showing Sales by Country and Product. Colours are used to differentiate the countries while the product names are listed as text within the squares. ">
            <a:extLst>
              <a:ext uri="{FF2B5EF4-FFF2-40B4-BE49-F238E27FC236}">
                <a16:creationId xmlns:a16="http://schemas.microsoft.com/office/drawing/2014/main" id="{C24415C6-FC78-48A2-A9C3-41A21E7A0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14" y="815926"/>
            <a:ext cx="5648498" cy="50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07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724C-A569-4C7B-87C6-64843E3C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6610"/>
            <a:ext cx="3932237" cy="1216855"/>
          </a:xfrm>
        </p:spPr>
        <p:txBody>
          <a:bodyPr>
            <a:normAutofit fontScale="90000"/>
          </a:bodyPr>
          <a:lstStyle/>
          <a:p>
            <a:r>
              <a:rPr lang="en-US" sz="5400" b="0" i="0" dirty="0">
                <a:solidFill>
                  <a:schemeClr val="accent1"/>
                </a:solidFill>
                <a:effectLst/>
              </a:rPr>
              <a:t>Basic Map</a:t>
            </a:r>
            <a:br>
              <a:rPr lang="en-US" b="0" i="0" dirty="0">
                <a:solidFill>
                  <a:srgbClr val="000000"/>
                </a:solidFill>
                <a:effectLst/>
                <a:latin typeface="azo-sans-web"/>
              </a:rPr>
            </a:br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D9E1F-4AC6-4085-8A26-948377322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2449"/>
            <a:ext cx="3932237" cy="473653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You can use a basic map to display both categorical and quantitative information based on geographical locations.</a:t>
            </a:r>
          </a:p>
          <a:p>
            <a:r>
              <a:rPr lang="en-US" sz="2800" dirty="0"/>
              <a:t>This type of map is best for </a:t>
            </a:r>
            <a:r>
              <a:rPr lang="en-US" sz="2800" b="1" dirty="0"/>
              <a:t>basic display</a:t>
            </a:r>
            <a:r>
              <a:rPr lang="en-US" sz="2800" dirty="0"/>
              <a:t>.</a:t>
            </a:r>
          </a:p>
          <a:p>
            <a:r>
              <a:rPr lang="en-US" sz="2800" dirty="0"/>
              <a:t>There’s not much customization you can do as this is only good for </a:t>
            </a:r>
            <a:r>
              <a:rPr lang="en-US" sz="2800" b="1" dirty="0"/>
              <a:t>common uses</a:t>
            </a:r>
            <a:r>
              <a:rPr lang="en-US" sz="2800" dirty="0"/>
              <a:t>. </a:t>
            </a:r>
          </a:p>
          <a:p>
            <a:endParaRPr lang="en-KE" dirty="0"/>
          </a:p>
        </p:txBody>
      </p:sp>
      <p:pic>
        <p:nvPicPr>
          <p:cNvPr id="1026" name="Picture 2" descr="basic-map">
            <a:extLst>
              <a:ext uri="{FF2B5EF4-FFF2-40B4-BE49-F238E27FC236}">
                <a16:creationId xmlns:a16="http://schemas.microsoft.com/office/drawing/2014/main" id="{1841FCA2-C5CA-45E7-8894-4B3FEA98F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06" y="1427871"/>
            <a:ext cx="5690382" cy="444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878D-6C9E-4A1C-BD44-D66AEC36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3982"/>
            <a:ext cx="3932237" cy="84406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Filled Map</a:t>
            </a:r>
            <a:endParaRPr lang="en-KE" sz="540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0F61D-A8B8-44C2-9319-C43A0D05F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48043"/>
            <a:ext cx="3932237" cy="4820945"/>
          </a:xfrm>
        </p:spPr>
        <p:txBody>
          <a:bodyPr>
            <a:normAutofit/>
          </a:bodyPr>
          <a:lstStyle/>
          <a:p>
            <a:r>
              <a:rPr lang="en-US" sz="2300" dirty="0"/>
              <a:t>A filled map, also known as a </a:t>
            </a:r>
            <a:r>
              <a:rPr lang="en-US" sz="2300" dirty="0">
                <a:solidFill>
                  <a:srgbClr val="FF0000"/>
                </a:solidFill>
              </a:rPr>
              <a:t>choropleth map</a:t>
            </a:r>
            <a:r>
              <a:rPr lang="en-US" sz="2300" dirty="0"/>
              <a:t>, shows shaded </a:t>
            </a:r>
            <a:r>
              <a:rPr lang="en-US" sz="2300" b="1" dirty="0"/>
              <a:t>geographic areas.</a:t>
            </a:r>
          </a:p>
          <a:p>
            <a:r>
              <a:rPr lang="en-US" sz="2300" dirty="0"/>
              <a:t>Filled Map is a map that shows data points as Geo-spatial areas rather than points on map. Areas can be continent, country, region.</a:t>
            </a:r>
          </a:p>
          <a:p>
            <a:r>
              <a:rPr lang="en-US" sz="2300" dirty="0"/>
              <a:t>The Filled Map visual displays how a value differs in proportion across geography or region by the use of </a:t>
            </a:r>
            <a:r>
              <a:rPr lang="en-US" sz="2300" dirty="0">
                <a:solidFill>
                  <a:srgbClr val="0070C0"/>
                </a:solidFill>
              </a:rPr>
              <a:t>shading, tinting, or patterns.</a:t>
            </a:r>
            <a:endParaRPr lang="en-KE" sz="23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Filled Map using different colours to show the countries a company has made sales in. ">
            <a:extLst>
              <a:ext uri="{FF2B5EF4-FFF2-40B4-BE49-F238E27FC236}">
                <a16:creationId xmlns:a16="http://schemas.microsoft.com/office/drawing/2014/main" id="{AE856B0A-A7C2-4CA0-8198-754102D795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63" y="1040105"/>
            <a:ext cx="5997957" cy="48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896C-073B-4A41-BCD7-01D459A2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9152"/>
            <a:ext cx="3932237" cy="1287194"/>
          </a:xfrm>
        </p:spPr>
        <p:txBody>
          <a:bodyPr/>
          <a:lstStyle/>
          <a:p>
            <a:r>
              <a:rPr lang="en-US" sz="5400" b="1" i="0" dirty="0">
                <a:solidFill>
                  <a:srgbClr val="0070C0"/>
                </a:solidFill>
                <a:effectLst/>
              </a:rPr>
              <a:t>ArcGIS Map</a:t>
            </a:r>
            <a:br>
              <a:rPr lang="en-US" b="1" i="0" dirty="0">
                <a:effectLst/>
                <a:latin typeface="Helvetica" panose="020B0604020202020204" pitchFamily="34" charset="0"/>
              </a:rPr>
            </a:br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4E348-0477-4960-9205-8C0600C79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90246"/>
            <a:ext cx="3932237" cy="4778742"/>
          </a:xfrm>
        </p:spPr>
        <p:txBody>
          <a:bodyPr>
            <a:normAutofit lnSpcReduction="10000"/>
          </a:bodyPr>
          <a:lstStyle/>
          <a:p>
            <a:r>
              <a:rPr lang="en-US" sz="2300" dirty="0"/>
              <a:t>ArcGIS (Geographic Information Systems) maps are more advanced than your typical basic map. This type of map includes features not found in others like  </a:t>
            </a:r>
            <a:r>
              <a:rPr lang="en-US" sz="2300" dirty="0">
                <a:solidFill>
                  <a:srgbClr val="0070C0"/>
                </a:solidFill>
              </a:rPr>
              <a:t>clustering</a:t>
            </a:r>
            <a:r>
              <a:rPr lang="en-US" sz="2300" dirty="0"/>
              <a:t>.</a:t>
            </a:r>
          </a:p>
          <a:p>
            <a:r>
              <a:rPr lang="en-US" sz="2300" dirty="0"/>
              <a:t>Clustering feature as you zoom in or out.</a:t>
            </a:r>
          </a:p>
          <a:p>
            <a:r>
              <a:rPr lang="en-US" sz="2300" dirty="0"/>
              <a:t>The ArcGIS Map displays data points on a map referencing values.</a:t>
            </a:r>
          </a:p>
          <a:p>
            <a:r>
              <a:rPr lang="en-US" sz="2300" dirty="0"/>
              <a:t>The ArcGIS Map to create maps of deeper understanding using the themes</a:t>
            </a:r>
            <a:r>
              <a:rPr lang="en-U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.</a:t>
            </a:r>
            <a:endParaRPr lang="en-KE" dirty="0"/>
          </a:p>
        </p:txBody>
      </p:sp>
      <p:pic>
        <p:nvPicPr>
          <p:cNvPr id="3078" name="Picture 6" descr="ArcGIS Maps For Power BI">
            <a:extLst>
              <a:ext uri="{FF2B5EF4-FFF2-40B4-BE49-F238E27FC236}">
                <a16:creationId xmlns:a16="http://schemas.microsoft.com/office/drawing/2014/main" id="{5BA497E4-9570-448A-967E-1A72C1ADF2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3551"/>
            <a:ext cx="5369169" cy="434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0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612F-5368-4219-AFB8-C8006277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694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Shape Map</a:t>
            </a:r>
            <a:br>
              <a:rPr lang="en-US" b="0" i="0" dirty="0">
                <a:solidFill>
                  <a:srgbClr val="000000"/>
                </a:solidFill>
                <a:effectLst/>
                <a:latin typeface="azo-sans-web"/>
              </a:rPr>
            </a:br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1B163-D702-438E-BB4B-AA8A6D90B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90246"/>
            <a:ext cx="3932237" cy="4778742"/>
          </a:xfrm>
        </p:spPr>
        <p:txBody>
          <a:bodyPr>
            <a:normAutofit/>
          </a:bodyPr>
          <a:lstStyle/>
          <a:p>
            <a:r>
              <a:rPr lang="en-US" sz="2000" dirty="0"/>
              <a:t>A shape Map is used to show relative comparisons of different regions on a map using different colors.</a:t>
            </a:r>
          </a:p>
          <a:p>
            <a:r>
              <a:rPr lang="en-US" sz="2000" dirty="0"/>
              <a:t>This is a type of map that shows </a:t>
            </a:r>
            <a:r>
              <a:rPr lang="en-US" sz="2000" dirty="0">
                <a:solidFill>
                  <a:srgbClr val="FF0000"/>
                </a:solidFill>
              </a:rPr>
              <a:t>polygon shapes </a:t>
            </a:r>
            <a:r>
              <a:rPr lang="en-US" sz="2000" dirty="0"/>
              <a:t>on the canvas with a blank background.</a:t>
            </a:r>
          </a:p>
          <a:p>
            <a:r>
              <a:rPr lang="en-US" sz="2000" dirty="0"/>
              <a:t>You can’t use a Shape map to display precise geographical locations of data points on a map.</a:t>
            </a:r>
          </a:p>
          <a:p>
            <a:r>
              <a:rPr lang="en-US" sz="2000" dirty="0"/>
              <a:t>A shape map varies with the other maps in a lot of ways including having built-in geographies and the ability to import custom shapes using the </a:t>
            </a:r>
            <a:r>
              <a:rPr lang="en-US" sz="2000" dirty="0" err="1">
                <a:solidFill>
                  <a:srgbClr val="FF0000"/>
                </a:solidFill>
              </a:rPr>
              <a:t>TopoJSON</a:t>
            </a:r>
            <a:r>
              <a:rPr lang="en-US" sz="2000" dirty="0">
                <a:solidFill>
                  <a:srgbClr val="FF0000"/>
                </a:solidFill>
              </a:rPr>
              <a:t> format</a:t>
            </a:r>
            <a:r>
              <a:rPr lang="en-US" sz="2000" dirty="0"/>
              <a:t>.</a:t>
            </a:r>
            <a:endParaRPr lang="en-KE" sz="2000" dirty="0"/>
          </a:p>
        </p:txBody>
      </p:sp>
      <p:pic>
        <p:nvPicPr>
          <p:cNvPr id="4098" name="Picture 2" descr="power-bi-shape-map">
            <a:extLst>
              <a:ext uri="{FF2B5EF4-FFF2-40B4-BE49-F238E27FC236}">
                <a16:creationId xmlns:a16="http://schemas.microsoft.com/office/drawing/2014/main" id="{878686DF-2903-4593-9378-517C37C8F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53" y="1090246"/>
            <a:ext cx="5401994" cy="44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1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B62A-626B-401A-B1EC-AAAE3EDD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51095"/>
          </a:xfrm>
        </p:spPr>
        <p:txBody>
          <a:bodyPr>
            <a:normAutofit fontScale="90000"/>
          </a:bodyPr>
          <a:lstStyle/>
          <a:p>
            <a:r>
              <a:rPr lang="en-US" sz="5400" b="0" i="0" dirty="0">
                <a:solidFill>
                  <a:schemeClr val="accent1"/>
                </a:solidFill>
                <a:effectLst/>
              </a:rPr>
              <a:t>Azure Map</a:t>
            </a:r>
            <a:br>
              <a:rPr lang="en-US" b="0" i="0" dirty="0">
                <a:solidFill>
                  <a:srgbClr val="000000"/>
                </a:solidFill>
                <a:effectLst/>
                <a:latin typeface="azo-sans-web"/>
              </a:rPr>
            </a:br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6B7F3-2BAC-4694-BE1B-553F5BDEC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14400"/>
            <a:ext cx="3932237" cy="4954588"/>
          </a:xfrm>
        </p:spPr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The Azure Map in Power BI can be used to gain insights into the location context of your business.</a:t>
            </a:r>
          </a:p>
          <a:p>
            <a:r>
              <a:rPr lang="en-US" sz="2800" b="0" i="0" dirty="0">
                <a:solidFill>
                  <a:srgbClr val="171717"/>
                </a:solidFill>
                <a:effectLst/>
              </a:rPr>
              <a:t>The Azure Maps Power BI visual provides a rich set of data visualizations for spatial data on top of a map.</a:t>
            </a:r>
          </a:p>
          <a:p>
            <a:endParaRPr lang="en-KE" dirty="0"/>
          </a:p>
        </p:txBody>
      </p:sp>
      <p:pic>
        <p:nvPicPr>
          <p:cNvPr id="5122" name="Picture 2" descr="azure-maps">
            <a:extLst>
              <a:ext uri="{FF2B5EF4-FFF2-40B4-BE49-F238E27FC236}">
                <a16:creationId xmlns:a16="http://schemas.microsoft.com/office/drawing/2014/main" id="{50595169-7FDA-4952-8838-3048666340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76" y="801858"/>
            <a:ext cx="5515878" cy="495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35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519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azo-sans-web</vt:lpstr>
      <vt:lpstr>Calibri</vt:lpstr>
      <vt:lpstr>Calibri Light</vt:lpstr>
      <vt:lpstr>Helvetica</vt:lpstr>
      <vt:lpstr>Roboto</vt:lpstr>
      <vt:lpstr>Office Theme</vt:lpstr>
      <vt:lpstr>Geographical Data</vt:lpstr>
      <vt:lpstr>Treemap </vt:lpstr>
      <vt:lpstr>Basic Map </vt:lpstr>
      <vt:lpstr>Filled Map</vt:lpstr>
      <vt:lpstr>ArcGIS Map </vt:lpstr>
      <vt:lpstr>Shape Map </vt:lpstr>
      <vt:lpstr>Azure 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 Data</dc:title>
  <dc:creator>lenovo</dc:creator>
  <cp:lastModifiedBy>lenovo</cp:lastModifiedBy>
  <cp:revision>10</cp:revision>
  <dcterms:created xsi:type="dcterms:W3CDTF">2022-01-31T10:20:33Z</dcterms:created>
  <dcterms:modified xsi:type="dcterms:W3CDTF">2022-02-01T10:55:15Z</dcterms:modified>
</cp:coreProperties>
</file>