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62"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FA12-0BDF-4D6F-A20E-D82ECDBEA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46591-8849-4A93-9724-F30C537B8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5B1A26-D9AE-4B65-B9BB-F189677501DE}"/>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144928A3-4BAD-4B26-A259-B20C9857D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6C866-70EC-4849-9843-CB16F1D671AA}"/>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203877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0AB6-EE95-4B81-98F9-2CEFB92984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81919-5F6B-44B1-830C-9ADF9E3D5A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E2A0E-C809-4E99-85FC-4416D0BD12A1}"/>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B1916088-8CAD-4134-A7EE-49A6B3C9F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4A6D-2EF3-4C98-B403-5D5FA8F040B0}"/>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206501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7AD99-0527-4858-BF71-2314A3B7D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AF1A3B-74BF-4302-AF09-366A005AB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51732-2468-4BD0-B541-0A2778DD0CCF}"/>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89485D40-8E44-4E1E-885C-A629D3584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D4CE1-2E73-427F-9893-CA4B54880A7B}"/>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36405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4358-F7BB-46EC-83E5-D48E6E8815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70B58-CEEF-4156-9845-46D61CF2F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E2D34-F13A-4C64-ABD3-B68C0D8D3FC6}"/>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9728D88D-E595-494C-A68C-FB7F46BF1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13972-E4CF-471D-8A53-02D2C19B1098}"/>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47510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1B5F-2E23-4FD3-B01E-0DAC1C7D8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2D34B-21B8-42FB-BDA0-58AA8AD13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A8080-3F2F-4640-A5A2-9379C3A35274}"/>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76CCB167-65AC-4C93-BEF7-BCEE2C3D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9EA2E-90A5-463B-AA26-9D617205088F}"/>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362954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049F-281A-47B1-8E79-9D0C70CCD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FD3F8-BC3C-476E-850E-22088A1FB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893781-108D-4602-B7C9-BCEADA9C8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ADF08-FC14-4038-AD3A-76A8C4AB6D6B}"/>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6" name="Footer Placeholder 5">
            <a:extLst>
              <a:ext uri="{FF2B5EF4-FFF2-40B4-BE49-F238E27FC236}">
                <a16:creationId xmlns:a16="http://schemas.microsoft.com/office/drawing/2014/main" id="{AF15A8D4-7D5C-4386-B8FF-8E4D67520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44751-D403-443C-97DA-98BCB1600CCD}"/>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130560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9021-102B-4D26-A059-51CC034DC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AE7BCD-67FC-40E7-B98C-F9BBB88E9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D7C44D-B0C5-4165-830F-27028116C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DDF04-BD30-4890-B711-0E71C85FD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CE51C-6DE2-49C1-A73B-220BD91636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86015F-3F74-4B03-B140-DED8CC34E455}"/>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8" name="Footer Placeholder 7">
            <a:extLst>
              <a:ext uri="{FF2B5EF4-FFF2-40B4-BE49-F238E27FC236}">
                <a16:creationId xmlns:a16="http://schemas.microsoft.com/office/drawing/2014/main" id="{F842E29D-92DA-490B-A9B2-78FF26ABAE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ED8A5-361E-44AC-BA49-63A6F3E42EAD}"/>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18987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0232-3F1E-4AC6-8236-714770BAF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4E1F08-FD0A-4270-8CE4-C0CD8CAFA58A}"/>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4" name="Footer Placeholder 3">
            <a:extLst>
              <a:ext uri="{FF2B5EF4-FFF2-40B4-BE49-F238E27FC236}">
                <a16:creationId xmlns:a16="http://schemas.microsoft.com/office/drawing/2014/main" id="{0F834134-21EC-44FC-8CB3-ED6CCED30E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5839B-3394-4DC6-82EC-5C8117E1E7CE}"/>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12081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952A3-2104-41C9-B73C-1CDE68503435}"/>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3" name="Footer Placeholder 2">
            <a:extLst>
              <a:ext uri="{FF2B5EF4-FFF2-40B4-BE49-F238E27FC236}">
                <a16:creationId xmlns:a16="http://schemas.microsoft.com/office/drawing/2014/main" id="{97E27571-790F-4303-B3F0-3F64F28277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4E6ECA-3A35-430A-BA02-118223A3FEC5}"/>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239633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3A42-E97E-4F24-96BF-84F91D37B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EBD872-5F81-4E64-AE78-81552D7A3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AC6CA-0A51-4526-9C33-CA50FE38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A85F6-9DA4-462A-9AEB-9B7DA7953A22}"/>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6" name="Footer Placeholder 5">
            <a:extLst>
              <a:ext uri="{FF2B5EF4-FFF2-40B4-BE49-F238E27FC236}">
                <a16:creationId xmlns:a16="http://schemas.microsoft.com/office/drawing/2014/main" id="{EFD8C15D-22CE-407B-91FB-5C0712527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5ED31-36C1-427B-9845-575BA5944E14}"/>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204642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D143-ABE4-4BB6-B8A8-AC584F82C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45D3BD-E711-4C98-B7D3-F2A3ACB7A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EB4382-2E1F-4C57-AE61-E250B8D3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C8B88B-5991-4A01-BC51-764CFA576B41}"/>
              </a:ext>
            </a:extLst>
          </p:cNvPr>
          <p:cNvSpPr>
            <a:spLocks noGrp="1"/>
          </p:cNvSpPr>
          <p:nvPr>
            <p:ph type="dt" sz="half" idx="10"/>
          </p:nvPr>
        </p:nvSpPr>
        <p:spPr/>
        <p:txBody>
          <a:bodyPr/>
          <a:lstStyle/>
          <a:p>
            <a:fld id="{1D67284F-E370-49A5-995F-49DE02EEBA21}" type="datetimeFigureOut">
              <a:rPr lang="en-US" smtClean="0"/>
              <a:t>1/11/2022</a:t>
            </a:fld>
            <a:endParaRPr lang="en-US"/>
          </a:p>
        </p:txBody>
      </p:sp>
      <p:sp>
        <p:nvSpPr>
          <p:cNvPr id="6" name="Footer Placeholder 5">
            <a:extLst>
              <a:ext uri="{FF2B5EF4-FFF2-40B4-BE49-F238E27FC236}">
                <a16:creationId xmlns:a16="http://schemas.microsoft.com/office/drawing/2014/main" id="{B6909A38-B1B8-49B1-8452-4269CB3C7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5AF82-BB57-4AF5-8A3D-94E6B12C14C4}"/>
              </a:ext>
            </a:extLst>
          </p:cNvPr>
          <p:cNvSpPr>
            <a:spLocks noGrp="1"/>
          </p:cNvSpPr>
          <p:nvPr>
            <p:ph type="sldNum" sz="quarter" idx="12"/>
          </p:nvPr>
        </p:nvSpPr>
        <p:spPr/>
        <p:txBody>
          <a:bodyPr/>
          <a:lstStyle/>
          <a:p>
            <a:fld id="{0B9C5F67-5BA8-4FDB-AD8D-47A7488B236B}" type="slidenum">
              <a:rPr lang="en-US" smtClean="0"/>
              <a:t>‹#›</a:t>
            </a:fld>
            <a:endParaRPr lang="en-US"/>
          </a:p>
        </p:txBody>
      </p:sp>
    </p:spTree>
    <p:extLst>
      <p:ext uri="{BB962C8B-B14F-4D97-AF65-F5344CB8AC3E}">
        <p14:creationId xmlns:p14="http://schemas.microsoft.com/office/powerpoint/2010/main" val="193230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3EF52-E144-4CD8-9F67-B4C44F4A4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03754A-0353-4D09-B2E0-DB599D40E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757A5-E061-4506-8D8C-D06A93CCA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7284F-E370-49A5-995F-49DE02EEBA21}" type="datetimeFigureOut">
              <a:rPr lang="en-US" smtClean="0"/>
              <a:t>1/11/2022</a:t>
            </a:fld>
            <a:endParaRPr lang="en-US"/>
          </a:p>
        </p:txBody>
      </p:sp>
      <p:sp>
        <p:nvSpPr>
          <p:cNvPr id="5" name="Footer Placeholder 4">
            <a:extLst>
              <a:ext uri="{FF2B5EF4-FFF2-40B4-BE49-F238E27FC236}">
                <a16:creationId xmlns:a16="http://schemas.microsoft.com/office/drawing/2014/main" id="{21DCCDBE-C760-4E1D-B483-3FB54CDBE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4FE9AE-CCF6-4720-AFF6-C89419CD5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C5F67-5BA8-4FDB-AD8D-47A7488B236B}" type="slidenum">
              <a:rPr lang="en-US" smtClean="0"/>
              <a:t>‹#›</a:t>
            </a:fld>
            <a:endParaRPr lang="en-US"/>
          </a:p>
        </p:txBody>
      </p:sp>
    </p:spTree>
    <p:extLst>
      <p:ext uri="{BB962C8B-B14F-4D97-AF65-F5344CB8AC3E}">
        <p14:creationId xmlns:p14="http://schemas.microsoft.com/office/powerpoint/2010/main" val="174193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implilearn.com/tutorials/data-analytics-tutorial/business-intelligence-tool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ktoevents.com/Microsoft+Event/314045/157-GQE-382/" TargetMode="External"/><Relationship Id="rId2" Type="http://schemas.openxmlformats.org/officeDocument/2006/relationships/hyperlink" Target="https://docs.microsoft.com/en-gb/learn/certifications/power-platform-fundamenta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716E-5B93-43B2-AE0D-01B185D0984F}"/>
              </a:ext>
            </a:extLst>
          </p:cNvPr>
          <p:cNvSpPr>
            <a:spLocks noGrp="1"/>
          </p:cNvSpPr>
          <p:nvPr>
            <p:ph type="title"/>
          </p:nvPr>
        </p:nvSpPr>
        <p:spPr>
          <a:xfrm>
            <a:off x="838200" y="365125"/>
            <a:ext cx="10515600" cy="528173"/>
          </a:xfrm>
        </p:spPr>
        <p:txBody>
          <a:bodyPr>
            <a:normAutofit/>
          </a:bodyPr>
          <a:lstStyle/>
          <a:p>
            <a:r>
              <a:rPr lang="en-US" sz="2000" b="1" dirty="0">
                <a:solidFill>
                  <a:schemeClr val="accent2"/>
                </a:solidFill>
              </a:rPr>
              <a:t>What is Microsoft Power BI Desktop</a:t>
            </a:r>
          </a:p>
        </p:txBody>
      </p:sp>
      <p:sp>
        <p:nvSpPr>
          <p:cNvPr id="3" name="Content Placeholder 2">
            <a:extLst>
              <a:ext uri="{FF2B5EF4-FFF2-40B4-BE49-F238E27FC236}">
                <a16:creationId xmlns:a16="http://schemas.microsoft.com/office/drawing/2014/main" id="{4DDE45B5-EE25-410C-A455-321EA672A3E5}"/>
              </a:ext>
            </a:extLst>
          </p:cNvPr>
          <p:cNvSpPr>
            <a:spLocks noGrp="1"/>
          </p:cNvSpPr>
          <p:nvPr>
            <p:ph idx="1"/>
          </p:nvPr>
        </p:nvSpPr>
        <p:spPr>
          <a:xfrm>
            <a:off x="838200" y="801858"/>
            <a:ext cx="10515600" cy="5375105"/>
          </a:xfrm>
        </p:spPr>
        <p:txBody>
          <a:bodyPr>
            <a:normAutofit/>
          </a:bodyPr>
          <a:lstStyle/>
          <a:p>
            <a:r>
              <a:rPr lang="en-US" sz="1800" dirty="0"/>
              <a:t>Power BI is a technology-driven </a:t>
            </a:r>
            <a:r>
              <a:rPr lang="en-US" sz="1800" dirty="0">
                <a:hlinkClick r:id="rId2" tooltip="business intelligence tool"/>
              </a:rPr>
              <a:t>business intelligence tool</a:t>
            </a:r>
            <a:r>
              <a:rPr lang="en-US" sz="1800" dirty="0"/>
              <a:t> provided by Microsoft for analyzing and visualizing raw data to present actionable information. It combines business analytics, data visualization, and best practices that help an organization to make data-driven decisions.</a:t>
            </a:r>
          </a:p>
          <a:p>
            <a:r>
              <a:rPr lang="en-US" sz="1800" dirty="0"/>
              <a:t>Power BI is the collective name for an assortment of cloud-based apps and services that help organizations collate, manage, and analyze data from a variety of sources, through a user-friendly interface.</a:t>
            </a:r>
          </a:p>
          <a:p>
            <a:r>
              <a:rPr lang="en-US" sz="1800" dirty="0"/>
              <a:t>Power BI connects to a range of data sources, from basic Excel spreadsheets to databases, and both cloud-based and on-premise apps.</a:t>
            </a:r>
          </a:p>
          <a:p>
            <a:r>
              <a:rPr lang="en-US" sz="1800" dirty="0"/>
              <a:t>Power BI is built on the foundation of Microsoft Excel, and as such, the learning curve from Excel to Power BI is not that steep; anyone who can use Excel can use Power BI, but the latter is far more powerful than its spreadsheet counterpart.</a:t>
            </a:r>
          </a:p>
          <a:p>
            <a:endParaRPr lang="en-US" sz="1800" dirty="0"/>
          </a:p>
        </p:txBody>
      </p:sp>
    </p:spTree>
    <p:extLst>
      <p:ext uri="{BB962C8B-B14F-4D97-AF65-F5344CB8AC3E}">
        <p14:creationId xmlns:p14="http://schemas.microsoft.com/office/powerpoint/2010/main" val="3825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4FD7-60F8-4D68-AC6B-1280FEBEAB5B}"/>
              </a:ext>
            </a:extLst>
          </p:cNvPr>
          <p:cNvSpPr>
            <a:spLocks noGrp="1"/>
          </p:cNvSpPr>
          <p:nvPr>
            <p:ph type="title"/>
          </p:nvPr>
        </p:nvSpPr>
        <p:spPr>
          <a:xfrm>
            <a:off x="838200" y="365126"/>
            <a:ext cx="10515600" cy="422666"/>
          </a:xfrm>
        </p:spPr>
        <p:txBody>
          <a:bodyPr>
            <a:normAutofit/>
          </a:bodyPr>
          <a:lstStyle/>
          <a:p>
            <a:r>
              <a:rPr lang="en-US" sz="1800" dirty="0">
                <a:solidFill>
                  <a:schemeClr val="accent2"/>
                </a:solidFill>
              </a:rPr>
              <a:t>With Power Bi you can:</a:t>
            </a:r>
          </a:p>
        </p:txBody>
      </p:sp>
      <p:sp>
        <p:nvSpPr>
          <p:cNvPr id="3" name="Content Placeholder 2">
            <a:extLst>
              <a:ext uri="{FF2B5EF4-FFF2-40B4-BE49-F238E27FC236}">
                <a16:creationId xmlns:a16="http://schemas.microsoft.com/office/drawing/2014/main" id="{A9FCDA9E-76EF-4D39-A6B7-1054A3D1F904}"/>
              </a:ext>
            </a:extLst>
          </p:cNvPr>
          <p:cNvSpPr>
            <a:spLocks noGrp="1"/>
          </p:cNvSpPr>
          <p:nvPr>
            <p:ph idx="1"/>
          </p:nvPr>
        </p:nvSpPr>
        <p:spPr>
          <a:xfrm>
            <a:off x="838200" y="886265"/>
            <a:ext cx="10515600" cy="5290698"/>
          </a:xfrm>
        </p:spPr>
        <p:txBody>
          <a:bodyPr>
            <a:normAutofit/>
          </a:bodyPr>
          <a:lstStyle/>
          <a:p>
            <a:r>
              <a:rPr lang="en-US" sz="1600" dirty="0"/>
              <a:t>Connect securely to hundreds of data sources —in the cloud and on-premises </a:t>
            </a:r>
          </a:p>
          <a:p>
            <a:r>
              <a:rPr lang="en-US" sz="1600" dirty="0"/>
              <a:t>Transform and mash up data from multiple sources—in just a few clicks</a:t>
            </a:r>
          </a:p>
          <a:p>
            <a:r>
              <a:rPr lang="en-US" sz="1600" dirty="0"/>
              <a:t> Extend your data models with DAX formulas</a:t>
            </a:r>
          </a:p>
          <a:p>
            <a:r>
              <a:rPr lang="en-US" sz="1600" dirty="0"/>
              <a:t>Choose from more than 100 cutting-edge data visuals—or create your own</a:t>
            </a:r>
          </a:p>
          <a:p>
            <a:r>
              <a:rPr lang="en-US" sz="1600" dirty="0"/>
              <a:t>Dig deep into data to find patterns and discover insights</a:t>
            </a:r>
          </a:p>
          <a:p>
            <a:r>
              <a:rPr lang="en-US" sz="1600" dirty="0"/>
              <a:t>Build out your design with intuitive formatting tools and themes</a:t>
            </a:r>
          </a:p>
          <a:p>
            <a:r>
              <a:rPr lang="en-US" sz="1600" dirty="0"/>
              <a:t>Create mobile reports for on-the-go users</a:t>
            </a:r>
          </a:p>
          <a:p>
            <a:r>
              <a:rPr lang="en-US" sz="1600" dirty="0"/>
              <a:t>Share visual analytics with everyone in your organization </a:t>
            </a:r>
          </a:p>
          <a:p>
            <a:r>
              <a:rPr lang="en-US" sz="1600" dirty="0"/>
              <a:t>Publish securely to the web or an on-premises report server, or embed visuals in your website or app</a:t>
            </a:r>
          </a:p>
          <a:p>
            <a:endParaRPr lang="en-US" sz="1200" dirty="0"/>
          </a:p>
        </p:txBody>
      </p:sp>
    </p:spTree>
    <p:extLst>
      <p:ext uri="{BB962C8B-B14F-4D97-AF65-F5344CB8AC3E}">
        <p14:creationId xmlns:p14="http://schemas.microsoft.com/office/powerpoint/2010/main" val="6241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7E9F-41D8-43A5-9F51-37860D45892D}"/>
              </a:ext>
            </a:extLst>
          </p:cNvPr>
          <p:cNvSpPr>
            <a:spLocks noGrp="1"/>
          </p:cNvSpPr>
          <p:nvPr>
            <p:ph type="title"/>
          </p:nvPr>
        </p:nvSpPr>
        <p:spPr>
          <a:xfrm>
            <a:off x="838200" y="365125"/>
            <a:ext cx="10515600" cy="443767"/>
          </a:xfrm>
        </p:spPr>
        <p:txBody>
          <a:bodyPr>
            <a:normAutofit/>
          </a:bodyPr>
          <a:lstStyle/>
          <a:p>
            <a:r>
              <a:rPr lang="en-US" sz="1800" b="1" dirty="0">
                <a:solidFill>
                  <a:schemeClr val="accent2"/>
                </a:solidFill>
              </a:rPr>
              <a:t>Key Concepts of Business Intelligence</a:t>
            </a:r>
          </a:p>
        </p:txBody>
      </p:sp>
      <p:sp>
        <p:nvSpPr>
          <p:cNvPr id="3" name="Content Placeholder 2">
            <a:extLst>
              <a:ext uri="{FF2B5EF4-FFF2-40B4-BE49-F238E27FC236}">
                <a16:creationId xmlns:a16="http://schemas.microsoft.com/office/drawing/2014/main" id="{D6A9F0B4-47A0-454E-BEDB-1F58843E2E54}"/>
              </a:ext>
            </a:extLst>
          </p:cNvPr>
          <p:cNvSpPr>
            <a:spLocks noGrp="1"/>
          </p:cNvSpPr>
          <p:nvPr>
            <p:ph idx="1"/>
          </p:nvPr>
        </p:nvSpPr>
        <p:spPr>
          <a:xfrm>
            <a:off x="838200" y="808892"/>
            <a:ext cx="10515600" cy="5368071"/>
          </a:xfrm>
        </p:spPr>
        <p:txBody>
          <a:bodyPr>
            <a:normAutofit/>
          </a:bodyPr>
          <a:lstStyle/>
          <a:p>
            <a:r>
              <a:rPr lang="en-US" sz="1600" dirty="0"/>
              <a:t>How can the business attract new customers?</a:t>
            </a:r>
          </a:p>
          <a:p>
            <a:r>
              <a:rPr lang="en-US" sz="1600" dirty="0"/>
              <a:t>How can the business retain existing customers?</a:t>
            </a:r>
          </a:p>
          <a:p>
            <a:r>
              <a:rPr lang="en-US" sz="1600" dirty="0"/>
              <a:t>Who are the competitors and how do we fair with them?</a:t>
            </a:r>
          </a:p>
          <a:p>
            <a:r>
              <a:rPr lang="en-US" sz="1600" dirty="0"/>
              <a:t>What is driving profitability?</a:t>
            </a:r>
          </a:p>
          <a:p>
            <a:r>
              <a:rPr lang="en-US" sz="1600" dirty="0"/>
              <a:t>Comparing expenses with the income stream</a:t>
            </a:r>
          </a:p>
          <a:p>
            <a:pPr marL="0" indent="0">
              <a:buNone/>
            </a:pPr>
            <a:r>
              <a:rPr lang="en-US" sz="1600" dirty="0"/>
              <a:t>There are endless questions that businesses need to answer everyday, and these answers need data coupled with BI tools in order to answer the questions and make effective operational and strategic decisions.</a:t>
            </a:r>
          </a:p>
          <a:p>
            <a:pPr marL="0" indent="0">
              <a:buNone/>
            </a:pPr>
            <a:r>
              <a:rPr lang="en-US" sz="1600" dirty="0"/>
              <a:t>Key concepts can be broken down into five areas:</a:t>
            </a:r>
          </a:p>
          <a:p>
            <a:pPr marL="342900" indent="-342900">
              <a:buFont typeface="+mj-lt"/>
              <a:buAutoNum type="arabicPeriod"/>
            </a:pPr>
            <a:r>
              <a:rPr lang="en-US" sz="1600" dirty="0"/>
              <a:t>Domain </a:t>
            </a:r>
            <a:r>
              <a:rPr lang="en-US" sz="1600" dirty="0" err="1"/>
              <a:t>e.g</a:t>
            </a:r>
            <a:r>
              <a:rPr lang="en-US" sz="1600" dirty="0"/>
              <a:t> Finance, manufacturing</a:t>
            </a:r>
          </a:p>
          <a:p>
            <a:pPr marL="342900" indent="-342900">
              <a:buFont typeface="+mj-lt"/>
              <a:buAutoNum type="arabicPeriod"/>
            </a:pPr>
            <a:r>
              <a:rPr lang="en-US" sz="1600" dirty="0"/>
              <a:t>Data – (Structured or unstructured, internal or external )</a:t>
            </a:r>
          </a:p>
          <a:p>
            <a:pPr marL="342900" indent="-342900">
              <a:buFont typeface="+mj-lt"/>
              <a:buAutoNum type="arabicPeriod"/>
            </a:pPr>
            <a:r>
              <a:rPr lang="en-US" sz="1600" dirty="0"/>
              <a:t>Model</a:t>
            </a:r>
          </a:p>
          <a:p>
            <a:pPr marL="342900" indent="-342900">
              <a:buFont typeface="+mj-lt"/>
              <a:buAutoNum type="arabicPeriod"/>
            </a:pPr>
            <a:r>
              <a:rPr lang="en-US" sz="1600" dirty="0"/>
              <a:t>Analysis- aggregations, KPIs</a:t>
            </a:r>
          </a:p>
          <a:p>
            <a:pPr marL="342900" indent="-342900">
              <a:buFont typeface="+mj-lt"/>
              <a:buAutoNum type="arabicPeriod"/>
            </a:pPr>
            <a:r>
              <a:rPr lang="en-US" sz="1600" dirty="0"/>
              <a:t>Visualization (let the data tell the story)</a:t>
            </a:r>
          </a:p>
        </p:txBody>
      </p:sp>
    </p:spTree>
    <p:extLst>
      <p:ext uri="{BB962C8B-B14F-4D97-AF65-F5344CB8AC3E}">
        <p14:creationId xmlns:p14="http://schemas.microsoft.com/office/powerpoint/2010/main" val="261166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796A-E397-422B-AA7D-E51D1BFBACF2}"/>
              </a:ext>
            </a:extLst>
          </p:cNvPr>
          <p:cNvSpPr>
            <a:spLocks noGrp="1"/>
          </p:cNvSpPr>
          <p:nvPr>
            <p:ph type="title"/>
          </p:nvPr>
        </p:nvSpPr>
        <p:spPr>
          <a:xfrm>
            <a:off x="838200" y="365125"/>
            <a:ext cx="10515600" cy="654783"/>
          </a:xfrm>
        </p:spPr>
        <p:txBody>
          <a:bodyPr>
            <a:normAutofit/>
          </a:bodyPr>
          <a:lstStyle/>
          <a:p>
            <a:r>
              <a:rPr lang="en-US" sz="2800" b="1" dirty="0">
                <a:solidFill>
                  <a:srgbClr val="7030A0"/>
                </a:solidFill>
              </a:rPr>
              <a:t>Some of the important features in the Power BI Desktop</a:t>
            </a:r>
          </a:p>
        </p:txBody>
      </p:sp>
      <p:sp>
        <p:nvSpPr>
          <p:cNvPr id="3" name="Content Placeholder 2">
            <a:extLst>
              <a:ext uri="{FF2B5EF4-FFF2-40B4-BE49-F238E27FC236}">
                <a16:creationId xmlns:a16="http://schemas.microsoft.com/office/drawing/2014/main" id="{1DEE08F8-D2EA-4571-9C14-30A18C804485}"/>
              </a:ext>
            </a:extLst>
          </p:cNvPr>
          <p:cNvSpPr>
            <a:spLocks noGrp="1"/>
          </p:cNvSpPr>
          <p:nvPr>
            <p:ph idx="1"/>
          </p:nvPr>
        </p:nvSpPr>
        <p:spPr>
          <a:xfrm>
            <a:off x="838200" y="1019908"/>
            <a:ext cx="10515600" cy="5157055"/>
          </a:xfrm>
        </p:spPr>
        <p:txBody>
          <a:bodyPr>
            <a:normAutofit/>
          </a:bodyPr>
          <a:lstStyle/>
          <a:p>
            <a:r>
              <a:rPr lang="en-US" sz="2400" dirty="0"/>
              <a:t>Get Data: Used for selecting and configuring data sources.</a:t>
            </a:r>
          </a:p>
          <a:p>
            <a:r>
              <a:rPr lang="en-US" sz="2400" dirty="0"/>
              <a:t>Edit Queries: Launches the Power query editor, which is used for data transformation.</a:t>
            </a:r>
          </a:p>
          <a:p>
            <a:r>
              <a:rPr lang="en-US" sz="2400" dirty="0"/>
              <a:t>Report view: The report canvas used for designing data visualizations.</a:t>
            </a:r>
          </a:p>
          <a:p>
            <a:r>
              <a:rPr lang="en-US" sz="2400" dirty="0"/>
              <a:t>Data view: Provides the view of the data.</a:t>
            </a:r>
          </a:p>
          <a:p>
            <a:r>
              <a:rPr lang="en-US" sz="2400" dirty="0"/>
              <a:t>Relationship view: Primarily used for creating relationships(One-to-one, one-to-many)</a:t>
            </a:r>
          </a:p>
        </p:txBody>
      </p:sp>
    </p:spTree>
    <p:extLst>
      <p:ext uri="{BB962C8B-B14F-4D97-AF65-F5344CB8AC3E}">
        <p14:creationId xmlns:p14="http://schemas.microsoft.com/office/powerpoint/2010/main" val="88923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3B9D-B399-4902-8A90-D517068858C9}"/>
              </a:ext>
            </a:extLst>
          </p:cNvPr>
          <p:cNvSpPr>
            <a:spLocks noGrp="1"/>
          </p:cNvSpPr>
          <p:nvPr>
            <p:ph type="title"/>
          </p:nvPr>
        </p:nvSpPr>
        <p:spPr>
          <a:xfrm>
            <a:off x="838200" y="246185"/>
            <a:ext cx="10515600" cy="590843"/>
          </a:xfrm>
        </p:spPr>
        <p:txBody>
          <a:bodyPr>
            <a:normAutofit fontScale="90000"/>
          </a:bodyPr>
          <a:lstStyle/>
          <a:p>
            <a:r>
              <a:rPr lang="en-US" sz="3600" dirty="0"/>
              <a:t>Components that make up Power BI</a:t>
            </a:r>
            <a:br>
              <a:rPr lang="en-US" sz="800" b="0" i="0" dirty="0">
                <a:solidFill>
                  <a:srgbClr val="000000"/>
                </a:solidFill>
                <a:effectLst/>
                <a:latin typeface="Helvetica Neue"/>
              </a:rPr>
            </a:br>
            <a:endParaRPr lang="en-US" sz="1400" dirty="0"/>
          </a:p>
        </p:txBody>
      </p:sp>
      <p:sp>
        <p:nvSpPr>
          <p:cNvPr id="3" name="Content Placeholder 2">
            <a:extLst>
              <a:ext uri="{FF2B5EF4-FFF2-40B4-BE49-F238E27FC236}">
                <a16:creationId xmlns:a16="http://schemas.microsoft.com/office/drawing/2014/main" id="{431C2823-6741-49C5-8E9D-AA42C5266AAF}"/>
              </a:ext>
            </a:extLst>
          </p:cNvPr>
          <p:cNvSpPr>
            <a:spLocks noGrp="1"/>
          </p:cNvSpPr>
          <p:nvPr>
            <p:ph idx="1"/>
          </p:nvPr>
        </p:nvSpPr>
        <p:spPr>
          <a:xfrm>
            <a:off x="838200" y="837028"/>
            <a:ext cx="10515600" cy="5339935"/>
          </a:xfrm>
        </p:spPr>
        <p:txBody>
          <a:bodyPr>
            <a:normAutofit/>
          </a:bodyPr>
          <a:lstStyle/>
          <a:p>
            <a:pPr algn="l">
              <a:buFont typeface="Arial" panose="020B0604020202020204" pitchFamily="34" charset="0"/>
              <a:buChar char="•"/>
            </a:pPr>
            <a:r>
              <a:rPr lang="en-US" sz="1800" b="0" i="0" dirty="0">
                <a:solidFill>
                  <a:srgbClr val="000000"/>
                </a:solidFill>
                <a:effectLst/>
                <a:latin typeface="Helvetica Neue"/>
              </a:rPr>
              <a:t>Power Query: a data connection tool that lets you transform, combine, and enhance data from several sources</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000000"/>
                </a:solidFill>
                <a:effectLst/>
                <a:latin typeface="Helvetica Neue"/>
              </a:rPr>
              <a:t>Power Pivot: a data modeling tool for creating data models</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000000"/>
                </a:solidFill>
                <a:effectLst/>
                <a:latin typeface="Helvetica Neue"/>
              </a:rPr>
              <a:t>Power View: a data visualization tool that generates interactive charts, graphs, maps, and other visuals</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000000"/>
                </a:solidFill>
                <a:effectLst/>
                <a:latin typeface="Helvetica Neue"/>
              </a:rPr>
              <a:t>Power Map: another visualization tool for creating immersive 3D visuals</a:t>
            </a:r>
            <a:endParaRPr lang="en-US" sz="1800" b="0" i="0" dirty="0">
              <a:solidFill>
                <a:srgbClr val="333333"/>
              </a:solidFill>
              <a:effectLst/>
              <a:latin typeface="Helvetica Neue"/>
            </a:endParaRPr>
          </a:p>
          <a:p>
            <a:pPr algn="l">
              <a:buFont typeface="Arial" panose="020B0604020202020204" pitchFamily="34" charset="0"/>
              <a:buChar char="•"/>
            </a:pPr>
            <a:r>
              <a:rPr lang="en-US" sz="1800" b="0" i="0" dirty="0">
                <a:solidFill>
                  <a:srgbClr val="000000"/>
                </a:solidFill>
                <a:effectLst/>
                <a:latin typeface="Helvetica Neue"/>
              </a:rPr>
              <a:t>Power Q&amp;A: a question and answer engine that lets you ask questions about your data in plain language</a:t>
            </a:r>
            <a:endParaRPr lang="en-US" sz="1800" b="0" i="0" dirty="0">
              <a:solidFill>
                <a:srgbClr val="333333"/>
              </a:solidFill>
              <a:effectLst/>
              <a:latin typeface="Helvetica Neue"/>
            </a:endParaRPr>
          </a:p>
          <a:p>
            <a:endParaRPr lang="en-US" sz="1800" dirty="0"/>
          </a:p>
        </p:txBody>
      </p:sp>
    </p:spTree>
    <p:extLst>
      <p:ext uri="{BB962C8B-B14F-4D97-AF65-F5344CB8AC3E}">
        <p14:creationId xmlns:p14="http://schemas.microsoft.com/office/powerpoint/2010/main" val="99390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57BD-C2C5-4994-B840-62662B853CA0}"/>
              </a:ext>
            </a:extLst>
          </p:cNvPr>
          <p:cNvSpPr>
            <a:spLocks noGrp="1"/>
          </p:cNvSpPr>
          <p:nvPr>
            <p:ph type="title"/>
          </p:nvPr>
        </p:nvSpPr>
        <p:spPr>
          <a:xfrm>
            <a:off x="838200" y="365126"/>
            <a:ext cx="10515600" cy="689952"/>
          </a:xfrm>
        </p:spPr>
        <p:txBody>
          <a:bodyPr>
            <a:normAutofit fontScale="90000"/>
          </a:bodyPr>
          <a:lstStyle/>
          <a:p>
            <a:r>
              <a:rPr lang="en-US" sz="2800" dirty="0"/>
              <a:t>What is the Microsoft Power Platform?</a:t>
            </a:r>
            <a:br>
              <a:rPr lang="en-US" b="0"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787F49D8-5690-4A8A-8504-198A0DDF4578}"/>
              </a:ext>
            </a:extLst>
          </p:cNvPr>
          <p:cNvSpPr>
            <a:spLocks noGrp="1"/>
          </p:cNvSpPr>
          <p:nvPr>
            <p:ph idx="1"/>
          </p:nvPr>
        </p:nvSpPr>
        <p:spPr>
          <a:xfrm>
            <a:off x="838200" y="844062"/>
            <a:ext cx="10515600" cy="5332901"/>
          </a:xfrm>
        </p:spPr>
        <p:txBody>
          <a:bodyPr>
            <a:normAutofit/>
          </a:bodyPr>
          <a:lstStyle/>
          <a:p>
            <a:r>
              <a:rPr lang="en-US" sz="1800" b="0" i="0" dirty="0">
                <a:solidFill>
                  <a:srgbClr val="000000"/>
                </a:solidFill>
                <a:effectLst/>
                <a:latin typeface="Helvetica Neue"/>
              </a:rPr>
              <a:t>Power BI is part of what Microsoft called its Power Platform. This group includes Power BI, PowerApps, and Microsoft Flow.</a:t>
            </a:r>
          </a:p>
          <a:p>
            <a:pPr marL="0" indent="0" algn="l">
              <a:buNone/>
            </a:pPr>
            <a:r>
              <a:rPr lang="en-US" sz="1800" b="0" i="0" dirty="0">
                <a:solidFill>
                  <a:srgbClr val="454545"/>
                </a:solidFill>
                <a:effectLst/>
                <a:latin typeface="Theinhardt"/>
              </a:rPr>
              <a:t>    </a:t>
            </a:r>
            <a:r>
              <a:rPr lang="en-US" sz="1800" b="1" i="0" dirty="0">
                <a:solidFill>
                  <a:schemeClr val="accent2"/>
                </a:solidFill>
                <a:effectLst/>
                <a:latin typeface="Theinhardt"/>
              </a:rPr>
              <a:t>The Power Platform has four major components</a:t>
            </a:r>
            <a:r>
              <a:rPr lang="en-US" sz="1800" b="0" i="0" dirty="0">
                <a:solidFill>
                  <a:srgbClr val="454545"/>
                </a:solidFill>
                <a:effectLst/>
                <a:latin typeface="Theinhardt"/>
              </a:rPr>
              <a:t>:</a:t>
            </a:r>
          </a:p>
          <a:p>
            <a:pPr algn="l">
              <a:buFont typeface="Arial" panose="020B0604020202020204" pitchFamily="34" charset="0"/>
              <a:buChar char="•"/>
            </a:pPr>
            <a:r>
              <a:rPr lang="en-US" sz="1800" b="0" i="0" dirty="0">
                <a:solidFill>
                  <a:srgbClr val="454545"/>
                </a:solidFill>
                <a:effectLst/>
                <a:latin typeface="Theinhardt"/>
              </a:rPr>
              <a:t>Power BI is a business analytics tool</a:t>
            </a:r>
          </a:p>
          <a:p>
            <a:pPr algn="l">
              <a:buFont typeface="Arial" panose="020B0604020202020204" pitchFamily="34" charset="0"/>
              <a:buChar char="•"/>
            </a:pPr>
            <a:r>
              <a:rPr lang="en-US" sz="1800" b="0" i="0" dirty="0">
                <a:solidFill>
                  <a:srgbClr val="454545"/>
                </a:solidFill>
                <a:effectLst/>
                <a:latin typeface="Theinhardt"/>
              </a:rPr>
              <a:t>Power Apps is application development for low to no code apps</a:t>
            </a:r>
          </a:p>
          <a:p>
            <a:pPr algn="l">
              <a:buFont typeface="Arial" panose="020B0604020202020204" pitchFamily="34" charset="0"/>
              <a:buChar char="•"/>
            </a:pPr>
            <a:r>
              <a:rPr lang="en-US" sz="1800" b="0" i="0" dirty="0">
                <a:solidFill>
                  <a:srgbClr val="454545"/>
                </a:solidFill>
                <a:effectLst/>
                <a:latin typeface="Theinhardt"/>
              </a:rPr>
              <a:t>Power Automate (formerly known as Flow) enables process automation</a:t>
            </a:r>
          </a:p>
          <a:p>
            <a:pPr algn="l">
              <a:buFont typeface="Arial" panose="020B0604020202020204" pitchFamily="34" charset="0"/>
              <a:buChar char="•"/>
            </a:pPr>
            <a:r>
              <a:rPr lang="en-US" sz="1800" b="0" i="0" dirty="0">
                <a:solidFill>
                  <a:srgbClr val="454545"/>
                </a:solidFill>
                <a:effectLst/>
                <a:latin typeface="Theinhardt"/>
              </a:rPr>
              <a:t>Power Virtual Agents are intelligent virtual bots</a:t>
            </a:r>
          </a:p>
          <a:p>
            <a:pPr marL="0" indent="0">
              <a:buNone/>
            </a:pPr>
            <a:endParaRPr lang="en-US" sz="1800" dirty="0"/>
          </a:p>
          <a:p>
            <a:pPr marL="0" indent="0">
              <a:buNone/>
            </a:pPr>
            <a:r>
              <a:rPr lang="en-US" sz="1800" dirty="0"/>
              <a:t>The PL-900 Exam: </a:t>
            </a:r>
            <a:r>
              <a:rPr lang="en-US" sz="1800" dirty="0">
                <a:hlinkClick r:id="rId2"/>
              </a:rPr>
              <a:t>https://docs.microsoft.com/en-gb/learn/certifications/power-platform-fundamentals/</a:t>
            </a:r>
            <a:endParaRPr lang="en-US" sz="1800" dirty="0"/>
          </a:p>
          <a:p>
            <a:pPr marL="0" indent="0">
              <a:buNone/>
            </a:pPr>
            <a:endParaRPr lang="en-US" sz="2000" b="0" i="0" dirty="0">
              <a:solidFill>
                <a:schemeClr val="accent2"/>
              </a:solidFill>
              <a:effectLst/>
              <a:latin typeface="Segoe UI" panose="020B0502040204020203" pitchFamily="34" charset="0"/>
            </a:endParaRPr>
          </a:p>
          <a:p>
            <a:pPr marL="0" indent="0">
              <a:buNone/>
            </a:pPr>
            <a:r>
              <a:rPr lang="en-US" sz="2000" b="0" i="0" dirty="0">
                <a:solidFill>
                  <a:schemeClr val="accent2"/>
                </a:solidFill>
                <a:effectLst/>
                <a:latin typeface="Segoe UI" panose="020B0502040204020203" pitchFamily="34" charset="0"/>
              </a:rPr>
              <a:t>Microsoft Power Platform Virtual Training Day: </a:t>
            </a:r>
            <a:r>
              <a:rPr lang="en-US" sz="2000" b="0" i="0" dirty="0">
                <a:solidFill>
                  <a:srgbClr val="000000"/>
                </a:solidFill>
                <a:effectLst/>
                <a:latin typeface="Segoe UI" panose="020B0502040204020203" pitchFamily="34" charset="0"/>
              </a:rPr>
              <a:t>Fundamentals will cover everything you need to know about building and managing innovative business solutions.</a:t>
            </a:r>
          </a:p>
          <a:p>
            <a:pPr marL="0" indent="0">
              <a:buNone/>
            </a:pPr>
            <a:r>
              <a:rPr lang="en-US" sz="2000" dirty="0">
                <a:solidFill>
                  <a:srgbClr val="000000"/>
                </a:solidFill>
                <a:latin typeface="Segoe UI" panose="020B0502040204020203" pitchFamily="34" charset="0"/>
              </a:rPr>
              <a:t>Virtual training day: 9th March 2022</a:t>
            </a:r>
          </a:p>
          <a:p>
            <a:pPr marL="0" indent="0">
              <a:buNone/>
            </a:pPr>
            <a:r>
              <a:rPr lang="en-US" baseline="30000" dirty="0">
                <a:solidFill>
                  <a:srgbClr val="000000"/>
                </a:solidFill>
                <a:latin typeface="Segoe UI" panose="020B0502040204020203" pitchFamily="34" charset="0"/>
                <a:hlinkClick r:id="rId3"/>
              </a:rPr>
              <a:t>https://mktoevents.com/Microsoft+Event/314045/157-GQE-382/</a:t>
            </a:r>
            <a:endParaRPr lang="en-US" baseline="30000" dirty="0">
              <a:solidFill>
                <a:srgbClr val="000000"/>
              </a:solidFill>
              <a:latin typeface="Segoe UI" panose="020B0502040204020203" pitchFamily="34" charset="0"/>
            </a:endParaRPr>
          </a:p>
          <a:p>
            <a:pPr marL="0" indent="0">
              <a:buNone/>
            </a:pPr>
            <a:endParaRPr lang="en-US" baseline="30000" dirty="0">
              <a:solidFill>
                <a:srgbClr val="000000"/>
              </a:solidFill>
              <a:latin typeface="Segoe UI" panose="020B0502040204020203" pitchFamily="34" charset="0"/>
            </a:endParaRPr>
          </a:p>
          <a:p>
            <a:pPr marL="0" indent="0">
              <a:buNone/>
            </a:pPr>
            <a:endParaRPr lang="en-US" sz="2000" dirty="0"/>
          </a:p>
        </p:txBody>
      </p:sp>
    </p:spTree>
    <p:extLst>
      <p:ext uri="{BB962C8B-B14F-4D97-AF65-F5344CB8AC3E}">
        <p14:creationId xmlns:p14="http://schemas.microsoft.com/office/powerpoint/2010/main" val="199804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TotalTime>
  <Words>684</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Helvetica Neue</vt:lpstr>
      <vt:lpstr>Segoe UI</vt:lpstr>
      <vt:lpstr>Theinhardt</vt:lpstr>
      <vt:lpstr>Office Theme</vt:lpstr>
      <vt:lpstr>What is Microsoft Power BI Desktop</vt:lpstr>
      <vt:lpstr>With Power Bi you can:</vt:lpstr>
      <vt:lpstr>Key Concepts of Business Intelligence</vt:lpstr>
      <vt:lpstr>Some of the important features in the Power BI Desktop</vt:lpstr>
      <vt:lpstr>Components that make up Power BI </vt:lpstr>
      <vt:lpstr>What is the Microsoft Power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 Power Bi Desktop you can; </dc:title>
  <dc:creator>lenovo</dc:creator>
  <cp:lastModifiedBy>lenovo</cp:lastModifiedBy>
  <cp:revision>11</cp:revision>
  <dcterms:created xsi:type="dcterms:W3CDTF">2022-01-11T16:51:57Z</dcterms:created>
  <dcterms:modified xsi:type="dcterms:W3CDTF">2022-01-13T07:45:45Z</dcterms:modified>
</cp:coreProperties>
</file>