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8" d="100"/>
          <a:sy n="68" d="100"/>
        </p:scale>
        <p:origin x="60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FBA2-0FC4-4BB7-8435-3B6FC14EED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AD5CCDB4-9904-4D8C-B9E1-21E35AFD4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9528C3A-2C5D-417C-8507-EAB811479991}"/>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5" name="Footer Placeholder 4">
            <a:extLst>
              <a:ext uri="{FF2B5EF4-FFF2-40B4-BE49-F238E27FC236}">
                <a16:creationId xmlns:a16="http://schemas.microsoft.com/office/drawing/2014/main" id="{DFD7DF4A-5346-4C61-9907-BAC65EE2AF6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94016DA-C8B3-492E-88DD-D5EC7CE322A4}"/>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248010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CD25-4F50-4B68-B23C-E434C2B47E96}"/>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1EA8B87-F065-45E5-A512-8BD0CE95A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C3369AC-A298-4D7D-9D06-A7BFE10878E6}"/>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5" name="Footer Placeholder 4">
            <a:extLst>
              <a:ext uri="{FF2B5EF4-FFF2-40B4-BE49-F238E27FC236}">
                <a16:creationId xmlns:a16="http://schemas.microsoft.com/office/drawing/2014/main" id="{6433CCE1-74E7-4468-9760-3F8EC0C6326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39B23F8-0D59-4704-84E1-C483B3A6F7C3}"/>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19752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6C6D0-3018-44CC-B4F8-633F7A72A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748CE54C-A6C7-450D-91CF-6F7791553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7408023-E121-4CF0-938E-F1628E50FD0F}"/>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5" name="Footer Placeholder 4">
            <a:extLst>
              <a:ext uri="{FF2B5EF4-FFF2-40B4-BE49-F238E27FC236}">
                <a16:creationId xmlns:a16="http://schemas.microsoft.com/office/drawing/2014/main" id="{65BC5288-CAC8-4BA2-9947-E63A2434A0A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815086A-35E1-4805-B278-713C8B041E0B}"/>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109652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7F9C-FA7B-4C48-93B3-85FA193E7A67}"/>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4DBA3ED-BE1A-4F14-B596-B648BBDC2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74843C7-7812-40DA-B5DD-66B4C5DD2D71}"/>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5" name="Footer Placeholder 4">
            <a:extLst>
              <a:ext uri="{FF2B5EF4-FFF2-40B4-BE49-F238E27FC236}">
                <a16:creationId xmlns:a16="http://schemas.microsoft.com/office/drawing/2014/main" id="{94E8AAB6-D6EE-4E95-BAF1-63ABA04BB7E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3282DE8-C8FF-48C8-B69F-C35A362FFC88}"/>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265684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6BFA-F35F-490A-8B31-D5A56B79F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DC6ED905-195E-4EFD-AA64-843DB7699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BF286-EB38-423A-B904-6C63E07FAF20}"/>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5" name="Footer Placeholder 4">
            <a:extLst>
              <a:ext uri="{FF2B5EF4-FFF2-40B4-BE49-F238E27FC236}">
                <a16:creationId xmlns:a16="http://schemas.microsoft.com/office/drawing/2014/main" id="{D9D52D81-F7C5-4519-8B1F-61CC58D9EA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1CE6D0D-21FE-419B-B2D1-C9D4211574EE}"/>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210445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7C4E-0EA5-4AD3-84C3-7F202C254B12}"/>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E9193A8-87FC-4B2C-BAF4-0C44C768F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6023C3AC-5BF9-475A-AE93-F0DD2A0671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A43237D0-3FF0-492F-BD9D-C73C4ADC7034}"/>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6" name="Footer Placeholder 5">
            <a:extLst>
              <a:ext uri="{FF2B5EF4-FFF2-40B4-BE49-F238E27FC236}">
                <a16:creationId xmlns:a16="http://schemas.microsoft.com/office/drawing/2014/main" id="{1CC13BB8-B1A7-49BD-BA2A-37E1A4E1D33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336F036-66B3-4AC5-A21F-6709BDC3095E}"/>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359153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F9DF-61C3-47EF-9097-FB5FA44D4CF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57D9047-C28A-4EA4-9EBC-331BE4A57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F1580-C549-4717-8958-EBC9EA270F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A13BC4FC-D92D-4AEF-8A1B-1F55DB054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39E6A9-5595-405E-BC9C-F77772C785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7151E4A8-0E24-490F-BD10-316F61395ECE}"/>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8" name="Footer Placeholder 7">
            <a:extLst>
              <a:ext uri="{FF2B5EF4-FFF2-40B4-BE49-F238E27FC236}">
                <a16:creationId xmlns:a16="http://schemas.microsoft.com/office/drawing/2014/main" id="{9E8A26B1-66E6-4B93-94A0-FDEA4E43E559}"/>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8157B704-DACD-4BAC-AEA5-78C46140DDD9}"/>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392519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3B27-8E6A-4720-8015-FAC3D08FD563}"/>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F4F43CCB-F52E-40BE-A098-FBCEC6358C5E}"/>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4" name="Footer Placeholder 3">
            <a:extLst>
              <a:ext uri="{FF2B5EF4-FFF2-40B4-BE49-F238E27FC236}">
                <a16:creationId xmlns:a16="http://schemas.microsoft.com/office/drawing/2014/main" id="{04787388-162F-416C-9799-D5F3CB6CD883}"/>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C52B313-19CD-4137-9DB2-376C0452A192}"/>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110485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BCE2A-3C50-4E46-91E0-850E71A8C873}"/>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3" name="Footer Placeholder 2">
            <a:extLst>
              <a:ext uri="{FF2B5EF4-FFF2-40B4-BE49-F238E27FC236}">
                <a16:creationId xmlns:a16="http://schemas.microsoft.com/office/drawing/2014/main" id="{FB87481C-3B34-4EE9-86B2-1EA67320F5CD}"/>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F1FB9E2B-5CF6-48F8-B5DB-71736F98FCE1}"/>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83013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8209-AA1A-49E8-9180-A8F65D5FD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86E1F210-904C-4930-B484-A0E7CC9B2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E6BB824B-9045-456D-8541-913DE4DCF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8D158-9D2C-4DAA-9D77-ECA5D07E6748}"/>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6" name="Footer Placeholder 5">
            <a:extLst>
              <a:ext uri="{FF2B5EF4-FFF2-40B4-BE49-F238E27FC236}">
                <a16:creationId xmlns:a16="http://schemas.microsoft.com/office/drawing/2014/main" id="{0038E8E0-48B2-4E0B-AE61-4D29D1EEE5D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3081106-A3A4-43FF-A53C-0A5A98773971}"/>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7083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AD69-EF87-43EE-AF47-539377437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A954FCD3-BFA3-40E3-93F6-03D136409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390584BA-69DA-4AC2-BDAA-DA6083996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76BFE-952B-497D-A6AC-1B20424DC697}"/>
              </a:ext>
            </a:extLst>
          </p:cNvPr>
          <p:cNvSpPr>
            <a:spLocks noGrp="1"/>
          </p:cNvSpPr>
          <p:nvPr>
            <p:ph type="dt" sz="half" idx="10"/>
          </p:nvPr>
        </p:nvSpPr>
        <p:spPr/>
        <p:txBody>
          <a:bodyPr/>
          <a:lstStyle/>
          <a:p>
            <a:fld id="{50EEB5B9-DF1F-48C6-A596-E55F7C3810DD}" type="datetimeFigureOut">
              <a:rPr lang="en-KE" smtClean="0"/>
              <a:t>08/02/2022</a:t>
            </a:fld>
            <a:endParaRPr lang="en-KE"/>
          </a:p>
        </p:txBody>
      </p:sp>
      <p:sp>
        <p:nvSpPr>
          <p:cNvPr id="6" name="Footer Placeholder 5">
            <a:extLst>
              <a:ext uri="{FF2B5EF4-FFF2-40B4-BE49-F238E27FC236}">
                <a16:creationId xmlns:a16="http://schemas.microsoft.com/office/drawing/2014/main" id="{F40FD238-1F2A-4201-9E73-1C84A5BB449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CD6FC7A-09F9-401B-B61C-7E2B88D7171E}"/>
              </a:ext>
            </a:extLst>
          </p:cNvPr>
          <p:cNvSpPr>
            <a:spLocks noGrp="1"/>
          </p:cNvSpPr>
          <p:nvPr>
            <p:ph type="sldNum" sz="quarter" idx="12"/>
          </p:nvPr>
        </p:nvSpPr>
        <p:spPr/>
        <p:txBody>
          <a:bodyPr/>
          <a:lstStyle/>
          <a:p>
            <a:fld id="{13085EC3-EB03-499A-86F1-7AB20DE79D0C}" type="slidenum">
              <a:rPr lang="en-KE" smtClean="0"/>
              <a:t>‹#›</a:t>
            </a:fld>
            <a:endParaRPr lang="en-KE"/>
          </a:p>
        </p:txBody>
      </p:sp>
    </p:spTree>
    <p:extLst>
      <p:ext uri="{BB962C8B-B14F-4D97-AF65-F5344CB8AC3E}">
        <p14:creationId xmlns:p14="http://schemas.microsoft.com/office/powerpoint/2010/main" val="260090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3A6534-09B9-4B74-A4E0-BC952CCB2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92E2D9C-4286-45D7-B192-6F0285688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16AC381-5436-43B7-A89A-C9B6DBC6A1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EB5B9-DF1F-48C6-A596-E55F7C3810DD}" type="datetimeFigureOut">
              <a:rPr lang="en-KE" smtClean="0"/>
              <a:t>08/02/2022</a:t>
            </a:fld>
            <a:endParaRPr lang="en-KE"/>
          </a:p>
        </p:txBody>
      </p:sp>
      <p:sp>
        <p:nvSpPr>
          <p:cNvPr id="5" name="Footer Placeholder 4">
            <a:extLst>
              <a:ext uri="{FF2B5EF4-FFF2-40B4-BE49-F238E27FC236}">
                <a16:creationId xmlns:a16="http://schemas.microsoft.com/office/drawing/2014/main" id="{B0F3725F-4241-4D85-B21E-4B0426E1C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95626461-21C4-42A5-B03A-41FD3D7BF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85EC3-EB03-499A-86F1-7AB20DE79D0C}" type="slidenum">
              <a:rPr lang="en-KE" smtClean="0"/>
              <a:t>‹#›</a:t>
            </a:fld>
            <a:endParaRPr lang="en-KE"/>
          </a:p>
        </p:txBody>
      </p:sp>
    </p:spTree>
    <p:extLst>
      <p:ext uri="{BB962C8B-B14F-4D97-AF65-F5344CB8AC3E}">
        <p14:creationId xmlns:p14="http://schemas.microsoft.com/office/powerpoint/2010/main" val="1010213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25CF-F5DE-4447-93D7-5395E62862F0}"/>
              </a:ext>
            </a:extLst>
          </p:cNvPr>
          <p:cNvSpPr>
            <a:spLocks noGrp="1"/>
          </p:cNvSpPr>
          <p:nvPr>
            <p:ph type="title"/>
          </p:nvPr>
        </p:nvSpPr>
        <p:spPr>
          <a:xfrm>
            <a:off x="838200" y="211015"/>
            <a:ext cx="10515600" cy="865163"/>
          </a:xfrm>
        </p:spPr>
        <p:txBody>
          <a:bodyPr>
            <a:normAutofit fontScale="90000"/>
          </a:bodyPr>
          <a:lstStyle/>
          <a:p>
            <a:pPr algn="ctr"/>
            <a:r>
              <a:rPr lang="en-US" sz="5400" dirty="0">
                <a:solidFill>
                  <a:schemeClr val="accent1"/>
                </a:solidFill>
              </a:rPr>
              <a:t>R Script Visual</a:t>
            </a:r>
            <a:br>
              <a:rPr lang="en-US" b="1" i="0" dirty="0">
                <a:effectLst/>
                <a:latin typeface="Helvetica" panose="020B0604020202020204" pitchFamily="34" charset="0"/>
              </a:rPr>
            </a:br>
            <a:endParaRPr lang="en-KE" dirty="0"/>
          </a:p>
        </p:txBody>
      </p:sp>
      <p:sp>
        <p:nvSpPr>
          <p:cNvPr id="3" name="Content Placeholder 2">
            <a:extLst>
              <a:ext uri="{FF2B5EF4-FFF2-40B4-BE49-F238E27FC236}">
                <a16:creationId xmlns:a16="http://schemas.microsoft.com/office/drawing/2014/main" id="{86D11A49-A3B8-4334-B047-E5BBB575D360}"/>
              </a:ext>
            </a:extLst>
          </p:cNvPr>
          <p:cNvSpPr>
            <a:spLocks noGrp="1"/>
          </p:cNvSpPr>
          <p:nvPr>
            <p:ph idx="1"/>
          </p:nvPr>
        </p:nvSpPr>
        <p:spPr>
          <a:xfrm>
            <a:off x="502112" y="849318"/>
            <a:ext cx="11689888" cy="5637134"/>
          </a:xfrm>
        </p:spPr>
        <p:txBody>
          <a:bodyPr/>
          <a:lstStyle/>
          <a:p>
            <a:r>
              <a:rPr lang="en-US" dirty="0"/>
              <a:t>The R Script Visual uses an R script. It allows you to prepare, analyze, and plot visuals by running R scripts on your dataset directly on the Power BI desktop. However, you can only run R scripts if you have downloaded R to your local computer.</a:t>
            </a:r>
          </a:p>
          <a:p>
            <a:endParaRPr lang="en-US" dirty="0"/>
          </a:p>
          <a:p>
            <a:endParaRPr lang="en-US" dirty="0"/>
          </a:p>
          <a:p>
            <a:endParaRPr lang="en-KE" dirty="0"/>
          </a:p>
        </p:txBody>
      </p:sp>
      <p:pic>
        <p:nvPicPr>
          <p:cNvPr id="5" name="Picture 2" descr="Correlation Plot of Discounts, Profit, and Units Sold made using an R Script Visual. ">
            <a:extLst>
              <a:ext uri="{FF2B5EF4-FFF2-40B4-BE49-F238E27FC236}">
                <a16:creationId xmlns:a16="http://schemas.microsoft.com/office/drawing/2014/main" id="{BDEFA69D-8EB5-497E-B7D9-51794CF74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199" y="2393857"/>
            <a:ext cx="4617408" cy="4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45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FBDC-D2F1-446B-BA12-73DC9A351F39}"/>
              </a:ext>
            </a:extLst>
          </p:cNvPr>
          <p:cNvSpPr>
            <a:spLocks noGrp="1"/>
          </p:cNvSpPr>
          <p:nvPr>
            <p:ph type="title"/>
          </p:nvPr>
        </p:nvSpPr>
        <p:spPr>
          <a:xfrm>
            <a:off x="838200" y="105508"/>
            <a:ext cx="10515600" cy="1019907"/>
          </a:xfrm>
        </p:spPr>
        <p:txBody>
          <a:bodyPr>
            <a:noAutofit/>
          </a:bodyPr>
          <a:lstStyle/>
          <a:p>
            <a:pPr algn="ctr"/>
            <a:r>
              <a:rPr lang="en-US" sz="5400" dirty="0">
                <a:solidFill>
                  <a:schemeClr val="accent1"/>
                </a:solidFill>
              </a:rPr>
              <a:t>Python Visual</a:t>
            </a:r>
            <a:br>
              <a:rPr lang="en-US" dirty="0"/>
            </a:br>
            <a:endParaRPr lang="en-KE" dirty="0"/>
          </a:p>
        </p:txBody>
      </p:sp>
      <p:sp>
        <p:nvSpPr>
          <p:cNvPr id="8" name="Content Placeholder 7">
            <a:extLst>
              <a:ext uri="{FF2B5EF4-FFF2-40B4-BE49-F238E27FC236}">
                <a16:creationId xmlns:a16="http://schemas.microsoft.com/office/drawing/2014/main" id="{B6CA172F-312C-4474-A4E8-91CBBF02EEAD}"/>
              </a:ext>
            </a:extLst>
          </p:cNvPr>
          <p:cNvSpPr>
            <a:spLocks noGrp="1"/>
          </p:cNvSpPr>
          <p:nvPr>
            <p:ph idx="1"/>
          </p:nvPr>
        </p:nvSpPr>
        <p:spPr>
          <a:xfrm>
            <a:off x="837027" y="576775"/>
            <a:ext cx="11137470" cy="6101648"/>
          </a:xfrm>
        </p:spPr>
        <p:txBody>
          <a:bodyPr/>
          <a:lstStyle/>
          <a:p>
            <a:r>
              <a:rPr lang="en-US" dirty="0"/>
              <a:t>The Python Visual uses the Python programming language. It allows you to prepare, analyze, and plot visuals by running Python scripts on your dataset directly on the Power BI desktop. However, you can only run Python scripts if you have downloaded Python to your local computer.</a:t>
            </a:r>
          </a:p>
          <a:p>
            <a:endParaRPr lang="en-US" dirty="0"/>
          </a:p>
          <a:p>
            <a:endParaRPr lang="en-KE" dirty="0"/>
          </a:p>
        </p:txBody>
      </p:sp>
      <p:sp>
        <p:nvSpPr>
          <p:cNvPr id="9" name="TextBox 8">
            <a:extLst>
              <a:ext uri="{FF2B5EF4-FFF2-40B4-BE49-F238E27FC236}">
                <a16:creationId xmlns:a16="http://schemas.microsoft.com/office/drawing/2014/main" id="{A6C22C26-6748-424D-8C3F-7F64F79C1A01}"/>
              </a:ext>
            </a:extLst>
          </p:cNvPr>
          <p:cNvSpPr txBox="1"/>
          <p:nvPr/>
        </p:nvSpPr>
        <p:spPr>
          <a:xfrm>
            <a:off x="5637627" y="2838157"/>
            <a:ext cx="914400" cy="914400"/>
          </a:xfrm>
          <a:prstGeom prst="rect">
            <a:avLst/>
          </a:prstGeom>
          <a:noFill/>
        </p:spPr>
        <p:txBody>
          <a:bodyPr wrap="square" rtlCol="0">
            <a:spAutoFit/>
          </a:bodyPr>
          <a:lstStyle/>
          <a:p>
            <a:endParaRPr lang="en-KE" dirty="0"/>
          </a:p>
        </p:txBody>
      </p:sp>
      <p:sp>
        <p:nvSpPr>
          <p:cNvPr id="10" name="TextBox 9">
            <a:extLst>
              <a:ext uri="{FF2B5EF4-FFF2-40B4-BE49-F238E27FC236}">
                <a16:creationId xmlns:a16="http://schemas.microsoft.com/office/drawing/2014/main" id="{F6D92E33-B599-4376-B9C0-AFBF96465DD1}"/>
              </a:ext>
            </a:extLst>
          </p:cNvPr>
          <p:cNvSpPr txBox="1"/>
          <p:nvPr/>
        </p:nvSpPr>
        <p:spPr>
          <a:xfrm>
            <a:off x="6094827" y="1033975"/>
            <a:ext cx="45719" cy="710419"/>
          </a:xfrm>
          <a:prstGeom prst="rect">
            <a:avLst/>
          </a:prstGeom>
          <a:noFill/>
        </p:spPr>
        <p:txBody>
          <a:bodyPr wrap="square" rtlCol="0">
            <a:spAutoFit/>
          </a:bodyPr>
          <a:lstStyle/>
          <a:p>
            <a:endParaRPr lang="en-KE" dirty="0"/>
          </a:p>
        </p:txBody>
      </p:sp>
      <p:pic>
        <p:nvPicPr>
          <p:cNvPr id="2050" name="Picture 2" descr="Scatterplot made using a Python Visual. Discounts are on the x-axis and Profit is on the y-axis. ">
            <a:extLst>
              <a:ext uri="{FF2B5EF4-FFF2-40B4-BE49-F238E27FC236}">
                <a16:creationId xmlns:a16="http://schemas.microsoft.com/office/drawing/2014/main" id="{93CFBB1F-779B-4F52-B7EB-DBDEB9ACF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131" y="2440745"/>
            <a:ext cx="5139699" cy="407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0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8DE0-259C-4E20-8B80-52CB94091EA2}"/>
              </a:ext>
            </a:extLst>
          </p:cNvPr>
          <p:cNvSpPr>
            <a:spLocks noGrp="1"/>
          </p:cNvSpPr>
          <p:nvPr>
            <p:ph type="title"/>
          </p:nvPr>
        </p:nvSpPr>
        <p:spPr>
          <a:xfrm>
            <a:off x="838200" y="154745"/>
            <a:ext cx="10515600" cy="949569"/>
          </a:xfrm>
        </p:spPr>
        <p:txBody>
          <a:bodyPr>
            <a:normAutofit fontScale="90000"/>
          </a:bodyPr>
          <a:lstStyle/>
          <a:p>
            <a:pPr algn="ctr"/>
            <a:r>
              <a:rPr lang="en-US" sz="5400" dirty="0">
                <a:solidFill>
                  <a:schemeClr val="accent1"/>
                </a:solidFill>
              </a:rPr>
              <a:t>Key Influencers</a:t>
            </a:r>
            <a:br>
              <a:rPr lang="en-US" b="1" i="0" dirty="0">
                <a:effectLst/>
                <a:latin typeface="Helvetica" panose="020B0604020202020204" pitchFamily="34" charset="0"/>
              </a:rPr>
            </a:br>
            <a:endParaRPr lang="en-KE" dirty="0"/>
          </a:p>
        </p:txBody>
      </p:sp>
      <p:sp>
        <p:nvSpPr>
          <p:cNvPr id="3" name="Content Placeholder 2">
            <a:extLst>
              <a:ext uri="{FF2B5EF4-FFF2-40B4-BE49-F238E27FC236}">
                <a16:creationId xmlns:a16="http://schemas.microsoft.com/office/drawing/2014/main" id="{E79F99FE-65BC-4604-BB35-F88E6227FC1F}"/>
              </a:ext>
            </a:extLst>
          </p:cNvPr>
          <p:cNvSpPr>
            <a:spLocks noGrp="1"/>
          </p:cNvSpPr>
          <p:nvPr>
            <p:ph idx="1"/>
          </p:nvPr>
        </p:nvSpPr>
        <p:spPr>
          <a:xfrm>
            <a:off x="471268" y="689317"/>
            <a:ext cx="10882532" cy="6013938"/>
          </a:xfrm>
        </p:spPr>
        <p:txBody>
          <a:bodyPr/>
          <a:lstStyle/>
          <a:p>
            <a:r>
              <a:rPr lang="en-US" dirty="0"/>
              <a:t>The Key Influencers visual analyzes the data and ranks in order of factors that matter. Therefore, the factors with the highest correlation are displayed first. Use this visual to understand what factors affect the metric being analyzed or when you want to contrast the relative importance of the factors.</a:t>
            </a:r>
          </a:p>
          <a:p>
            <a:endParaRPr lang="en-KE" dirty="0"/>
          </a:p>
        </p:txBody>
      </p:sp>
      <p:pic>
        <p:nvPicPr>
          <p:cNvPr id="3074" name="Picture 2" descr="Key Influencers showing ">
            <a:extLst>
              <a:ext uri="{FF2B5EF4-FFF2-40B4-BE49-F238E27FC236}">
                <a16:creationId xmlns:a16="http://schemas.microsoft.com/office/drawing/2014/main" id="{B330ED48-020E-4505-BE48-D9EF1C4B4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4" y="2700996"/>
            <a:ext cx="5384922" cy="392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8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9041-2131-405F-92CB-FD052E5174AF}"/>
              </a:ext>
            </a:extLst>
          </p:cNvPr>
          <p:cNvSpPr>
            <a:spLocks noGrp="1"/>
          </p:cNvSpPr>
          <p:nvPr>
            <p:ph type="title"/>
          </p:nvPr>
        </p:nvSpPr>
        <p:spPr>
          <a:xfrm>
            <a:off x="838200" y="98474"/>
            <a:ext cx="10515600" cy="977704"/>
          </a:xfrm>
        </p:spPr>
        <p:txBody>
          <a:bodyPr>
            <a:normAutofit fontScale="90000"/>
          </a:bodyPr>
          <a:lstStyle/>
          <a:p>
            <a:pPr algn="ctr"/>
            <a:r>
              <a:rPr lang="en-US" sz="5400" dirty="0">
                <a:solidFill>
                  <a:schemeClr val="accent1"/>
                </a:solidFill>
              </a:rPr>
              <a:t>Decomposition Tree</a:t>
            </a:r>
            <a:br>
              <a:rPr lang="en-US" b="1" i="0" dirty="0">
                <a:effectLst/>
                <a:latin typeface="Helvetica" panose="020B0604020202020204" pitchFamily="34" charset="0"/>
              </a:rPr>
            </a:br>
            <a:endParaRPr lang="en-KE" dirty="0"/>
          </a:p>
        </p:txBody>
      </p:sp>
      <p:sp>
        <p:nvSpPr>
          <p:cNvPr id="3" name="Content Placeholder 2">
            <a:extLst>
              <a:ext uri="{FF2B5EF4-FFF2-40B4-BE49-F238E27FC236}">
                <a16:creationId xmlns:a16="http://schemas.microsoft.com/office/drawing/2014/main" id="{5B08EE21-128E-40F7-B51A-381B8BD717F1}"/>
              </a:ext>
            </a:extLst>
          </p:cNvPr>
          <p:cNvSpPr>
            <a:spLocks noGrp="1"/>
          </p:cNvSpPr>
          <p:nvPr>
            <p:ph idx="1"/>
          </p:nvPr>
        </p:nvSpPr>
        <p:spPr>
          <a:xfrm>
            <a:off x="372794" y="640080"/>
            <a:ext cx="10981006" cy="5978769"/>
          </a:xfrm>
        </p:spPr>
        <p:txBody>
          <a:bodyPr/>
          <a:lstStyle/>
          <a:p>
            <a:r>
              <a:rPr lang="en-US" dirty="0"/>
              <a:t>The Decomposition Tree visual displays data across multiple dimensions by aggregating the data for you, enabling you to drill down in any order. It uses artificial intelligence (AI) to find the next dimension to drill down. Use the Decomposition Tree when you want to conduct root cause analysis or ad-hoc exploration.</a:t>
            </a:r>
          </a:p>
          <a:p>
            <a:endParaRPr lang="en-KE" dirty="0"/>
          </a:p>
        </p:txBody>
      </p:sp>
      <p:pic>
        <p:nvPicPr>
          <p:cNvPr id="4098" name="Picture 2" descr="Decomposition Tree showing Sales, Country, and Product. ">
            <a:extLst>
              <a:ext uri="{FF2B5EF4-FFF2-40B4-BE49-F238E27FC236}">
                <a16:creationId xmlns:a16="http://schemas.microsoft.com/office/drawing/2014/main" id="{9FEF81CA-FBEA-4C63-947A-96190B6F7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2700997"/>
            <a:ext cx="6383728" cy="386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80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5C58-3D76-44A1-8790-3894D9C7F69E}"/>
              </a:ext>
            </a:extLst>
          </p:cNvPr>
          <p:cNvSpPr>
            <a:spLocks noGrp="1"/>
          </p:cNvSpPr>
          <p:nvPr>
            <p:ph type="title"/>
          </p:nvPr>
        </p:nvSpPr>
        <p:spPr>
          <a:xfrm>
            <a:off x="838200" y="365125"/>
            <a:ext cx="10515600" cy="711053"/>
          </a:xfrm>
        </p:spPr>
        <p:txBody>
          <a:bodyPr>
            <a:normAutofit fontScale="90000"/>
          </a:bodyPr>
          <a:lstStyle/>
          <a:p>
            <a:pPr algn="ctr"/>
            <a:r>
              <a:rPr lang="en-US" sz="5400" dirty="0">
                <a:solidFill>
                  <a:schemeClr val="accent1"/>
                </a:solidFill>
              </a:rPr>
              <a:t>Q&amp;A</a:t>
            </a:r>
            <a:br>
              <a:rPr lang="en-US" b="1" i="0" dirty="0">
                <a:effectLst/>
                <a:latin typeface="Helvetica" panose="020B0604020202020204" pitchFamily="34" charset="0"/>
              </a:rPr>
            </a:br>
            <a:endParaRPr lang="en-KE" dirty="0"/>
          </a:p>
        </p:txBody>
      </p:sp>
      <p:sp>
        <p:nvSpPr>
          <p:cNvPr id="3" name="Content Placeholder 2">
            <a:extLst>
              <a:ext uri="{FF2B5EF4-FFF2-40B4-BE49-F238E27FC236}">
                <a16:creationId xmlns:a16="http://schemas.microsoft.com/office/drawing/2014/main" id="{4D391C61-AB3C-4141-A92F-C54C6FC615E5}"/>
              </a:ext>
            </a:extLst>
          </p:cNvPr>
          <p:cNvSpPr>
            <a:spLocks noGrp="1"/>
          </p:cNvSpPr>
          <p:nvPr>
            <p:ph idx="1"/>
          </p:nvPr>
        </p:nvSpPr>
        <p:spPr>
          <a:xfrm>
            <a:off x="196948" y="829994"/>
            <a:ext cx="11156852" cy="5838092"/>
          </a:xfrm>
        </p:spPr>
        <p:txBody>
          <a:bodyPr/>
          <a:lstStyle/>
          <a:p>
            <a:r>
              <a:rPr lang="en-US" dirty="0"/>
              <a:t>The Q&amp;A feature allows you to type a question in the report  and receive an answer as a visual. The Q&amp;A engine uses artificial intelligence (AI) to decide which visual to use based on the words in the question.</a:t>
            </a:r>
          </a:p>
          <a:p>
            <a:endParaRPr lang="en-KE" dirty="0"/>
          </a:p>
        </p:txBody>
      </p:sp>
      <p:pic>
        <p:nvPicPr>
          <p:cNvPr id="5122" name="Picture 2" descr="Q&amp;A feature showing the text box for asking a question plus two suggested questions. To countries by total sales? What is the total sales by country? ">
            <a:extLst>
              <a:ext uri="{FF2B5EF4-FFF2-40B4-BE49-F238E27FC236}">
                <a16:creationId xmlns:a16="http://schemas.microsoft.com/office/drawing/2014/main" id="{EA232909-48D2-4ACA-8E64-96FF69923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338" y="2468879"/>
            <a:ext cx="6029325" cy="414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603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278</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Office Theme</vt:lpstr>
      <vt:lpstr>R Script Visual </vt:lpstr>
      <vt:lpstr>Python Visual </vt:lpstr>
      <vt:lpstr>Key Influencers </vt:lpstr>
      <vt:lpstr>Decomposition Tree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Script Visual </dc:title>
  <dc:creator>lenovo</dc:creator>
  <cp:lastModifiedBy>lenovo</cp:lastModifiedBy>
  <cp:revision>5</cp:revision>
  <dcterms:created xsi:type="dcterms:W3CDTF">2022-02-08T11:42:17Z</dcterms:created>
  <dcterms:modified xsi:type="dcterms:W3CDTF">2022-02-08T12:18:32Z</dcterms:modified>
</cp:coreProperties>
</file>