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58" r:id="rId5"/>
    <p:sldId id="259" r:id="rId6"/>
    <p:sldId id="260" r:id="rId7"/>
    <p:sldId id="261" r:id="rId8"/>
    <p:sldId id="264" r:id="rId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FD8E-5AD4-4073-A0A0-0AF77AE04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CB85AB8-A7FE-43DA-B700-764617C49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903C648-D1BB-46C9-BE83-9F5037D03D68}"/>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084DB426-BF4D-4B1C-9C42-01B4CB246A1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B38F7F9-AE33-4259-9C88-AF5405B484DB}"/>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418292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9A12-66CA-4315-AB58-910D1573B0C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7206238-3DC1-4A6C-A501-BE7CE76C96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713309E-BBB7-4B47-B50B-FD8D2ED030A0}"/>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FC38EBFA-C66E-4FDF-A161-9837D1B32DA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1D3E65B-887A-4489-B8F9-1FB33FA67234}"/>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316815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0A27-CA1E-4CB4-BB90-EC48ED9D1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6C156E8-3F32-447E-8B15-251F6E99D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B8EB6A4-7FC2-4FFD-99D7-4CEAF59A282D}"/>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A6F7791B-9BD8-4E1C-8C6A-B12101D319E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57BA616-F912-4A1F-B913-254A194DC4F2}"/>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281851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C2AC-4BA6-45D9-B496-3759DCF65BB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6187BAD-161B-44EE-B093-F5D38B1CF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74D03B7-452D-4BD6-A8A9-8287CC4338B8}"/>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4639B17D-0DD5-4E0E-9391-5E96DFB6C7F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875DA77-177A-416A-9BDC-E0AE7B8AB4F5}"/>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3850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7673-BE29-4460-A6BF-FB39F695C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9EC02783-6489-424A-B6A7-18F65D135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AAFF0-D22A-4F5B-87C3-370940E18366}"/>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BFEA5FF3-A782-450F-9033-558A6398D01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F142730-A12F-444A-A104-2D80B1FAC574}"/>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109260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5853-D08E-45CC-B6F1-5AE2D3A1B56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54FF3A7-DE0E-408F-958D-D70C217104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41532A0-5F13-478F-B980-3EA28BDD7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6721B61-479A-4573-9B9A-DD73E006E4A4}"/>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6" name="Footer Placeholder 5">
            <a:extLst>
              <a:ext uri="{FF2B5EF4-FFF2-40B4-BE49-F238E27FC236}">
                <a16:creationId xmlns:a16="http://schemas.microsoft.com/office/drawing/2014/main" id="{FF1F2038-2416-459D-B4C3-CA661C68488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D16779F-6F9A-4569-8F83-4C4FFC1DFF2B}"/>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89761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ECA4-9082-436A-BA40-988E5DEBB541}"/>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F75673F-B477-4D76-ABC9-2E5E67FCE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F5CBF-D247-40C6-B910-586D4102DA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2D36304-A1BB-4681-B483-329124FB8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6B285-3865-4805-9B6D-D76333200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F0B1CF74-98D9-4AAF-800A-4F9F7B98EBDD}"/>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8" name="Footer Placeholder 7">
            <a:extLst>
              <a:ext uri="{FF2B5EF4-FFF2-40B4-BE49-F238E27FC236}">
                <a16:creationId xmlns:a16="http://schemas.microsoft.com/office/drawing/2014/main" id="{B21DFD64-9739-4F26-BCE8-05570E412A5E}"/>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27BF771-6D34-49E3-B501-CF472040B7C6}"/>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322930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6E9D-DC1A-4A62-81B0-C99085091B36}"/>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8E8B4D51-B1E4-4380-B3D0-80866E077C58}"/>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4" name="Footer Placeholder 3">
            <a:extLst>
              <a:ext uri="{FF2B5EF4-FFF2-40B4-BE49-F238E27FC236}">
                <a16:creationId xmlns:a16="http://schemas.microsoft.com/office/drawing/2014/main" id="{C80B0086-B7AB-41B3-85D6-6CD5111D7CE3}"/>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4E6877F-764F-4D7C-A55C-A0AF67F6133D}"/>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210444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B2FD7-2CE6-4DB7-8CE8-DE12AD26E789}"/>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3" name="Footer Placeholder 2">
            <a:extLst>
              <a:ext uri="{FF2B5EF4-FFF2-40B4-BE49-F238E27FC236}">
                <a16:creationId xmlns:a16="http://schemas.microsoft.com/office/drawing/2014/main" id="{708BE59E-2F80-4B33-9467-BB40FD9742DD}"/>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45EBFC2-C339-4621-A57A-487407743D1A}"/>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2311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6B9F-3B5A-4132-B88F-845E4B18D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A0050091-EF18-4789-AE48-D226B8DDC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67254A7-1134-4F65-AF4B-EE14F50B8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E310B-E12D-4A27-A640-089E82FD69B6}"/>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6" name="Footer Placeholder 5">
            <a:extLst>
              <a:ext uri="{FF2B5EF4-FFF2-40B4-BE49-F238E27FC236}">
                <a16:creationId xmlns:a16="http://schemas.microsoft.com/office/drawing/2014/main" id="{288E4060-7F32-4AA2-A846-2FB8A53CCD8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65DFE89-274E-4E27-8524-5F449AAA7CEF}"/>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147193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0A65-79EA-42D4-9E2F-6B0FE503A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177FCC15-B2C6-4473-BB67-EFA33B755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846C3DF6-9E6A-4503-A150-7D2E1E75C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A9F87-D258-495B-A6BE-993ADB03AD25}"/>
              </a:ext>
            </a:extLst>
          </p:cNvPr>
          <p:cNvSpPr>
            <a:spLocks noGrp="1"/>
          </p:cNvSpPr>
          <p:nvPr>
            <p:ph type="dt" sz="half" idx="10"/>
          </p:nvPr>
        </p:nvSpPr>
        <p:spPr/>
        <p:txBody>
          <a:bodyPr/>
          <a:lstStyle/>
          <a:p>
            <a:fld id="{D9747076-1626-4521-9E97-6C9D9223A371}" type="datetimeFigureOut">
              <a:rPr lang="en-KE" smtClean="0"/>
              <a:t>07/02/2022</a:t>
            </a:fld>
            <a:endParaRPr lang="en-KE"/>
          </a:p>
        </p:txBody>
      </p:sp>
      <p:sp>
        <p:nvSpPr>
          <p:cNvPr id="6" name="Footer Placeholder 5">
            <a:extLst>
              <a:ext uri="{FF2B5EF4-FFF2-40B4-BE49-F238E27FC236}">
                <a16:creationId xmlns:a16="http://schemas.microsoft.com/office/drawing/2014/main" id="{87414870-721B-4725-9D16-FA7C74D19D1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5E84FF0-0602-40E2-85F8-7BD35A4C4A18}"/>
              </a:ext>
            </a:extLst>
          </p:cNvPr>
          <p:cNvSpPr>
            <a:spLocks noGrp="1"/>
          </p:cNvSpPr>
          <p:nvPr>
            <p:ph type="sldNum" sz="quarter" idx="12"/>
          </p:nvPr>
        </p:nvSpPr>
        <p:spPr/>
        <p:txBody>
          <a:bodyPr/>
          <a:lstStyle/>
          <a:p>
            <a:fld id="{7B312015-D42A-4FE5-816D-17A0F00914ED}" type="slidenum">
              <a:rPr lang="en-KE" smtClean="0"/>
              <a:t>‹#›</a:t>
            </a:fld>
            <a:endParaRPr lang="en-KE"/>
          </a:p>
        </p:txBody>
      </p:sp>
    </p:spTree>
    <p:extLst>
      <p:ext uri="{BB962C8B-B14F-4D97-AF65-F5344CB8AC3E}">
        <p14:creationId xmlns:p14="http://schemas.microsoft.com/office/powerpoint/2010/main" val="258048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4972C-6158-48D1-8318-41546BCB8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3851F85A-0BAE-403B-BDAB-B5A3E193B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F8968C0-CD1A-4654-A9F0-BEE8BC4A8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47076-1626-4521-9E97-6C9D9223A371}" type="datetimeFigureOut">
              <a:rPr lang="en-KE" smtClean="0"/>
              <a:t>07/02/2022</a:t>
            </a:fld>
            <a:endParaRPr lang="en-KE"/>
          </a:p>
        </p:txBody>
      </p:sp>
      <p:sp>
        <p:nvSpPr>
          <p:cNvPr id="5" name="Footer Placeholder 4">
            <a:extLst>
              <a:ext uri="{FF2B5EF4-FFF2-40B4-BE49-F238E27FC236}">
                <a16:creationId xmlns:a16="http://schemas.microsoft.com/office/drawing/2014/main" id="{49289F6D-3D1B-4402-8025-4091D0DFF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F33E5453-F5FF-4B12-8DFF-91B3172DD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12015-D42A-4FE5-816D-17A0F00914ED}" type="slidenum">
              <a:rPr lang="en-KE" smtClean="0"/>
              <a:t>‹#›</a:t>
            </a:fld>
            <a:endParaRPr lang="en-KE"/>
          </a:p>
        </p:txBody>
      </p:sp>
    </p:spTree>
    <p:extLst>
      <p:ext uri="{BB962C8B-B14F-4D97-AF65-F5344CB8AC3E}">
        <p14:creationId xmlns:p14="http://schemas.microsoft.com/office/powerpoint/2010/main" val="108698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7DDB-D2B2-4713-B590-2D04AFEE37AF}"/>
              </a:ext>
            </a:extLst>
          </p:cNvPr>
          <p:cNvSpPr>
            <a:spLocks noGrp="1"/>
          </p:cNvSpPr>
          <p:nvPr>
            <p:ph type="title"/>
          </p:nvPr>
        </p:nvSpPr>
        <p:spPr>
          <a:xfrm>
            <a:off x="838200" y="172388"/>
            <a:ext cx="10515600" cy="764498"/>
          </a:xfrm>
        </p:spPr>
        <p:txBody>
          <a:bodyPr>
            <a:normAutofit fontScale="90000"/>
          </a:bodyPr>
          <a:lstStyle/>
          <a:p>
            <a:r>
              <a:rPr lang="en-US" sz="5400" dirty="0">
                <a:solidFill>
                  <a:schemeClr val="accent1">
                    <a:lumMod val="75000"/>
                  </a:schemeClr>
                </a:solidFill>
              </a:rPr>
              <a:t>Slicers and Filters</a:t>
            </a:r>
            <a:endParaRPr lang="en-KE" sz="5400" dirty="0">
              <a:solidFill>
                <a:schemeClr val="accent1">
                  <a:lumMod val="75000"/>
                </a:schemeClr>
              </a:solidFill>
            </a:endParaRPr>
          </a:p>
        </p:txBody>
      </p:sp>
      <p:sp>
        <p:nvSpPr>
          <p:cNvPr id="3" name="Content Placeholder 2">
            <a:extLst>
              <a:ext uri="{FF2B5EF4-FFF2-40B4-BE49-F238E27FC236}">
                <a16:creationId xmlns:a16="http://schemas.microsoft.com/office/drawing/2014/main" id="{8049499E-B21F-4D86-9F53-E6760CA1A49E}"/>
              </a:ext>
            </a:extLst>
          </p:cNvPr>
          <p:cNvSpPr>
            <a:spLocks noGrp="1"/>
          </p:cNvSpPr>
          <p:nvPr>
            <p:ph idx="1"/>
          </p:nvPr>
        </p:nvSpPr>
        <p:spPr>
          <a:xfrm>
            <a:off x="838200" y="936886"/>
            <a:ext cx="10515600" cy="5240077"/>
          </a:xfrm>
        </p:spPr>
        <p:txBody>
          <a:bodyPr>
            <a:normAutofit/>
          </a:bodyPr>
          <a:lstStyle/>
          <a:p>
            <a:r>
              <a:rPr lang="en-US" dirty="0">
                <a:solidFill>
                  <a:schemeClr val="accent6">
                    <a:lumMod val="75000"/>
                  </a:schemeClr>
                </a:solidFill>
              </a:rPr>
              <a:t>Slicers</a:t>
            </a:r>
            <a:r>
              <a:rPr lang="en-US" dirty="0"/>
              <a:t> in Power BI are a type of on canvas visual filters. The slicers enable a user to sort and filter a packed report and view only the information they want. Unlike filters, the slicers are present as a visual on the report and let a user select values as they are analyzing the report. </a:t>
            </a:r>
          </a:p>
          <a:p>
            <a:r>
              <a:rPr lang="en-US" dirty="0"/>
              <a:t>A slicer is a user-friendly way of refining the data on the canvas by a dimensional column.</a:t>
            </a:r>
          </a:p>
          <a:p>
            <a:r>
              <a:rPr lang="en-US" dirty="0">
                <a:solidFill>
                  <a:schemeClr val="accent6">
                    <a:lumMod val="75000"/>
                  </a:schemeClr>
                </a:solidFill>
              </a:rPr>
              <a:t>Filters</a:t>
            </a:r>
            <a:r>
              <a:rPr lang="en-US" dirty="0"/>
              <a:t> are designed as a tool for developers to configure visuals before the dashboard is provided to consumers. There are three different kinds of filters, all of which are configured using the Filter’s panel to the right of the canvas and include: visual level filters, page-level filters, and filters that apply to all pages.</a:t>
            </a:r>
            <a:endParaRPr lang="en-KE" dirty="0"/>
          </a:p>
        </p:txBody>
      </p:sp>
    </p:spTree>
    <p:extLst>
      <p:ext uri="{BB962C8B-B14F-4D97-AF65-F5344CB8AC3E}">
        <p14:creationId xmlns:p14="http://schemas.microsoft.com/office/powerpoint/2010/main" val="302990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00FB-773D-40BD-BB92-AB4680BB9BEC}"/>
              </a:ext>
            </a:extLst>
          </p:cNvPr>
          <p:cNvSpPr>
            <a:spLocks noGrp="1"/>
          </p:cNvSpPr>
          <p:nvPr>
            <p:ph type="title"/>
          </p:nvPr>
        </p:nvSpPr>
        <p:spPr>
          <a:xfrm>
            <a:off x="838200" y="211015"/>
            <a:ext cx="10515600" cy="682283"/>
          </a:xfrm>
        </p:spPr>
        <p:txBody>
          <a:bodyPr>
            <a:normAutofit fontScale="90000"/>
          </a:bodyPr>
          <a:lstStyle/>
          <a:p>
            <a:r>
              <a:rPr lang="en-US" sz="4800" dirty="0">
                <a:solidFill>
                  <a:schemeClr val="accent1">
                    <a:lumMod val="75000"/>
                  </a:schemeClr>
                </a:solidFill>
              </a:rPr>
              <a:t>Power BI slicers  use scenarios</a:t>
            </a:r>
            <a:endParaRPr lang="en-KE" sz="4800" dirty="0">
              <a:solidFill>
                <a:schemeClr val="accent1">
                  <a:lumMod val="75000"/>
                </a:schemeClr>
              </a:solidFill>
            </a:endParaRPr>
          </a:p>
        </p:txBody>
      </p:sp>
      <p:sp>
        <p:nvSpPr>
          <p:cNvPr id="3" name="Content Placeholder 2">
            <a:extLst>
              <a:ext uri="{FF2B5EF4-FFF2-40B4-BE49-F238E27FC236}">
                <a16:creationId xmlns:a16="http://schemas.microsoft.com/office/drawing/2014/main" id="{8DB8F061-C0D4-4174-AC3A-958E3845BB81}"/>
              </a:ext>
            </a:extLst>
          </p:cNvPr>
          <p:cNvSpPr>
            <a:spLocks noGrp="1"/>
          </p:cNvSpPr>
          <p:nvPr>
            <p:ph idx="1"/>
          </p:nvPr>
        </p:nvSpPr>
        <p:spPr>
          <a:xfrm>
            <a:off x="838200" y="893298"/>
            <a:ext cx="10515600" cy="5283665"/>
          </a:xfrm>
        </p:spPr>
        <p:txBody>
          <a:bodyPr/>
          <a:lstStyle/>
          <a:p>
            <a:pPr algn="l">
              <a:buFont typeface="Arial" panose="020B0604020202020204" pitchFamily="34" charset="0"/>
              <a:buChar char="•"/>
            </a:pPr>
            <a:r>
              <a:rPr lang="en-US" sz="3600" dirty="0"/>
              <a:t>To display important or commonly-used filters on the report canvas for easier access.  </a:t>
            </a:r>
          </a:p>
          <a:p>
            <a:pPr algn="l">
              <a:buFont typeface="Arial" panose="020B0604020202020204" pitchFamily="34" charset="0"/>
              <a:buChar char="•"/>
            </a:pPr>
            <a:r>
              <a:rPr lang="en-US" sz="3600" dirty="0"/>
              <a:t>To filter by columns to eliminate the hidden or unnecessary data in the tables.</a:t>
            </a:r>
          </a:p>
          <a:p>
            <a:pPr algn="l">
              <a:buFont typeface="Arial" panose="020B0604020202020204" pitchFamily="34" charset="0"/>
              <a:buChar char="•"/>
            </a:pPr>
            <a:r>
              <a:rPr lang="en-US" sz="3600" dirty="0"/>
              <a:t>To design more creative reports by placing slicers next to important visuals.</a:t>
            </a:r>
          </a:p>
          <a:p>
            <a:pPr algn="l">
              <a:buFont typeface="Arial" panose="020B0604020202020204" pitchFamily="34" charset="0"/>
              <a:buChar char="•"/>
            </a:pPr>
            <a:r>
              <a:rPr lang="en-US" sz="3600" dirty="0"/>
              <a:t>To show the currently applied filtered data without opening any filters or drop-down list.</a:t>
            </a:r>
          </a:p>
          <a:p>
            <a:endParaRPr lang="en-KE" dirty="0"/>
          </a:p>
        </p:txBody>
      </p:sp>
    </p:spTree>
    <p:extLst>
      <p:ext uri="{BB962C8B-B14F-4D97-AF65-F5344CB8AC3E}">
        <p14:creationId xmlns:p14="http://schemas.microsoft.com/office/powerpoint/2010/main" val="58349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22E0-98CD-4E19-9CEA-A92EB5B46378}"/>
              </a:ext>
            </a:extLst>
          </p:cNvPr>
          <p:cNvSpPr>
            <a:spLocks noGrp="1"/>
          </p:cNvSpPr>
          <p:nvPr>
            <p:ph type="title"/>
          </p:nvPr>
        </p:nvSpPr>
        <p:spPr>
          <a:xfrm>
            <a:off x="838200" y="267286"/>
            <a:ext cx="10515600" cy="822960"/>
          </a:xfrm>
        </p:spPr>
        <p:txBody>
          <a:bodyPr>
            <a:normAutofit fontScale="90000"/>
          </a:bodyPr>
          <a:lstStyle/>
          <a:p>
            <a:r>
              <a:rPr lang="en-US" sz="4800" dirty="0">
                <a:solidFill>
                  <a:schemeClr val="accent1">
                    <a:lumMod val="75000"/>
                  </a:schemeClr>
                </a:solidFill>
              </a:rPr>
              <a:t>Advantages of Using a Slicer</a:t>
            </a:r>
            <a:br>
              <a:rPr lang="en-US" b="0" i="0" dirty="0">
                <a:solidFill>
                  <a:srgbClr val="333333"/>
                </a:solidFill>
                <a:effectLst/>
                <a:latin typeface="Open Sans" panose="020B0606030504020204" pitchFamily="34" charset="0"/>
              </a:rPr>
            </a:br>
            <a:endParaRPr lang="en-KE" dirty="0"/>
          </a:p>
        </p:txBody>
      </p:sp>
      <p:sp>
        <p:nvSpPr>
          <p:cNvPr id="3" name="Content Placeholder 2">
            <a:extLst>
              <a:ext uri="{FF2B5EF4-FFF2-40B4-BE49-F238E27FC236}">
                <a16:creationId xmlns:a16="http://schemas.microsoft.com/office/drawing/2014/main" id="{DFA6D029-2E1F-430F-BDE5-E3775C7D7DB0}"/>
              </a:ext>
            </a:extLst>
          </p:cNvPr>
          <p:cNvSpPr>
            <a:spLocks noGrp="1"/>
          </p:cNvSpPr>
          <p:nvPr>
            <p:ph idx="1"/>
          </p:nvPr>
        </p:nvSpPr>
        <p:spPr>
          <a:xfrm>
            <a:off x="838200" y="872197"/>
            <a:ext cx="10515600" cy="5304766"/>
          </a:xfrm>
        </p:spPr>
        <p:txBody>
          <a:bodyPr/>
          <a:lstStyle/>
          <a:p>
            <a:pPr algn="l" fontAlgn="base"/>
            <a:r>
              <a:rPr lang="en-US" sz="3600" dirty="0"/>
              <a:t>A slicer is user friendly; they are displayed on the canvas.</a:t>
            </a:r>
          </a:p>
          <a:p>
            <a:pPr algn="l" fontAlgn="base"/>
            <a:r>
              <a:rPr lang="en-US" sz="3600" dirty="0"/>
              <a:t>Report users can pick and choose what they want displayed in the visuals.</a:t>
            </a:r>
          </a:p>
          <a:p>
            <a:pPr algn="l" fontAlgn="base"/>
            <a:r>
              <a:rPr lang="en-US" sz="3600" dirty="0"/>
              <a:t>Even though slicers are restricted to a report page, you can add slicers to several pages and synchronize their actions across those same pages.</a:t>
            </a:r>
          </a:p>
          <a:p>
            <a:endParaRPr lang="en-KE" dirty="0"/>
          </a:p>
        </p:txBody>
      </p:sp>
    </p:spTree>
    <p:extLst>
      <p:ext uri="{BB962C8B-B14F-4D97-AF65-F5344CB8AC3E}">
        <p14:creationId xmlns:p14="http://schemas.microsoft.com/office/powerpoint/2010/main" val="137328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EC34-4527-4CB6-9516-D93741ABDC04}"/>
              </a:ext>
            </a:extLst>
          </p:cNvPr>
          <p:cNvSpPr>
            <a:spLocks noGrp="1"/>
          </p:cNvSpPr>
          <p:nvPr>
            <p:ph type="title"/>
          </p:nvPr>
        </p:nvSpPr>
        <p:spPr>
          <a:xfrm>
            <a:off x="838200" y="56271"/>
            <a:ext cx="10515600" cy="928467"/>
          </a:xfrm>
        </p:spPr>
        <p:txBody>
          <a:bodyPr>
            <a:normAutofit/>
          </a:bodyPr>
          <a:lstStyle/>
          <a:p>
            <a:r>
              <a:rPr lang="en-US" sz="5400" dirty="0">
                <a:solidFill>
                  <a:schemeClr val="accent1">
                    <a:lumMod val="75000"/>
                  </a:schemeClr>
                </a:solidFill>
              </a:rPr>
              <a:t>Filters</a:t>
            </a:r>
            <a:endParaRPr lang="en-KE" sz="5400" dirty="0">
              <a:solidFill>
                <a:schemeClr val="accent1">
                  <a:lumMod val="75000"/>
                </a:schemeClr>
              </a:solidFill>
            </a:endParaRPr>
          </a:p>
        </p:txBody>
      </p:sp>
      <p:sp>
        <p:nvSpPr>
          <p:cNvPr id="3" name="Content Placeholder 2">
            <a:extLst>
              <a:ext uri="{FF2B5EF4-FFF2-40B4-BE49-F238E27FC236}">
                <a16:creationId xmlns:a16="http://schemas.microsoft.com/office/drawing/2014/main" id="{5E413E00-16C2-4982-9253-C7E993CDCB59}"/>
              </a:ext>
            </a:extLst>
          </p:cNvPr>
          <p:cNvSpPr>
            <a:spLocks noGrp="1"/>
          </p:cNvSpPr>
          <p:nvPr>
            <p:ph idx="1"/>
          </p:nvPr>
        </p:nvSpPr>
        <p:spPr>
          <a:xfrm>
            <a:off x="838200" y="829994"/>
            <a:ext cx="10515600" cy="5346969"/>
          </a:xfrm>
        </p:spPr>
        <p:txBody>
          <a:bodyPr>
            <a:normAutofit/>
          </a:bodyPr>
          <a:lstStyle/>
          <a:p>
            <a:r>
              <a:rPr lang="en-US" sz="3600" dirty="0">
                <a:solidFill>
                  <a:schemeClr val="accent6"/>
                </a:solidFill>
              </a:rPr>
              <a:t>Visual level filters </a:t>
            </a:r>
            <a:r>
              <a:rPr lang="en-US" sz="3600" dirty="0"/>
              <a:t>allow developers to apply a filter to a </a:t>
            </a:r>
            <a:r>
              <a:rPr lang="en-US" sz="3600" dirty="0">
                <a:solidFill>
                  <a:srgbClr val="FF0000"/>
                </a:solidFill>
              </a:rPr>
              <a:t>single</a:t>
            </a:r>
            <a:r>
              <a:rPr lang="en-US" sz="3600" dirty="0"/>
              <a:t> visual on the dashboard canvas. To configure this kind of filter, ensure that the visual you want to apply the filter is selected. You can always add an additional dimension to filter without adding it to the visualization. </a:t>
            </a:r>
          </a:p>
          <a:p>
            <a:r>
              <a:rPr lang="en-US" sz="3600" dirty="0">
                <a:solidFill>
                  <a:schemeClr val="accent6"/>
                </a:solidFill>
              </a:rPr>
              <a:t>Page-level filters </a:t>
            </a:r>
            <a:r>
              <a:rPr lang="en-US" sz="3600" dirty="0"/>
              <a:t>are filters that apply to </a:t>
            </a:r>
            <a:r>
              <a:rPr lang="en-US" sz="3600" dirty="0">
                <a:solidFill>
                  <a:srgbClr val="FF0000"/>
                </a:solidFill>
              </a:rPr>
              <a:t>ALL </a:t>
            </a:r>
            <a:r>
              <a:rPr lang="en-US" sz="3600" dirty="0"/>
              <a:t>visuals on the page that you are currently working on. </a:t>
            </a:r>
          </a:p>
          <a:p>
            <a:r>
              <a:rPr lang="en-US" sz="3600" dirty="0">
                <a:solidFill>
                  <a:schemeClr val="accent6"/>
                </a:solidFill>
              </a:rPr>
              <a:t>Filters on all pages </a:t>
            </a:r>
            <a:r>
              <a:rPr lang="en-US" sz="3600" dirty="0"/>
              <a:t>apply to all visuals, across all sheets, within the same file. </a:t>
            </a:r>
            <a:endParaRPr lang="en-KE" sz="3600" dirty="0"/>
          </a:p>
        </p:txBody>
      </p:sp>
    </p:spTree>
    <p:extLst>
      <p:ext uri="{BB962C8B-B14F-4D97-AF65-F5344CB8AC3E}">
        <p14:creationId xmlns:p14="http://schemas.microsoft.com/office/powerpoint/2010/main" val="241695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097F-2F38-4F82-B00C-99BB98E9F88A}"/>
              </a:ext>
            </a:extLst>
          </p:cNvPr>
          <p:cNvSpPr>
            <a:spLocks noGrp="1"/>
          </p:cNvSpPr>
          <p:nvPr>
            <p:ph type="title"/>
          </p:nvPr>
        </p:nvSpPr>
        <p:spPr>
          <a:xfrm>
            <a:off x="838200" y="161779"/>
            <a:ext cx="10515600" cy="872196"/>
          </a:xfrm>
        </p:spPr>
        <p:txBody>
          <a:bodyPr>
            <a:normAutofit/>
          </a:bodyPr>
          <a:lstStyle/>
          <a:p>
            <a:r>
              <a:rPr lang="en-US" sz="5400" b="0" i="0" dirty="0">
                <a:solidFill>
                  <a:schemeClr val="accent1">
                    <a:lumMod val="75000"/>
                  </a:schemeClr>
                </a:solidFill>
                <a:effectLst/>
              </a:rPr>
              <a:t>Filter types for string values</a:t>
            </a:r>
            <a:endParaRPr lang="en-KE" sz="5400" dirty="0">
              <a:solidFill>
                <a:schemeClr val="accent1">
                  <a:lumMod val="75000"/>
                </a:schemeClr>
              </a:solidFill>
            </a:endParaRPr>
          </a:p>
        </p:txBody>
      </p:sp>
      <p:sp>
        <p:nvSpPr>
          <p:cNvPr id="3" name="Content Placeholder 2">
            <a:extLst>
              <a:ext uri="{FF2B5EF4-FFF2-40B4-BE49-F238E27FC236}">
                <a16:creationId xmlns:a16="http://schemas.microsoft.com/office/drawing/2014/main" id="{2960F322-0F8C-408A-9606-970F9998FCD7}"/>
              </a:ext>
            </a:extLst>
          </p:cNvPr>
          <p:cNvSpPr>
            <a:spLocks noGrp="1"/>
          </p:cNvSpPr>
          <p:nvPr>
            <p:ph idx="1"/>
          </p:nvPr>
        </p:nvSpPr>
        <p:spPr>
          <a:xfrm>
            <a:off x="838200" y="935502"/>
            <a:ext cx="10515600" cy="5241461"/>
          </a:xfrm>
        </p:spPr>
        <p:txBody>
          <a:bodyPr/>
          <a:lstStyle/>
          <a:p>
            <a:pPr algn="l">
              <a:buFont typeface="Arial" panose="020B0604020202020204" pitchFamily="34" charset="0"/>
              <a:buChar char="•"/>
            </a:pPr>
            <a:r>
              <a:rPr lang="en-US" sz="3600" dirty="0"/>
              <a:t>Advanced filtering: filter based on custom string logic for the dimension. </a:t>
            </a:r>
          </a:p>
          <a:p>
            <a:pPr algn="l">
              <a:buFont typeface="Arial" panose="020B0604020202020204" pitchFamily="34" charset="0"/>
              <a:buChar char="•"/>
            </a:pPr>
            <a:r>
              <a:rPr lang="en-US" sz="3600" dirty="0"/>
              <a:t>Basic Filtering: select which values of the dimension to include or exclude</a:t>
            </a:r>
          </a:p>
          <a:p>
            <a:pPr algn="l">
              <a:buFont typeface="Arial" panose="020B0604020202020204" pitchFamily="34" charset="0"/>
              <a:buChar char="•"/>
            </a:pPr>
            <a:r>
              <a:rPr lang="en-US" sz="3600" dirty="0"/>
              <a:t>Top N: filter the dimension to the top (or bottom) value of N, based on another field from the field list. N is a variable that you will specify.</a:t>
            </a:r>
          </a:p>
          <a:p>
            <a:endParaRPr lang="en-KE" dirty="0"/>
          </a:p>
        </p:txBody>
      </p:sp>
    </p:spTree>
    <p:extLst>
      <p:ext uri="{BB962C8B-B14F-4D97-AF65-F5344CB8AC3E}">
        <p14:creationId xmlns:p14="http://schemas.microsoft.com/office/powerpoint/2010/main" val="224835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948B-D3EF-4C9D-850B-62C203F9809E}"/>
              </a:ext>
            </a:extLst>
          </p:cNvPr>
          <p:cNvSpPr>
            <a:spLocks noGrp="1"/>
          </p:cNvSpPr>
          <p:nvPr>
            <p:ph type="title"/>
          </p:nvPr>
        </p:nvSpPr>
        <p:spPr>
          <a:xfrm>
            <a:off x="838200" y="105508"/>
            <a:ext cx="10515600" cy="865163"/>
          </a:xfrm>
        </p:spPr>
        <p:txBody>
          <a:bodyPr>
            <a:normAutofit/>
          </a:bodyPr>
          <a:lstStyle/>
          <a:p>
            <a:r>
              <a:rPr lang="en-US" sz="4800" dirty="0">
                <a:solidFill>
                  <a:schemeClr val="accent1">
                    <a:lumMod val="75000"/>
                  </a:schemeClr>
                </a:solidFill>
              </a:rPr>
              <a:t>Filter types for date values</a:t>
            </a:r>
            <a:endParaRPr lang="en-KE" sz="4800" dirty="0">
              <a:solidFill>
                <a:schemeClr val="accent1">
                  <a:lumMod val="75000"/>
                </a:schemeClr>
              </a:solidFill>
            </a:endParaRPr>
          </a:p>
        </p:txBody>
      </p:sp>
      <p:sp>
        <p:nvSpPr>
          <p:cNvPr id="3" name="Content Placeholder 2">
            <a:extLst>
              <a:ext uri="{FF2B5EF4-FFF2-40B4-BE49-F238E27FC236}">
                <a16:creationId xmlns:a16="http://schemas.microsoft.com/office/drawing/2014/main" id="{1E5E13E4-B165-42A6-8953-9AC410000DE5}"/>
              </a:ext>
            </a:extLst>
          </p:cNvPr>
          <p:cNvSpPr>
            <a:spLocks noGrp="1"/>
          </p:cNvSpPr>
          <p:nvPr>
            <p:ph idx="1"/>
          </p:nvPr>
        </p:nvSpPr>
        <p:spPr>
          <a:xfrm>
            <a:off x="838200" y="893298"/>
            <a:ext cx="10515600" cy="5283665"/>
          </a:xfrm>
        </p:spPr>
        <p:txBody>
          <a:bodyPr/>
          <a:lstStyle/>
          <a:p>
            <a:pPr algn="l">
              <a:buFont typeface="Arial" panose="020B0604020202020204" pitchFamily="34" charset="0"/>
              <a:buChar char="•"/>
            </a:pPr>
            <a:r>
              <a:rPr lang="en-US" sz="4000" dirty="0"/>
              <a:t>Advanced, Basic, and Top N filtering are available for date values. </a:t>
            </a:r>
          </a:p>
          <a:p>
            <a:pPr algn="l">
              <a:buFont typeface="Arial" panose="020B0604020202020204" pitchFamily="34" charset="0"/>
              <a:buChar char="•"/>
            </a:pPr>
            <a:r>
              <a:rPr lang="en-US" sz="4000" dirty="0"/>
              <a:t>Relative date: filter based on a set variable for the options in the screenshot below based on days, weeks, months, or years.</a:t>
            </a:r>
          </a:p>
          <a:p>
            <a:pPr algn="l">
              <a:buFont typeface="Arial" panose="020B0604020202020204" pitchFamily="34" charset="0"/>
              <a:buChar char="•"/>
            </a:pPr>
            <a:r>
              <a:rPr lang="en-US" sz="4000" dirty="0"/>
              <a:t>Relative time: filter based on a set variable for the options in the screenshot below based on hours and minutes.</a:t>
            </a:r>
          </a:p>
          <a:p>
            <a:endParaRPr lang="en-KE" dirty="0"/>
          </a:p>
        </p:txBody>
      </p:sp>
    </p:spTree>
    <p:extLst>
      <p:ext uri="{BB962C8B-B14F-4D97-AF65-F5344CB8AC3E}">
        <p14:creationId xmlns:p14="http://schemas.microsoft.com/office/powerpoint/2010/main" val="32080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FB5D-A719-429F-B599-06FB9225E35E}"/>
              </a:ext>
            </a:extLst>
          </p:cNvPr>
          <p:cNvSpPr>
            <a:spLocks noGrp="1"/>
          </p:cNvSpPr>
          <p:nvPr>
            <p:ph type="title"/>
          </p:nvPr>
        </p:nvSpPr>
        <p:spPr>
          <a:xfrm>
            <a:off x="839788" y="211015"/>
            <a:ext cx="3932237" cy="970671"/>
          </a:xfrm>
        </p:spPr>
        <p:txBody>
          <a:bodyPr>
            <a:normAutofit/>
          </a:bodyPr>
          <a:lstStyle/>
          <a:p>
            <a:r>
              <a:rPr lang="en-US" b="0" i="0" dirty="0">
                <a:solidFill>
                  <a:schemeClr val="accent1">
                    <a:lumMod val="75000"/>
                  </a:schemeClr>
                </a:solidFill>
                <a:effectLst/>
                <a:latin typeface="+mn-lt"/>
              </a:rPr>
              <a:t>Filter types for number values</a:t>
            </a:r>
            <a:endParaRPr lang="en-KE" dirty="0">
              <a:solidFill>
                <a:schemeClr val="accent1">
                  <a:lumMod val="75000"/>
                </a:schemeClr>
              </a:solidFill>
              <a:latin typeface="+mn-lt"/>
            </a:endParaRPr>
          </a:p>
        </p:txBody>
      </p:sp>
      <p:sp>
        <p:nvSpPr>
          <p:cNvPr id="4" name="Text Placeholder 3">
            <a:extLst>
              <a:ext uri="{FF2B5EF4-FFF2-40B4-BE49-F238E27FC236}">
                <a16:creationId xmlns:a16="http://schemas.microsoft.com/office/drawing/2014/main" id="{EE154FCD-C9BB-4266-881D-18072E145FEB}"/>
              </a:ext>
            </a:extLst>
          </p:cNvPr>
          <p:cNvSpPr>
            <a:spLocks noGrp="1"/>
          </p:cNvSpPr>
          <p:nvPr>
            <p:ph type="body" sz="half" idx="2"/>
          </p:nvPr>
        </p:nvSpPr>
        <p:spPr>
          <a:xfrm>
            <a:off x="839788" y="1118382"/>
            <a:ext cx="3932237" cy="4750606"/>
          </a:xfrm>
        </p:spPr>
        <p:txBody>
          <a:bodyPr>
            <a:normAutofit/>
          </a:bodyPr>
          <a:lstStyle/>
          <a:p>
            <a:r>
              <a:rPr lang="en-US" sz="2800" dirty="0"/>
              <a:t>list of customized logic that can be chosen when using a number value. </a:t>
            </a:r>
            <a:endParaRPr lang="en-KE" sz="2800" dirty="0"/>
          </a:p>
        </p:txBody>
      </p:sp>
      <p:pic>
        <p:nvPicPr>
          <p:cNvPr id="1026" name="Picture 2">
            <a:extLst>
              <a:ext uri="{FF2B5EF4-FFF2-40B4-BE49-F238E27FC236}">
                <a16:creationId xmlns:a16="http://schemas.microsoft.com/office/drawing/2014/main" id="{9315DD29-CEF1-4C49-9113-3B29614E3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2578" y="1041010"/>
            <a:ext cx="4332849" cy="440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0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E037-DC5A-4C66-9870-57FE5BA730DB}"/>
              </a:ext>
            </a:extLst>
          </p:cNvPr>
          <p:cNvSpPr>
            <a:spLocks noGrp="1"/>
          </p:cNvSpPr>
          <p:nvPr>
            <p:ph type="title"/>
          </p:nvPr>
        </p:nvSpPr>
        <p:spPr>
          <a:xfrm>
            <a:off x="838200" y="365126"/>
            <a:ext cx="10515600" cy="612580"/>
          </a:xfrm>
        </p:spPr>
        <p:txBody>
          <a:bodyPr>
            <a:normAutofit fontScale="90000"/>
          </a:bodyPr>
          <a:lstStyle/>
          <a:p>
            <a:r>
              <a:rPr lang="en-US" sz="4800" dirty="0">
                <a:solidFill>
                  <a:schemeClr val="accent1">
                    <a:lumMod val="75000"/>
                  </a:schemeClr>
                </a:solidFill>
              </a:rPr>
              <a:t>Advantages of Using a Filter</a:t>
            </a:r>
            <a:br>
              <a:rPr lang="en-US" b="0" i="0" dirty="0">
                <a:solidFill>
                  <a:srgbClr val="333333"/>
                </a:solidFill>
                <a:effectLst/>
                <a:latin typeface="Open Sans" panose="020B0606030504020204" pitchFamily="34" charset="0"/>
              </a:rPr>
            </a:br>
            <a:endParaRPr lang="en-KE" dirty="0"/>
          </a:p>
        </p:txBody>
      </p:sp>
      <p:sp>
        <p:nvSpPr>
          <p:cNvPr id="3" name="Content Placeholder 2">
            <a:extLst>
              <a:ext uri="{FF2B5EF4-FFF2-40B4-BE49-F238E27FC236}">
                <a16:creationId xmlns:a16="http://schemas.microsoft.com/office/drawing/2014/main" id="{DBA7DDF1-CAD9-479B-9BE8-AD1ADD4941F1}"/>
              </a:ext>
            </a:extLst>
          </p:cNvPr>
          <p:cNvSpPr>
            <a:spLocks noGrp="1"/>
          </p:cNvSpPr>
          <p:nvPr>
            <p:ph idx="1"/>
          </p:nvPr>
        </p:nvSpPr>
        <p:spPr>
          <a:xfrm>
            <a:off x="838200" y="696351"/>
            <a:ext cx="10515600" cy="5480612"/>
          </a:xfrm>
        </p:spPr>
        <p:txBody>
          <a:bodyPr/>
          <a:lstStyle/>
          <a:p>
            <a:pPr algn="l" fontAlgn="base"/>
            <a:r>
              <a:rPr lang="en-US" sz="3600" dirty="0"/>
              <a:t>It can be applied on different levels: Report, Page and Visual.</a:t>
            </a:r>
          </a:p>
          <a:p>
            <a:pPr algn="l" fontAlgn="base"/>
            <a:r>
              <a:rPr lang="en-US" sz="3600" dirty="0"/>
              <a:t>A filter can be applied to a specific object on the page, such as tables, charts or cards.</a:t>
            </a:r>
          </a:p>
          <a:p>
            <a:pPr algn="l" fontAlgn="base"/>
            <a:r>
              <a:rPr lang="en-US" sz="3600" dirty="0"/>
              <a:t>It can be applied between pages of the same report.</a:t>
            </a:r>
          </a:p>
          <a:p>
            <a:pPr algn="l" fontAlgn="base"/>
            <a:r>
              <a:rPr lang="en-US" sz="3600" dirty="0"/>
              <a:t>A filter can be used to reference objects across other reports.</a:t>
            </a:r>
          </a:p>
          <a:p>
            <a:endParaRPr lang="en-KE" dirty="0"/>
          </a:p>
        </p:txBody>
      </p:sp>
    </p:spTree>
    <p:extLst>
      <p:ext uri="{BB962C8B-B14F-4D97-AF65-F5344CB8AC3E}">
        <p14:creationId xmlns:p14="http://schemas.microsoft.com/office/powerpoint/2010/main" val="234660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570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Slicers and Filters</vt:lpstr>
      <vt:lpstr>Power BI slicers  use scenarios</vt:lpstr>
      <vt:lpstr>Advantages of Using a Slicer </vt:lpstr>
      <vt:lpstr>Filters</vt:lpstr>
      <vt:lpstr>Filter types for string values</vt:lpstr>
      <vt:lpstr>Filter types for date values</vt:lpstr>
      <vt:lpstr>Filter types for number values</vt:lpstr>
      <vt:lpstr>Advantages of Using a Filter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Slicers and Filters</dc:title>
  <dc:creator>lenovo</dc:creator>
  <cp:lastModifiedBy>lenovo</cp:lastModifiedBy>
  <cp:revision>10</cp:revision>
  <dcterms:created xsi:type="dcterms:W3CDTF">2022-02-02T10:49:40Z</dcterms:created>
  <dcterms:modified xsi:type="dcterms:W3CDTF">2022-02-07T16:28:51Z</dcterms:modified>
</cp:coreProperties>
</file>