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69" r:id="rId2"/>
    <p:sldId id="268" r:id="rId3"/>
    <p:sldId id="257" r:id="rId4"/>
    <p:sldId id="270" r:id="rId5"/>
    <p:sldId id="258" r:id="rId6"/>
    <p:sldId id="271" r:id="rId7"/>
    <p:sldId id="259" r:id="rId8"/>
    <p:sldId id="272" r:id="rId9"/>
    <p:sldId id="267" r:id="rId10"/>
    <p:sldId id="260" r:id="rId11"/>
    <p:sldId id="273" r:id="rId12"/>
    <p:sldId id="261" r:id="rId13"/>
    <p:sldId id="274" r:id="rId14"/>
    <p:sldId id="262" r:id="rId15"/>
    <p:sldId id="275" r:id="rId16"/>
    <p:sldId id="263" r:id="rId17"/>
    <p:sldId id="264" r:id="rId18"/>
    <p:sldId id="265" r:id="rId19"/>
    <p:sldId id="266" r:id="rId20"/>
    <p:sldId id="276" r:id="rId2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8BB30213-3CC6-4311-ABDE-88DE05D4C714}">
          <p14:sldIdLst>
            <p14:sldId id="269"/>
          </p14:sldIdLst>
        </p14:section>
        <p14:section name="Section sans titre" id="{4193FD39-5CF1-480C-B511-F690E8E0FEB2}">
          <p14:sldIdLst>
            <p14:sldId id="268"/>
            <p14:sldId id="257"/>
            <p14:sldId id="270"/>
            <p14:sldId id="258"/>
            <p14:sldId id="271"/>
            <p14:sldId id="259"/>
            <p14:sldId id="272"/>
            <p14:sldId id="267"/>
            <p14:sldId id="260"/>
            <p14:sldId id="273"/>
            <p14:sldId id="261"/>
            <p14:sldId id="274"/>
            <p14:sldId id="262"/>
            <p14:sldId id="275"/>
            <p14:sldId id="263"/>
            <p14:sldId id="264"/>
            <p14:sldId id="265"/>
            <p14:sldId id="266"/>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30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3" d="100"/>
          <a:sy n="53" d="100"/>
        </p:scale>
        <p:origin x="14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5D3D-D7D9-40B3-95DA-B14F63014834}" type="datetimeFigureOut">
              <a:rPr lang="fr-FR" smtClean="0"/>
              <a:t>27/08/2021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67BBE0-0E54-4DBB-95E6-1E4F3D7BC371}" type="slidenum">
              <a:rPr lang="fr-FR" smtClean="0"/>
              <a:t>‹N°›</a:t>
            </a:fld>
            <a:endParaRPr lang="fr-FR"/>
          </a:p>
        </p:txBody>
      </p:sp>
    </p:spTree>
    <p:extLst>
      <p:ext uri="{BB962C8B-B14F-4D97-AF65-F5344CB8AC3E}">
        <p14:creationId xmlns:p14="http://schemas.microsoft.com/office/powerpoint/2010/main" val="3751773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B767BBE0-0E54-4DBB-95E6-1E4F3D7BC371}" type="slidenum">
              <a:rPr lang="fr-FR" smtClean="0"/>
              <a:t>1</a:t>
            </a:fld>
            <a:endParaRPr lang="fr-FR"/>
          </a:p>
        </p:txBody>
      </p:sp>
    </p:spTree>
    <p:extLst>
      <p:ext uri="{BB962C8B-B14F-4D97-AF65-F5344CB8AC3E}">
        <p14:creationId xmlns:p14="http://schemas.microsoft.com/office/powerpoint/2010/main" val="2390735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B767BBE0-0E54-4DBB-95E6-1E4F3D7BC371}" type="slidenum">
              <a:rPr lang="fr-FR" smtClean="0"/>
              <a:t>2</a:t>
            </a:fld>
            <a:endParaRPr lang="fr-FR"/>
          </a:p>
        </p:txBody>
      </p:sp>
    </p:spTree>
    <p:extLst>
      <p:ext uri="{BB962C8B-B14F-4D97-AF65-F5344CB8AC3E}">
        <p14:creationId xmlns:p14="http://schemas.microsoft.com/office/powerpoint/2010/main" val="25693634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B767BBE0-0E54-4DBB-95E6-1E4F3D7BC371}" type="slidenum">
              <a:rPr lang="fr-FR" smtClean="0"/>
              <a:t>12</a:t>
            </a:fld>
            <a:endParaRPr lang="fr-FR"/>
          </a:p>
        </p:txBody>
      </p:sp>
    </p:spTree>
    <p:extLst>
      <p:ext uri="{BB962C8B-B14F-4D97-AF65-F5344CB8AC3E}">
        <p14:creationId xmlns:p14="http://schemas.microsoft.com/office/powerpoint/2010/main" val="39829502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B767BBE0-0E54-4DBB-95E6-1E4F3D7BC371}" type="slidenum">
              <a:rPr lang="fr-FR" smtClean="0"/>
              <a:t>13</a:t>
            </a:fld>
            <a:endParaRPr lang="fr-FR"/>
          </a:p>
        </p:txBody>
      </p:sp>
    </p:spTree>
    <p:extLst>
      <p:ext uri="{BB962C8B-B14F-4D97-AF65-F5344CB8AC3E}">
        <p14:creationId xmlns:p14="http://schemas.microsoft.com/office/powerpoint/2010/main" val="2045471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0138B4-CFCB-43E3-82EA-2263FF812C97}" type="datetime1">
              <a:rPr lang="fr-FR" smtClean="0"/>
              <a:t>27/08/2021</a:t>
            </a:fld>
            <a:endParaRPr lang="fr-FR"/>
          </a:p>
        </p:txBody>
      </p:sp>
      <p:sp>
        <p:nvSpPr>
          <p:cNvPr id="5" name="Footer Placeholder 4"/>
          <p:cNvSpPr>
            <a:spLocks noGrp="1"/>
          </p:cNvSpPr>
          <p:nvPr>
            <p:ph type="ftr" sz="quarter" idx="11"/>
          </p:nvPr>
        </p:nvSpPr>
        <p:spPr/>
        <p:txBody>
          <a:bodyPr/>
          <a:lstStyle/>
          <a:p>
            <a:r>
              <a:rPr lang="fr-FR" smtClean="0"/>
              <a:t>Equipe Africa coin</a:t>
            </a:r>
            <a:endParaRPr lang="fr-FR" dirty="0"/>
          </a:p>
        </p:txBody>
      </p:sp>
      <p:sp>
        <p:nvSpPr>
          <p:cNvPr id="6" name="Slide Number Placeholder 5"/>
          <p:cNvSpPr>
            <a:spLocks noGrp="1"/>
          </p:cNvSpPr>
          <p:nvPr>
            <p:ph type="sldNum" sz="quarter" idx="12"/>
          </p:nvPr>
        </p:nvSpPr>
        <p:spPr/>
        <p:txBody>
          <a:bodyPr/>
          <a:lstStyle/>
          <a:p>
            <a:fld id="{ECBDA8D4-CBA7-4E52-A899-E11ED198B964}" type="slidenum">
              <a:rPr lang="fr-FR" smtClean="0"/>
              <a:t>‹N°›</a:t>
            </a:fld>
            <a:endParaRPr lang="fr-FR"/>
          </a:p>
        </p:txBody>
      </p:sp>
    </p:spTree>
    <p:extLst>
      <p:ext uri="{BB962C8B-B14F-4D97-AF65-F5344CB8AC3E}">
        <p14:creationId xmlns:p14="http://schemas.microsoft.com/office/powerpoint/2010/main" val="1457106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238BACF1-3568-45A8-AD4D-8A837E165190}" type="datetime1">
              <a:rPr lang="fr-FR" smtClean="0"/>
              <a:t>27/08/2021</a:t>
            </a:fld>
            <a:endParaRPr lang="fr-FR"/>
          </a:p>
        </p:txBody>
      </p:sp>
      <p:sp>
        <p:nvSpPr>
          <p:cNvPr id="5" name="Footer Placeholder 4"/>
          <p:cNvSpPr>
            <a:spLocks noGrp="1"/>
          </p:cNvSpPr>
          <p:nvPr>
            <p:ph type="ftr" sz="quarter" idx="11"/>
          </p:nvPr>
        </p:nvSpPr>
        <p:spPr/>
        <p:txBody>
          <a:bodyPr/>
          <a:lstStyle/>
          <a:p>
            <a:r>
              <a:rPr lang="fr-FR" smtClean="0"/>
              <a:t>Equipe Africa coin</a:t>
            </a:r>
            <a:endParaRPr lang="fr-FR" dirty="0"/>
          </a:p>
        </p:txBody>
      </p:sp>
      <p:sp>
        <p:nvSpPr>
          <p:cNvPr id="6" name="Slide Number Placeholder 5"/>
          <p:cNvSpPr>
            <a:spLocks noGrp="1"/>
          </p:cNvSpPr>
          <p:nvPr>
            <p:ph type="sldNum" sz="quarter" idx="12"/>
          </p:nvPr>
        </p:nvSpPr>
        <p:spPr/>
        <p:txBody>
          <a:bodyPr/>
          <a:lstStyle/>
          <a:p>
            <a:fld id="{ECBDA8D4-CBA7-4E52-A899-E11ED198B964}" type="slidenum">
              <a:rPr lang="fr-FR" smtClean="0"/>
              <a:t>‹N°›</a:t>
            </a:fld>
            <a:endParaRPr lang="fr-FR"/>
          </a:p>
        </p:txBody>
      </p:sp>
    </p:spTree>
    <p:extLst>
      <p:ext uri="{BB962C8B-B14F-4D97-AF65-F5344CB8AC3E}">
        <p14:creationId xmlns:p14="http://schemas.microsoft.com/office/powerpoint/2010/main" val="152806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FDF0B5F-C545-43B9-BF4B-8C03D277BC97}" type="datetime1">
              <a:rPr lang="fr-FR" smtClean="0"/>
              <a:t>27/08/2021</a:t>
            </a:fld>
            <a:endParaRPr lang="fr-FR"/>
          </a:p>
        </p:txBody>
      </p:sp>
      <p:sp>
        <p:nvSpPr>
          <p:cNvPr id="5" name="Footer Placeholder 4"/>
          <p:cNvSpPr>
            <a:spLocks noGrp="1"/>
          </p:cNvSpPr>
          <p:nvPr>
            <p:ph type="ftr" sz="quarter" idx="11"/>
          </p:nvPr>
        </p:nvSpPr>
        <p:spPr/>
        <p:txBody>
          <a:bodyPr/>
          <a:lstStyle/>
          <a:p>
            <a:r>
              <a:rPr lang="fr-FR" smtClean="0"/>
              <a:t>Equipe Africa coin</a:t>
            </a:r>
            <a:endParaRPr lang="fr-FR" dirty="0"/>
          </a:p>
        </p:txBody>
      </p:sp>
      <p:sp>
        <p:nvSpPr>
          <p:cNvPr id="6" name="Slide Number Placeholder 5"/>
          <p:cNvSpPr>
            <a:spLocks noGrp="1"/>
          </p:cNvSpPr>
          <p:nvPr>
            <p:ph type="sldNum" sz="quarter" idx="12"/>
          </p:nvPr>
        </p:nvSpPr>
        <p:spPr/>
        <p:txBody>
          <a:bodyPr/>
          <a:lstStyle/>
          <a:p>
            <a:fld id="{ECBDA8D4-CBA7-4E52-A899-E11ED198B964}" type="slidenum">
              <a:rPr lang="fr-FR" smtClean="0"/>
              <a:t>‹N°›</a:t>
            </a:fld>
            <a:endParaRPr lang="fr-FR"/>
          </a:p>
        </p:txBody>
      </p:sp>
    </p:spTree>
    <p:extLst>
      <p:ext uri="{BB962C8B-B14F-4D97-AF65-F5344CB8AC3E}">
        <p14:creationId xmlns:p14="http://schemas.microsoft.com/office/powerpoint/2010/main" val="2305531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5333D62-2936-42A9-A9A5-2F88977B3059}" type="datetime1">
              <a:rPr lang="fr-FR" smtClean="0"/>
              <a:t>27/08/2021</a:t>
            </a:fld>
            <a:endParaRPr lang="fr-FR"/>
          </a:p>
        </p:txBody>
      </p:sp>
      <p:sp>
        <p:nvSpPr>
          <p:cNvPr id="5" name="Footer Placeholder 4"/>
          <p:cNvSpPr>
            <a:spLocks noGrp="1"/>
          </p:cNvSpPr>
          <p:nvPr>
            <p:ph type="ftr" sz="quarter" idx="11"/>
          </p:nvPr>
        </p:nvSpPr>
        <p:spPr/>
        <p:txBody>
          <a:bodyPr/>
          <a:lstStyle/>
          <a:p>
            <a:r>
              <a:rPr lang="fr-FR" smtClean="0"/>
              <a:t>Equipe Africa coin</a:t>
            </a:r>
            <a:endParaRPr lang="fr-FR" dirty="0"/>
          </a:p>
        </p:txBody>
      </p:sp>
      <p:sp>
        <p:nvSpPr>
          <p:cNvPr id="6" name="Slide Number Placeholder 5"/>
          <p:cNvSpPr>
            <a:spLocks noGrp="1"/>
          </p:cNvSpPr>
          <p:nvPr>
            <p:ph type="sldNum" sz="quarter" idx="12"/>
          </p:nvPr>
        </p:nvSpPr>
        <p:spPr/>
        <p:txBody>
          <a:bodyPr/>
          <a:lstStyle/>
          <a:p>
            <a:fld id="{ECBDA8D4-CBA7-4E52-A899-E11ED198B964}" type="slidenum">
              <a:rPr lang="fr-FR" smtClean="0"/>
              <a:t>‹N°›</a:t>
            </a:fld>
            <a:endParaRPr lang="fr-FR"/>
          </a:p>
        </p:txBody>
      </p:sp>
    </p:spTree>
    <p:extLst>
      <p:ext uri="{BB962C8B-B14F-4D97-AF65-F5344CB8AC3E}">
        <p14:creationId xmlns:p14="http://schemas.microsoft.com/office/powerpoint/2010/main" val="663776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F62E7B49-7E15-447E-AC9C-BAB0D823FD40}" type="datetime1">
              <a:rPr lang="fr-FR" smtClean="0"/>
              <a:t>27/08/2021</a:t>
            </a:fld>
            <a:endParaRPr lang="fr-FR"/>
          </a:p>
        </p:txBody>
      </p:sp>
      <p:sp>
        <p:nvSpPr>
          <p:cNvPr id="5" name="Footer Placeholder 4"/>
          <p:cNvSpPr>
            <a:spLocks noGrp="1"/>
          </p:cNvSpPr>
          <p:nvPr>
            <p:ph type="ftr" sz="quarter" idx="11"/>
          </p:nvPr>
        </p:nvSpPr>
        <p:spPr/>
        <p:txBody>
          <a:bodyPr/>
          <a:lstStyle/>
          <a:p>
            <a:r>
              <a:rPr lang="fr-FR" smtClean="0"/>
              <a:t>Equipe Africa coin</a:t>
            </a:r>
            <a:endParaRPr lang="fr-FR" dirty="0"/>
          </a:p>
        </p:txBody>
      </p:sp>
      <p:sp>
        <p:nvSpPr>
          <p:cNvPr id="6" name="Slide Number Placeholder 5"/>
          <p:cNvSpPr>
            <a:spLocks noGrp="1"/>
          </p:cNvSpPr>
          <p:nvPr>
            <p:ph type="sldNum" sz="quarter" idx="12"/>
          </p:nvPr>
        </p:nvSpPr>
        <p:spPr/>
        <p:txBody>
          <a:bodyPr/>
          <a:lstStyle/>
          <a:p>
            <a:fld id="{ECBDA8D4-CBA7-4E52-A899-E11ED198B964}" type="slidenum">
              <a:rPr lang="fr-FR" smtClean="0"/>
              <a:t>‹N°›</a:t>
            </a:fld>
            <a:endParaRPr lang="fr-FR"/>
          </a:p>
        </p:txBody>
      </p:sp>
    </p:spTree>
    <p:extLst>
      <p:ext uri="{BB962C8B-B14F-4D97-AF65-F5344CB8AC3E}">
        <p14:creationId xmlns:p14="http://schemas.microsoft.com/office/powerpoint/2010/main" val="2504820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6A77B7B3-8BEE-4391-801A-96C39EDE4644}" type="datetime1">
              <a:rPr lang="fr-FR" smtClean="0"/>
              <a:t>27/08/2021</a:t>
            </a:fld>
            <a:endParaRPr lang="fr-FR"/>
          </a:p>
        </p:txBody>
      </p:sp>
      <p:sp>
        <p:nvSpPr>
          <p:cNvPr id="6" name="Footer Placeholder 5"/>
          <p:cNvSpPr>
            <a:spLocks noGrp="1"/>
          </p:cNvSpPr>
          <p:nvPr>
            <p:ph type="ftr" sz="quarter" idx="11"/>
          </p:nvPr>
        </p:nvSpPr>
        <p:spPr/>
        <p:txBody>
          <a:bodyPr/>
          <a:lstStyle/>
          <a:p>
            <a:r>
              <a:rPr lang="fr-FR" smtClean="0"/>
              <a:t>Equipe Africa coin</a:t>
            </a:r>
            <a:endParaRPr lang="fr-FR" dirty="0"/>
          </a:p>
        </p:txBody>
      </p:sp>
      <p:sp>
        <p:nvSpPr>
          <p:cNvPr id="7" name="Slide Number Placeholder 6"/>
          <p:cNvSpPr>
            <a:spLocks noGrp="1"/>
          </p:cNvSpPr>
          <p:nvPr>
            <p:ph type="sldNum" sz="quarter" idx="12"/>
          </p:nvPr>
        </p:nvSpPr>
        <p:spPr/>
        <p:txBody>
          <a:bodyPr/>
          <a:lstStyle/>
          <a:p>
            <a:fld id="{ECBDA8D4-CBA7-4E52-A899-E11ED198B964}" type="slidenum">
              <a:rPr lang="fr-FR" smtClean="0"/>
              <a:t>‹N°›</a:t>
            </a:fld>
            <a:endParaRPr lang="fr-FR"/>
          </a:p>
        </p:txBody>
      </p:sp>
    </p:spTree>
    <p:extLst>
      <p:ext uri="{BB962C8B-B14F-4D97-AF65-F5344CB8AC3E}">
        <p14:creationId xmlns:p14="http://schemas.microsoft.com/office/powerpoint/2010/main" val="3264534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ABCA82DE-2518-492B-9504-884982261DD5}" type="datetime1">
              <a:rPr lang="fr-FR" smtClean="0"/>
              <a:t>27/08/2021</a:t>
            </a:fld>
            <a:endParaRPr lang="fr-FR"/>
          </a:p>
        </p:txBody>
      </p:sp>
      <p:sp>
        <p:nvSpPr>
          <p:cNvPr id="8" name="Footer Placeholder 7"/>
          <p:cNvSpPr>
            <a:spLocks noGrp="1"/>
          </p:cNvSpPr>
          <p:nvPr>
            <p:ph type="ftr" sz="quarter" idx="11"/>
          </p:nvPr>
        </p:nvSpPr>
        <p:spPr/>
        <p:txBody>
          <a:bodyPr/>
          <a:lstStyle/>
          <a:p>
            <a:r>
              <a:rPr lang="fr-FR" smtClean="0"/>
              <a:t>Equipe Africa coin</a:t>
            </a:r>
            <a:endParaRPr lang="fr-FR" dirty="0"/>
          </a:p>
        </p:txBody>
      </p:sp>
      <p:sp>
        <p:nvSpPr>
          <p:cNvPr id="9" name="Slide Number Placeholder 8"/>
          <p:cNvSpPr>
            <a:spLocks noGrp="1"/>
          </p:cNvSpPr>
          <p:nvPr>
            <p:ph type="sldNum" sz="quarter" idx="12"/>
          </p:nvPr>
        </p:nvSpPr>
        <p:spPr/>
        <p:txBody>
          <a:bodyPr/>
          <a:lstStyle/>
          <a:p>
            <a:fld id="{ECBDA8D4-CBA7-4E52-A899-E11ED198B964}" type="slidenum">
              <a:rPr lang="fr-FR" smtClean="0"/>
              <a:t>‹N°›</a:t>
            </a:fld>
            <a:endParaRPr lang="fr-FR"/>
          </a:p>
        </p:txBody>
      </p:sp>
    </p:spTree>
    <p:extLst>
      <p:ext uri="{BB962C8B-B14F-4D97-AF65-F5344CB8AC3E}">
        <p14:creationId xmlns:p14="http://schemas.microsoft.com/office/powerpoint/2010/main" val="2363207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46F35E0A-9AFB-42BA-B747-A6D6017F6C15}" type="datetime1">
              <a:rPr lang="fr-FR" smtClean="0"/>
              <a:t>27/08/2021</a:t>
            </a:fld>
            <a:endParaRPr lang="fr-FR"/>
          </a:p>
        </p:txBody>
      </p:sp>
      <p:sp>
        <p:nvSpPr>
          <p:cNvPr id="4" name="Footer Placeholder 3"/>
          <p:cNvSpPr>
            <a:spLocks noGrp="1"/>
          </p:cNvSpPr>
          <p:nvPr>
            <p:ph type="ftr" sz="quarter" idx="11"/>
          </p:nvPr>
        </p:nvSpPr>
        <p:spPr/>
        <p:txBody>
          <a:bodyPr/>
          <a:lstStyle/>
          <a:p>
            <a:r>
              <a:rPr lang="fr-FR" smtClean="0"/>
              <a:t>Equipe Africa coin</a:t>
            </a:r>
            <a:endParaRPr lang="fr-FR" dirty="0"/>
          </a:p>
        </p:txBody>
      </p:sp>
      <p:sp>
        <p:nvSpPr>
          <p:cNvPr id="5" name="Slide Number Placeholder 4"/>
          <p:cNvSpPr>
            <a:spLocks noGrp="1"/>
          </p:cNvSpPr>
          <p:nvPr>
            <p:ph type="sldNum" sz="quarter" idx="12"/>
          </p:nvPr>
        </p:nvSpPr>
        <p:spPr/>
        <p:txBody>
          <a:bodyPr/>
          <a:lstStyle/>
          <a:p>
            <a:fld id="{ECBDA8D4-CBA7-4E52-A899-E11ED198B964}" type="slidenum">
              <a:rPr lang="fr-FR" smtClean="0"/>
              <a:t>‹N°›</a:t>
            </a:fld>
            <a:endParaRPr lang="fr-FR"/>
          </a:p>
        </p:txBody>
      </p:sp>
    </p:spTree>
    <p:extLst>
      <p:ext uri="{BB962C8B-B14F-4D97-AF65-F5344CB8AC3E}">
        <p14:creationId xmlns:p14="http://schemas.microsoft.com/office/powerpoint/2010/main" val="3428947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442599-EDA3-4A0C-838F-485D2EDD09CC}" type="datetime1">
              <a:rPr lang="fr-FR" smtClean="0"/>
              <a:t>27/08/2021</a:t>
            </a:fld>
            <a:endParaRPr lang="fr-FR"/>
          </a:p>
        </p:txBody>
      </p:sp>
      <p:sp>
        <p:nvSpPr>
          <p:cNvPr id="3" name="Footer Placeholder 2"/>
          <p:cNvSpPr>
            <a:spLocks noGrp="1"/>
          </p:cNvSpPr>
          <p:nvPr>
            <p:ph type="ftr" sz="quarter" idx="11"/>
          </p:nvPr>
        </p:nvSpPr>
        <p:spPr/>
        <p:txBody>
          <a:bodyPr/>
          <a:lstStyle/>
          <a:p>
            <a:r>
              <a:rPr lang="fr-FR" smtClean="0"/>
              <a:t>Equipe Africa coin</a:t>
            </a:r>
            <a:endParaRPr lang="fr-FR" dirty="0"/>
          </a:p>
        </p:txBody>
      </p:sp>
      <p:sp>
        <p:nvSpPr>
          <p:cNvPr id="4" name="Slide Number Placeholder 3"/>
          <p:cNvSpPr>
            <a:spLocks noGrp="1"/>
          </p:cNvSpPr>
          <p:nvPr>
            <p:ph type="sldNum" sz="quarter" idx="12"/>
          </p:nvPr>
        </p:nvSpPr>
        <p:spPr/>
        <p:txBody>
          <a:bodyPr/>
          <a:lstStyle/>
          <a:p>
            <a:fld id="{ECBDA8D4-CBA7-4E52-A899-E11ED198B964}" type="slidenum">
              <a:rPr lang="fr-FR" smtClean="0"/>
              <a:t>‹N°›</a:t>
            </a:fld>
            <a:endParaRPr lang="fr-FR"/>
          </a:p>
        </p:txBody>
      </p:sp>
    </p:spTree>
    <p:extLst>
      <p:ext uri="{BB962C8B-B14F-4D97-AF65-F5344CB8AC3E}">
        <p14:creationId xmlns:p14="http://schemas.microsoft.com/office/powerpoint/2010/main" val="2511004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97F5505F-4A07-42C0-863B-CDACC8343D16}" type="datetime1">
              <a:rPr lang="fr-FR" smtClean="0"/>
              <a:t>27/08/2021</a:t>
            </a:fld>
            <a:endParaRPr lang="fr-FR"/>
          </a:p>
        </p:txBody>
      </p:sp>
      <p:sp>
        <p:nvSpPr>
          <p:cNvPr id="6" name="Footer Placeholder 5"/>
          <p:cNvSpPr>
            <a:spLocks noGrp="1"/>
          </p:cNvSpPr>
          <p:nvPr>
            <p:ph type="ftr" sz="quarter" idx="11"/>
          </p:nvPr>
        </p:nvSpPr>
        <p:spPr/>
        <p:txBody>
          <a:bodyPr/>
          <a:lstStyle/>
          <a:p>
            <a:r>
              <a:rPr lang="fr-FR" smtClean="0"/>
              <a:t>Equipe Africa coin</a:t>
            </a:r>
            <a:endParaRPr lang="fr-FR" dirty="0"/>
          </a:p>
        </p:txBody>
      </p:sp>
      <p:sp>
        <p:nvSpPr>
          <p:cNvPr id="7" name="Slide Number Placeholder 6"/>
          <p:cNvSpPr>
            <a:spLocks noGrp="1"/>
          </p:cNvSpPr>
          <p:nvPr>
            <p:ph type="sldNum" sz="quarter" idx="12"/>
          </p:nvPr>
        </p:nvSpPr>
        <p:spPr/>
        <p:txBody>
          <a:bodyPr/>
          <a:lstStyle/>
          <a:p>
            <a:fld id="{ECBDA8D4-CBA7-4E52-A899-E11ED198B964}" type="slidenum">
              <a:rPr lang="fr-FR" smtClean="0"/>
              <a:t>‹N°›</a:t>
            </a:fld>
            <a:endParaRPr lang="fr-FR"/>
          </a:p>
        </p:txBody>
      </p:sp>
    </p:spTree>
    <p:extLst>
      <p:ext uri="{BB962C8B-B14F-4D97-AF65-F5344CB8AC3E}">
        <p14:creationId xmlns:p14="http://schemas.microsoft.com/office/powerpoint/2010/main" val="677342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2BDC2910-1EFB-4B03-9937-A36120189E64}" type="datetime1">
              <a:rPr lang="fr-FR" smtClean="0"/>
              <a:t>27/08/2021</a:t>
            </a:fld>
            <a:endParaRPr lang="fr-FR"/>
          </a:p>
        </p:txBody>
      </p:sp>
      <p:sp>
        <p:nvSpPr>
          <p:cNvPr id="6" name="Footer Placeholder 5"/>
          <p:cNvSpPr>
            <a:spLocks noGrp="1"/>
          </p:cNvSpPr>
          <p:nvPr>
            <p:ph type="ftr" sz="quarter" idx="11"/>
          </p:nvPr>
        </p:nvSpPr>
        <p:spPr/>
        <p:txBody>
          <a:bodyPr/>
          <a:lstStyle/>
          <a:p>
            <a:r>
              <a:rPr lang="fr-FR" smtClean="0"/>
              <a:t>Equipe Africa coin</a:t>
            </a:r>
            <a:endParaRPr lang="fr-FR" dirty="0"/>
          </a:p>
        </p:txBody>
      </p:sp>
      <p:sp>
        <p:nvSpPr>
          <p:cNvPr id="7" name="Slide Number Placeholder 6"/>
          <p:cNvSpPr>
            <a:spLocks noGrp="1"/>
          </p:cNvSpPr>
          <p:nvPr>
            <p:ph type="sldNum" sz="quarter" idx="12"/>
          </p:nvPr>
        </p:nvSpPr>
        <p:spPr/>
        <p:txBody>
          <a:bodyPr/>
          <a:lstStyle/>
          <a:p>
            <a:fld id="{ECBDA8D4-CBA7-4E52-A899-E11ED198B964}" type="slidenum">
              <a:rPr lang="fr-FR" smtClean="0"/>
              <a:t>‹N°›</a:t>
            </a:fld>
            <a:endParaRPr lang="fr-FR"/>
          </a:p>
        </p:txBody>
      </p:sp>
    </p:spTree>
    <p:extLst>
      <p:ext uri="{BB962C8B-B14F-4D97-AF65-F5344CB8AC3E}">
        <p14:creationId xmlns:p14="http://schemas.microsoft.com/office/powerpoint/2010/main" val="1047840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8B0B79-82ED-464D-8591-7510BEEB44D0}" type="datetime1">
              <a:rPr lang="fr-FR" smtClean="0"/>
              <a:t>27/08/2021</a:t>
            </a:fld>
            <a:endParaRPr lang="fr-F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smtClean="0"/>
              <a:t>Equipe Africa coin</a:t>
            </a:r>
            <a:endParaRPr lang="fr-FR"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BDA8D4-CBA7-4E52-A899-E11ED198B964}" type="slidenum">
              <a:rPr lang="fr-FR" smtClean="0"/>
              <a:t>‹N°›</a:t>
            </a:fld>
            <a:endParaRPr lang="fr-FR"/>
          </a:p>
        </p:txBody>
      </p:sp>
    </p:spTree>
    <p:extLst>
      <p:ext uri="{BB962C8B-B14F-4D97-AF65-F5344CB8AC3E}">
        <p14:creationId xmlns:p14="http://schemas.microsoft.com/office/powerpoint/2010/main" val="136878774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5450459"/>
          </a:xfrm>
          <a:ln>
            <a:solidFill>
              <a:srgbClr val="FFC000"/>
            </a:solidFill>
          </a:ln>
        </p:spPr>
        <p:txBody>
          <a:bodyPr anchor="t">
            <a:noAutofit/>
          </a:bodyPr>
          <a:lstStyle/>
          <a:p>
            <a:pPr algn="ctr"/>
            <a:r>
              <a:rPr lang="fr-FR" spc="600" dirty="0" smtClean="0">
                <a:solidFill>
                  <a:schemeClr val="accent4"/>
                </a:solidFill>
                <a:latin typeface="Algerian" panose="04020705040A02060702" pitchFamily="82" charset="0"/>
              </a:rPr>
              <a:t>AFRICA COIN</a:t>
            </a:r>
            <a:br>
              <a:rPr lang="fr-FR" spc="600" dirty="0" smtClean="0">
                <a:solidFill>
                  <a:schemeClr val="accent4"/>
                </a:solidFill>
                <a:latin typeface="Algerian" panose="04020705040A02060702" pitchFamily="82" charset="0"/>
              </a:rPr>
            </a:br>
            <a:r>
              <a:rPr lang="fr-FR" spc="600" dirty="0">
                <a:solidFill>
                  <a:schemeClr val="accent4"/>
                </a:solidFill>
                <a:latin typeface="Algerian" panose="04020705040A02060702" pitchFamily="82" charset="0"/>
              </a:rPr>
              <a:t/>
            </a:r>
            <a:br>
              <a:rPr lang="fr-FR" spc="600" dirty="0">
                <a:solidFill>
                  <a:schemeClr val="accent4"/>
                </a:solidFill>
                <a:latin typeface="Algerian" panose="04020705040A02060702" pitchFamily="82" charset="0"/>
              </a:rPr>
            </a:br>
            <a:r>
              <a:rPr lang="fr-FR" spc="600" dirty="0" smtClean="0">
                <a:solidFill>
                  <a:schemeClr val="accent4"/>
                </a:solidFill>
                <a:latin typeface="Algerian" panose="04020705040A02060702" pitchFamily="82" charset="0"/>
              </a:rPr>
              <a:t/>
            </a:r>
            <a:br>
              <a:rPr lang="fr-FR" spc="600" dirty="0" smtClean="0">
                <a:solidFill>
                  <a:schemeClr val="accent4"/>
                </a:solidFill>
                <a:latin typeface="Algerian" panose="04020705040A02060702" pitchFamily="82" charset="0"/>
              </a:rPr>
            </a:br>
            <a:r>
              <a:rPr lang="fr-FR" spc="600" dirty="0">
                <a:solidFill>
                  <a:schemeClr val="accent4"/>
                </a:solidFill>
                <a:latin typeface="Algerian" panose="04020705040A02060702" pitchFamily="82" charset="0"/>
              </a:rPr>
              <a:t/>
            </a:r>
            <a:br>
              <a:rPr lang="fr-FR" spc="600" dirty="0">
                <a:solidFill>
                  <a:schemeClr val="accent4"/>
                </a:solidFill>
                <a:latin typeface="Algerian" panose="04020705040A02060702" pitchFamily="82" charset="0"/>
              </a:rPr>
            </a:br>
            <a:r>
              <a:rPr lang="fr-FR" spc="600" dirty="0" smtClean="0">
                <a:solidFill>
                  <a:schemeClr val="accent4"/>
                </a:solidFill>
                <a:latin typeface="Algerian" panose="04020705040A02060702" pitchFamily="82" charset="0"/>
              </a:rPr>
              <a:t/>
            </a:r>
            <a:br>
              <a:rPr lang="fr-FR" spc="600" dirty="0" smtClean="0">
                <a:solidFill>
                  <a:schemeClr val="accent4"/>
                </a:solidFill>
                <a:latin typeface="Algerian" panose="04020705040A02060702" pitchFamily="82" charset="0"/>
              </a:rPr>
            </a:br>
            <a:r>
              <a:rPr lang="fr-FR" spc="600" dirty="0">
                <a:solidFill>
                  <a:schemeClr val="accent4"/>
                </a:solidFill>
                <a:latin typeface="Algerian" panose="04020705040A02060702" pitchFamily="82" charset="0"/>
              </a:rPr>
              <a:t/>
            </a:r>
            <a:br>
              <a:rPr lang="fr-FR" spc="600" dirty="0">
                <a:solidFill>
                  <a:schemeClr val="accent4"/>
                </a:solidFill>
                <a:latin typeface="Algerian" panose="04020705040A02060702" pitchFamily="82" charset="0"/>
              </a:rPr>
            </a:br>
            <a:r>
              <a:rPr lang="fr-FR" spc="600" dirty="0" smtClean="0">
                <a:solidFill>
                  <a:schemeClr val="accent4"/>
                </a:solidFill>
                <a:latin typeface="Algerian" panose="04020705040A02060702" pitchFamily="82" charset="0"/>
              </a:rPr>
              <a:t/>
            </a:r>
            <a:br>
              <a:rPr lang="fr-FR" spc="600" dirty="0" smtClean="0">
                <a:solidFill>
                  <a:schemeClr val="accent4"/>
                </a:solidFill>
                <a:latin typeface="Algerian" panose="04020705040A02060702" pitchFamily="82" charset="0"/>
              </a:rPr>
            </a:br>
            <a:r>
              <a:rPr lang="fr-FR" spc="600" dirty="0" smtClean="0">
                <a:solidFill>
                  <a:schemeClr val="accent4"/>
                </a:solidFill>
                <a:latin typeface="Algerian" panose="04020705040A02060702" pitchFamily="82" charset="0"/>
              </a:rPr>
              <a:t/>
            </a:r>
            <a:br>
              <a:rPr lang="fr-FR" spc="600" dirty="0" smtClean="0">
                <a:solidFill>
                  <a:schemeClr val="accent4"/>
                </a:solidFill>
                <a:latin typeface="Algerian" panose="04020705040A02060702" pitchFamily="82" charset="0"/>
              </a:rPr>
            </a:br>
            <a:r>
              <a:rPr lang="fr-FR" spc="600" dirty="0" smtClean="0">
                <a:solidFill>
                  <a:schemeClr val="accent4"/>
                </a:solidFill>
                <a:latin typeface="Algerian" panose="04020705040A02060702" pitchFamily="82" charset="0"/>
              </a:rPr>
              <a:t>(AFC)</a:t>
            </a:r>
            <a:endParaRPr lang="fr-FR" spc="600" dirty="0">
              <a:solidFill>
                <a:schemeClr val="accent4"/>
              </a:solidFill>
              <a:latin typeface="Algerian" panose="04020705040A02060702" pitchFamily="82" charset="0"/>
            </a:endParaRPr>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7069" y="1276222"/>
            <a:ext cx="7753350" cy="3661538"/>
          </a:xfrm>
          <a:prstGeom prst="rect">
            <a:avLst/>
          </a:prstGeom>
        </p:spPr>
      </p:pic>
    </p:spTree>
    <p:extLst>
      <p:ext uri="{BB962C8B-B14F-4D97-AF65-F5344CB8AC3E}">
        <p14:creationId xmlns:p14="http://schemas.microsoft.com/office/powerpoint/2010/main" val="10650793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5217"/>
            <a:ext cx="12192000" cy="6266782"/>
          </a:xfrm>
          <a:prstGeom prst="rect">
            <a:avLst/>
          </a:prstGeom>
        </p:spPr>
      </p:pic>
      <p:sp>
        <p:nvSpPr>
          <p:cNvPr id="2" name="Titre 1"/>
          <p:cNvSpPr>
            <a:spLocks noGrp="1"/>
          </p:cNvSpPr>
          <p:nvPr>
            <p:ph type="title"/>
          </p:nvPr>
        </p:nvSpPr>
        <p:spPr>
          <a:xfrm>
            <a:off x="0" y="0"/>
            <a:ext cx="12192000" cy="1150590"/>
          </a:xfrm>
          <a:solidFill>
            <a:schemeClr val="bg1">
              <a:lumMod val="95000"/>
              <a:lumOff val="5000"/>
            </a:schemeClr>
          </a:solidFill>
        </p:spPr>
        <p:txBody>
          <a:bodyPr/>
          <a:lstStyle/>
          <a:p>
            <a:r>
              <a:rPr lang="fr-FR" b="1" dirty="0" smtClean="0">
                <a:latin typeface="Baskerville Old Face" panose="02020602080505020303" pitchFamily="18" charset="0"/>
              </a:rPr>
              <a:t>3. Notre vision</a:t>
            </a:r>
            <a:endParaRPr lang="fr-FR" b="1" dirty="0">
              <a:latin typeface="Baskerville Old Face" panose="02020602080505020303" pitchFamily="18" charset="0"/>
            </a:endParaRPr>
          </a:p>
        </p:txBody>
      </p:sp>
      <p:sp>
        <p:nvSpPr>
          <p:cNvPr id="3" name="Espace réservé du contenu 2"/>
          <p:cNvSpPr>
            <a:spLocks noGrp="1"/>
          </p:cNvSpPr>
          <p:nvPr>
            <p:ph idx="1"/>
          </p:nvPr>
        </p:nvSpPr>
        <p:spPr>
          <a:xfrm>
            <a:off x="838200" y="1517904"/>
            <a:ext cx="10515600" cy="4659059"/>
          </a:xfrm>
        </p:spPr>
        <p:txBody>
          <a:bodyPr>
            <a:normAutofit/>
          </a:bodyPr>
          <a:lstStyle/>
          <a:p>
            <a:pPr marL="0" indent="0">
              <a:buNone/>
            </a:pPr>
            <a:r>
              <a:rPr lang="fr-FR" dirty="0" smtClean="0">
                <a:solidFill>
                  <a:schemeClr val="tx1">
                    <a:lumMod val="95000"/>
                  </a:schemeClr>
                </a:solidFill>
              </a:rPr>
              <a:t>Nous avons trouvé une solution pour lutter contre toutes ces problématiques: une crypto monnaie basée en Afrique, dans un environnement en plein essor économique avec à disposition tous les moyens et les connaissances nécessaires. Africa Coin est une crypto monnaie créée dans le but de développer les activités économiques des produits, des projets dans le monde et leurs retombées sur des zones rurales défavorisées touchée par le changement climatique tant en terme d’emploi que de développement humain et écologique. Il garantit une finance sécurisée pour des projets de développements ainsi qu’une traçabilité des fonds afin d’éviter toute sorte de détournement quel qu’il soit grâce à la technologie de la </a:t>
            </a:r>
            <a:r>
              <a:rPr lang="fr-FR" dirty="0" err="1" smtClean="0">
                <a:solidFill>
                  <a:schemeClr val="tx1">
                    <a:lumMod val="95000"/>
                  </a:schemeClr>
                </a:solidFill>
              </a:rPr>
              <a:t>blockchain</a:t>
            </a:r>
            <a:r>
              <a:rPr lang="fr-FR" dirty="0">
                <a:solidFill>
                  <a:schemeClr val="tx1">
                    <a:lumMod val="95000"/>
                  </a:schemeClr>
                </a:solidFill>
              </a:rPr>
              <a:t>.</a:t>
            </a:r>
          </a:p>
        </p:txBody>
      </p:sp>
      <p:sp>
        <p:nvSpPr>
          <p:cNvPr id="4" name="Espace réservé du pied de page 3"/>
          <p:cNvSpPr>
            <a:spLocks noGrp="1"/>
          </p:cNvSpPr>
          <p:nvPr>
            <p:ph type="ftr" sz="quarter" idx="11"/>
          </p:nvPr>
        </p:nvSpPr>
        <p:spPr/>
        <p:txBody>
          <a:bodyPr/>
          <a:lstStyle/>
          <a:p>
            <a:r>
              <a:rPr lang="fr-FR" dirty="0" smtClean="0"/>
              <a:t>Equipe Africa coin</a:t>
            </a:r>
            <a:endParaRPr lang="fr-FR" dirty="0"/>
          </a:p>
        </p:txBody>
      </p:sp>
      <p:sp>
        <p:nvSpPr>
          <p:cNvPr id="5" name="Espace réservé du numéro de diapositive 4"/>
          <p:cNvSpPr>
            <a:spLocks noGrp="1"/>
          </p:cNvSpPr>
          <p:nvPr>
            <p:ph type="sldNum" sz="quarter" idx="12"/>
          </p:nvPr>
        </p:nvSpPr>
        <p:spPr/>
        <p:txBody>
          <a:bodyPr/>
          <a:lstStyle/>
          <a:p>
            <a:fld id="{ECBDA8D4-CBA7-4E52-A899-E11ED198B964}" type="slidenum">
              <a:rPr lang="fr-FR" smtClean="0"/>
              <a:t>10</a:t>
            </a:fld>
            <a:endParaRPr lang="fr-FR" dirty="0"/>
          </a:p>
        </p:txBody>
      </p:sp>
    </p:spTree>
    <p:extLst>
      <p:ext uri="{BB962C8B-B14F-4D97-AF65-F5344CB8AC3E}">
        <p14:creationId xmlns:p14="http://schemas.microsoft.com/office/powerpoint/2010/main" val="21681469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5217"/>
            <a:ext cx="12192000" cy="6266782"/>
          </a:xfrm>
          <a:prstGeom prst="rect">
            <a:avLst/>
          </a:prstGeom>
        </p:spPr>
      </p:pic>
      <p:sp>
        <p:nvSpPr>
          <p:cNvPr id="2" name="Titre 1"/>
          <p:cNvSpPr>
            <a:spLocks noGrp="1"/>
          </p:cNvSpPr>
          <p:nvPr>
            <p:ph type="title"/>
          </p:nvPr>
        </p:nvSpPr>
        <p:spPr>
          <a:xfrm>
            <a:off x="0" y="0"/>
            <a:ext cx="12192000" cy="1150590"/>
          </a:xfrm>
          <a:solidFill>
            <a:schemeClr val="bg1">
              <a:lumMod val="95000"/>
              <a:lumOff val="5000"/>
            </a:schemeClr>
          </a:solidFill>
        </p:spPr>
        <p:txBody>
          <a:bodyPr/>
          <a:lstStyle/>
          <a:p>
            <a:endParaRPr lang="fr-FR" b="1" dirty="0">
              <a:latin typeface="Baskerville Old Face" panose="02020602080505020303" pitchFamily="18" charset="0"/>
            </a:endParaRPr>
          </a:p>
        </p:txBody>
      </p:sp>
      <p:sp>
        <p:nvSpPr>
          <p:cNvPr id="3" name="Espace réservé du contenu 2"/>
          <p:cNvSpPr>
            <a:spLocks noGrp="1"/>
          </p:cNvSpPr>
          <p:nvPr>
            <p:ph idx="1"/>
          </p:nvPr>
        </p:nvSpPr>
        <p:spPr>
          <a:xfrm>
            <a:off x="838200" y="1517904"/>
            <a:ext cx="10515600" cy="4659059"/>
          </a:xfrm>
        </p:spPr>
        <p:txBody>
          <a:bodyPr>
            <a:normAutofit/>
          </a:bodyPr>
          <a:lstStyle/>
          <a:p>
            <a:pPr marL="0" indent="0">
              <a:buNone/>
            </a:pPr>
            <a:r>
              <a:rPr lang="fr-FR" dirty="0" smtClean="0">
                <a:solidFill>
                  <a:schemeClr val="tx1">
                    <a:lumMod val="95000"/>
                  </a:schemeClr>
                </a:solidFill>
              </a:rPr>
              <a:t>Pour </a:t>
            </a:r>
            <a:r>
              <a:rPr lang="fr-FR" dirty="0">
                <a:solidFill>
                  <a:schemeClr val="tx1">
                    <a:lumMod val="95000"/>
                  </a:schemeClr>
                </a:solidFill>
              </a:rPr>
              <a:t>relever ces grands </a:t>
            </a:r>
            <a:r>
              <a:rPr lang="fr-FR" dirty="0" err="1">
                <a:solidFill>
                  <a:schemeClr val="tx1">
                    <a:lumMod val="95000"/>
                  </a:schemeClr>
                </a:solidFill>
              </a:rPr>
              <a:t>defis</a:t>
            </a:r>
            <a:r>
              <a:rPr lang="fr-FR" dirty="0">
                <a:solidFill>
                  <a:schemeClr val="tx1">
                    <a:lumMod val="95000"/>
                  </a:schemeClr>
                </a:solidFill>
              </a:rPr>
              <a:t> et atteindre ces objectifs, l’équipe </a:t>
            </a:r>
            <a:r>
              <a:rPr lang="fr-FR" dirty="0" err="1">
                <a:solidFill>
                  <a:schemeClr val="tx1">
                    <a:lumMod val="95000"/>
                  </a:schemeClr>
                </a:solidFill>
              </a:rPr>
              <a:t>Africa</a:t>
            </a:r>
            <a:r>
              <a:rPr lang="fr-FR" dirty="0">
                <a:solidFill>
                  <a:schemeClr val="tx1">
                    <a:lumMod val="95000"/>
                  </a:schemeClr>
                </a:solidFill>
              </a:rPr>
              <a:t> Coin à lancée plusieurs travaillant ensemble pour soutenir, promouvoir et faire connaître les produits AFC au niveau régional, mondial, ainsi que de renforcer les innovations et leurs impact sur une économie encore balbutiante.</a:t>
            </a:r>
          </a:p>
        </p:txBody>
      </p:sp>
      <p:sp>
        <p:nvSpPr>
          <p:cNvPr id="4" name="Espace réservé du pied de page 3"/>
          <p:cNvSpPr>
            <a:spLocks noGrp="1"/>
          </p:cNvSpPr>
          <p:nvPr>
            <p:ph type="ftr" sz="quarter" idx="11"/>
          </p:nvPr>
        </p:nvSpPr>
        <p:spPr/>
        <p:txBody>
          <a:bodyPr/>
          <a:lstStyle/>
          <a:p>
            <a:r>
              <a:rPr lang="fr-FR" dirty="0" smtClean="0"/>
              <a:t>Equipe Africa coin</a:t>
            </a:r>
            <a:endParaRPr lang="fr-FR" dirty="0"/>
          </a:p>
        </p:txBody>
      </p:sp>
      <p:sp>
        <p:nvSpPr>
          <p:cNvPr id="5" name="Espace réservé du numéro de diapositive 4"/>
          <p:cNvSpPr>
            <a:spLocks noGrp="1"/>
          </p:cNvSpPr>
          <p:nvPr>
            <p:ph type="sldNum" sz="quarter" idx="12"/>
          </p:nvPr>
        </p:nvSpPr>
        <p:spPr/>
        <p:txBody>
          <a:bodyPr/>
          <a:lstStyle/>
          <a:p>
            <a:fld id="{ECBDA8D4-CBA7-4E52-A899-E11ED198B964}" type="slidenum">
              <a:rPr lang="fr-FR" smtClean="0"/>
              <a:t>11</a:t>
            </a:fld>
            <a:endParaRPr lang="fr-FR" dirty="0"/>
          </a:p>
        </p:txBody>
      </p:sp>
    </p:spTree>
    <p:extLst>
      <p:ext uri="{BB962C8B-B14F-4D97-AF65-F5344CB8AC3E}">
        <p14:creationId xmlns:p14="http://schemas.microsoft.com/office/powerpoint/2010/main" val="38747066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062"/>
            <a:ext cx="12192000" cy="6854938"/>
          </a:xfrm>
          <a:prstGeom prst="rect">
            <a:avLst/>
          </a:prstGeom>
        </p:spPr>
      </p:pic>
      <p:sp>
        <p:nvSpPr>
          <p:cNvPr id="2" name="Titre 1"/>
          <p:cNvSpPr>
            <a:spLocks noGrp="1"/>
          </p:cNvSpPr>
          <p:nvPr>
            <p:ph type="title"/>
          </p:nvPr>
        </p:nvSpPr>
        <p:spPr>
          <a:xfrm>
            <a:off x="0" y="3062"/>
            <a:ext cx="11353800" cy="990823"/>
          </a:xfrm>
          <a:solidFill>
            <a:schemeClr val="bg1">
              <a:lumMod val="95000"/>
              <a:lumOff val="5000"/>
            </a:schemeClr>
          </a:solidFill>
        </p:spPr>
        <p:txBody>
          <a:bodyPr/>
          <a:lstStyle/>
          <a:p>
            <a:r>
              <a:rPr lang="fr-FR" b="1" dirty="0" smtClean="0">
                <a:latin typeface="Baskerville Old Face" panose="02020602080505020303" pitchFamily="18" charset="0"/>
              </a:rPr>
              <a:t>4. Tokenomique</a:t>
            </a:r>
            <a:endParaRPr lang="fr-FR" b="1" dirty="0">
              <a:latin typeface="Baskerville Old Face" panose="02020602080505020303" pitchFamily="18" charset="0"/>
            </a:endParaRPr>
          </a:p>
        </p:txBody>
      </p:sp>
      <p:sp>
        <p:nvSpPr>
          <p:cNvPr id="3" name="Espace réservé du contenu 2"/>
          <p:cNvSpPr>
            <a:spLocks noGrp="1"/>
          </p:cNvSpPr>
          <p:nvPr>
            <p:ph idx="1"/>
          </p:nvPr>
        </p:nvSpPr>
        <p:spPr>
          <a:xfrm>
            <a:off x="512064" y="1130410"/>
            <a:ext cx="11155680" cy="5225940"/>
          </a:xfrm>
        </p:spPr>
        <p:txBody>
          <a:bodyPr>
            <a:noAutofit/>
          </a:bodyPr>
          <a:lstStyle/>
          <a:p>
            <a:pPr marL="0" indent="0">
              <a:buNone/>
            </a:pPr>
            <a:r>
              <a:rPr lang="fr-FR" dirty="0">
                <a:latin typeface="Arial Unicode MS" panose="020B0604020202020204" pitchFamily="34" charset="-128"/>
                <a:ea typeface="Arial Unicode MS" panose="020B0604020202020204" pitchFamily="34" charset="-128"/>
                <a:cs typeface="Arial Unicode MS" panose="020B0604020202020204" pitchFamily="34" charset="-128"/>
              </a:rPr>
              <a:t>V</a:t>
            </a:r>
            <a:r>
              <a:rPr lang="fr-FR" dirty="0" smtClean="0">
                <a:latin typeface="Arial Unicode MS" panose="020B0604020202020204" pitchFamily="34" charset="-128"/>
                <a:ea typeface="Arial Unicode MS" panose="020B0604020202020204" pitchFamily="34" charset="-128"/>
                <a:cs typeface="Arial Unicode MS" panose="020B0604020202020204" pitchFamily="34" charset="-128"/>
              </a:rPr>
              <a:t>aleur des services publics Africa Coin(AFC) :</a:t>
            </a:r>
          </a:p>
          <a:p>
            <a:pPr marL="0" indent="0">
              <a:buNone/>
            </a:pPr>
            <a:r>
              <a:rPr lang="fr-FR" dirty="0" smtClean="0">
                <a:latin typeface="Arial Unicode MS" panose="020B0604020202020204" pitchFamily="34" charset="-128"/>
                <a:ea typeface="Arial Unicode MS" panose="020B0604020202020204" pitchFamily="34" charset="-128"/>
                <a:cs typeface="Arial Unicode MS" panose="020B0604020202020204" pitchFamily="34" charset="-128"/>
              </a:rPr>
              <a:t>Un total des </a:t>
            </a:r>
            <a:r>
              <a:rPr lang="fr-FR" dirty="0" smtClean="0">
                <a:latin typeface="Arial Unicode MS" panose="020B0604020202020204" pitchFamily="34" charset="-128"/>
                <a:ea typeface="Arial Unicode MS" panose="020B0604020202020204" pitchFamily="34" charset="-128"/>
                <a:cs typeface="Arial Unicode MS" panose="020B0604020202020204" pitchFamily="34" charset="-128"/>
              </a:rPr>
              <a:t>1 </a:t>
            </a:r>
            <a:r>
              <a:rPr lang="fr-FR" dirty="0" smtClean="0">
                <a:latin typeface="Arial Unicode MS" panose="020B0604020202020204" pitchFamily="34" charset="-128"/>
                <a:ea typeface="Arial Unicode MS" panose="020B0604020202020204" pitchFamily="34" charset="-128"/>
                <a:cs typeface="Arial Unicode MS" panose="020B0604020202020204" pitchFamily="34" charset="-128"/>
              </a:rPr>
              <a:t>trillions ont été crées sur la bockchain binance. Pour </a:t>
            </a:r>
            <a:r>
              <a:rPr lang="fr-FR" dirty="0" smtClean="0">
                <a:latin typeface="Arial Unicode MS" panose="020B0604020202020204" pitchFamily="34" charset="-128"/>
                <a:ea typeface="Arial Unicode MS" panose="020B0604020202020204" pitchFamily="34" charset="-128"/>
                <a:cs typeface="Arial Unicode MS" panose="020B0604020202020204" pitchFamily="34" charset="-128"/>
              </a:rPr>
              <a:t>une réussite</a:t>
            </a:r>
            <a:r>
              <a:rPr lang="fr-FR" dirty="0" smtClean="0">
                <a:latin typeface="Arial Unicode MS" panose="020B0604020202020204" pitchFamily="34" charset="-128"/>
                <a:ea typeface="Arial Unicode MS" panose="020B0604020202020204" pitchFamily="34" charset="-128"/>
                <a:cs typeface="Arial Unicode MS" panose="020B0604020202020204" pitchFamily="34" charset="-128"/>
              </a:rPr>
              <a:t>, elle doit être le moteur d’une économie durable, c’est pourquoi AFC vise à renforcer la performance économique dans son domaine et encourage tous les acheteurs et participants au projet à accepter et à utiliser la AFC comme monnaie d’</a:t>
            </a:r>
            <a:r>
              <a:rPr lang="fr-FR" dirty="0">
                <a:latin typeface="Arial Unicode MS" panose="020B0604020202020204" pitchFamily="34" charset="-128"/>
                <a:ea typeface="Arial Unicode MS" panose="020B0604020202020204" pitchFamily="34" charset="-128"/>
                <a:cs typeface="Arial Unicode MS" panose="020B0604020202020204" pitchFamily="34" charset="-128"/>
              </a:rPr>
              <a:t>é</a:t>
            </a:r>
            <a:r>
              <a:rPr lang="fr-FR" dirty="0" smtClean="0">
                <a:latin typeface="Arial Unicode MS" panose="020B0604020202020204" pitchFamily="34" charset="-128"/>
                <a:ea typeface="Arial Unicode MS" panose="020B0604020202020204" pitchFamily="34" charset="-128"/>
                <a:cs typeface="Arial Unicode MS" panose="020B0604020202020204" pitchFamily="34" charset="-128"/>
              </a:rPr>
              <a:t>change. L’achat de produits et de fournisseurs payants, ou la facturation des services Africa Coin offre des avantages significatifs et influenceront positivement le prix de la AFC en créant des volumes de liquidités. Comme tous les systèmes économiques, le nôtre est basé sur l’offre et la demande. </a:t>
            </a:r>
            <a:r>
              <a:rPr lang="fr-FR" dirty="0" smtClean="0">
                <a:latin typeface="Arial Unicode MS" panose="020B0604020202020204" pitchFamily="34" charset="-128"/>
                <a:ea typeface="Arial Unicode MS" panose="020B0604020202020204" pitchFamily="34" charset="-128"/>
                <a:cs typeface="Arial Unicode MS" panose="020B0604020202020204" pitchFamily="34" charset="-128"/>
              </a:rPr>
              <a:t>La liquidité sera bloquée pendant 4 ans sur </a:t>
            </a:r>
            <a:r>
              <a:rPr lang="fr-FR" dirty="0" err="1" smtClean="0">
                <a:latin typeface="Arial Unicode MS" panose="020B0604020202020204" pitchFamily="34" charset="-128"/>
                <a:ea typeface="Arial Unicode MS" panose="020B0604020202020204" pitchFamily="34" charset="-128"/>
                <a:cs typeface="Arial Unicode MS" panose="020B0604020202020204" pitchFamily="34" charset="-128"/>
              </a:rPr>
              <a:t>Dxsale</a:t>
            </a:r>
            <a:r>
              <a:rPr lang="fr-FR" dirty="0" smtClean="0">
                <a:latin typeface="Arial Unicode MS" panose="020B0604020202020204" pitchFamily="34" charset="-128"/>
                <a:ea typeface="Arial Unicode MS" panose="020B0604020202020204" pitchFamily="34" charset="-128"/>
                <a:cs typeface="Arial Unicode MS" panose="020B0604020202020204" pitchFamily="34" charset="-128"/>
              </a:rPr>
              <a:t>.</a:t>
            </a:r>
            <a:endParaRPr lang="fr-FR"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Espace réservé du pied de page 3"/>
          <p:cNvSpPr>
            <a:spLocks noGrp="1"/>
          </p:cNvSpPr>
          <p:nvPr>
            <p:ph type="ftr" sz="quarter" idx="11"/>
          </p:nvPr>
        </p:nvSpPr>
        <p:spPr/>
        <p:txBody>
          <a:bodyPr/>
          <a:lstStyle/>
          <a:p>
            <a:r>
              <a:rPr lang="fr-FR" dirty="0" smtClean="0"/>
              <a:t>Equipe Africa coin</a:t>
            </a:r>
            <a:endParaRPr lang="fr-FR" dirty="0"/>
          </a:p>
        </p:txBody>
      </p:sp>
      <p:sp>
        <p:nvSpPr>
          <p:cNvPr id="5" name="Espace réservé du numéro de diapositive 4"/>
          <p:cNvSpPr>
            <a:spLocks noGrp="1"/>
          </p:cNvSpPr>
          <p:nvPr>
            <p:ph type="sldNum" sz="quarter" idx="12"/>
          </p:nvPr>
        </p:nvSpPr>
        <p:spPr/>
        <p:txBody>
          <a:bodyPr/>
          <a:lstStyle/>
          <a:p>
            <a:fld id="{ECBDA8D4-CBA7-4E52-A899-E11ED198B964}" type="slidenum">
              <a:rPr lang="fr-FR" smtClean="0"/>
              <a:t>12</a:t>
            </a:fld>
            <a:endParaRPr lang="fr-FR" dirty="0"/>
          </a:p>
        </p:txBody>
      </p:sp>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6128" y="3062"/>
            <a:ext cx="6595872" cy="929626"/>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8769416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062"/>
            <a:ext cx="12192000" cy="6854938"/>
          </a:xfrm>
          <a:prstGeom prst="rect">
            <a:avLst/>
          </a:prstGeom>
        </p:spPr>
      </p:pic>
      <p:sp>
        <p:nvSpPr>
          <p:cNvPr id="2" name="Titre 1"/>
          <p:cNvSpPr>
            <a:spLocks noGrp="1"/>
          </p:cNvSpPr>
          <p:nvPr>
            <p:ph type="title"/>
          </p:nvPr>
        </p:nvSpPr>
        <p:spPr>
          <a:xfrm>
            <a:off x="0" y="3062"/>
            <a:ext cx="11353800" cy="990823"/>
          </a:xfrm>
          <a:solidFill>
            <a:schemeClr val="bg1">
              <a:lumMod val="95000"/>
              <a:lumOff val="5000"/>
            </a:schemeClr>
          </a:solidFill>
        </p:spPr>
        <p:txBody>
          <a:bodyPr/>
          <a:lstStyle/>
          <a:p>
            <a:endParaRPr lang="fr-FR" b="1" dirty="0">
              <a:latin typeface="Baskerville Old Face" panose="02020602080505020303" pitchFamily="18" charset="0"/>
            </a:endParaRPr>
          </a:p>
        </p:txBody>
      </p:sp>
      <p:sp>
        <p:nvSpPr>
          <p:cNvPr id="3" name="Espace réservé du contenu 2"/>
          <p:cNvSpPr>
            <a:spLocks noGrp="1"/>
          </p:cNvSpPr>
          <p:nvPr>
            <p:ph idx="1"/>
          </p:nvPr>
        </p:nvSpPr>
        <p:spPr>
          <a:xfrm>
            <a:off x="512064" y="1130410"/>
            <a:ext cx="11155680" cy="5225940"/>
          </a:xfrm>
        </p:spPr>
        <p:txBody>
          <a:bodyPr>
            <a:noAutofit/>
          </a:bodyPr>
          <a:lstStyle/>
          <a:p>
            <a:pPr marL="0" indent="0">
              <a:buNone/>
            </a:pPr>
            <a:r>
              <a:rPr lang="fr-FR"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fr-FR" dirty="0">
                <a:latin typeface="Arial Unicode MS" panose="020B0604020202020204" pitchFamily="34" charset="-128"/>
                <a:ea typeface="Arial Unicode MS" panose="020B0604020202020204" pitchFamily="34" charset="-128"/>
                <a:cs typeface="Arial Unicode MS" panose="020B0604020202020204" pitchFamily="34" charset="-128"/>
              </a:rPr>
              <a:t>Lorsque le nombre de projets développés acceptant AFC comme monnaie d’échange, ainsi que le nombre d’utilisateurs des produits de ces projets dans le monde augmentera, notre capacité à acheter les AFC sur les plateformes d’échanges, puis à les revendre augmentera également, ce qui se traduira par un gain de valeur automatique  de </a:t>
            </a:r>
            <a:r>
              <a:rPr lang="fr-FR" dirty="0" err="1">
                <a:latin typeface="Arial Unicode MS" panose="020B0604020202020204" pitchFamily="34" charset="-128"/>
                <a:ea typeface="Arial Unicode MS" panose="020B0604020202020204" pitchFamily="34" charset="-128"/>
                <a:cs typeface="Arial Unicode MS" panose="020B0604020202020204" pitchFamily="34" charset="-128"/>
              </a:rPr>
              <a:t>Africa</a:t>
            </a:r>
            <a:r>
              <a:rPr lang="fr-FR" dirty="0">
                <a:latin typeface="Arial Unicode MS" panose="020B0604020202020204" pitchFamily="34" charset="-128"/>
                <a:ea typeface="Arial Unicode MS" panose="020B0604020202020204" pitchFamily="34" charset="-128"/>
                <a:cs typeface="Arial Unicode MS" panose="020B0604020202020204" pitchFamily="34" charset="-128"/>
              </a:rPr>
              <a:t> Coin au fil du temps. La réputation de notre marque et le développement d’une communauté sont des facteurs essentiels de transparence. Le projet AFC travaillera au développement communautaire en participant à des forums, en participants aux medias sociaux et implémentant des </a:t>
            </a:r>
            <a:r>
              <a:rPr lang="fr-FR" dirty="0" smtClean="0">
                <a:latin typeface="Arial Unicode MS" panose="020B0604020202020204" pitchFamily="34" charset="-128"/>
                <a:ea typeface="Arial Unicode MS" panose="020B0604020202020204" pitchFamily="34" charset="-128"/>
                <a:cs typeface="Arial Unicode MS" panose="020B0604020202020204" pitchFamily="34" charset="-128"/>
              </a:rPr>
              <a:t>publicités. </a:t>
            </a:r>
            <a:r>
              <a:rPr lang="fr-FR" dirty="0">
                <a:latin typeface="Arial Unicode MS" panose="020B0604020202020204" pitchFamily="34" charset="-128"/>
                <a:ea typeface="Arial Unicode MS" panose="020B0604020202020204" pitchFamily="34" charset="-128"/>
                <a:cs typeface="Arial Unicode MS" panose="020B0604020202020204" pitchFamily="34" charset="-128"/>
              </a:rPr>
              <a:t>Dans les premiers jours des crypto monnaies, les expériences et les nouveautés ont été échangées par le biais de forums tel que </a:t>
            </a:r>
            <a:r>
              <a:rPr lang="fr-FR" dirty="0" err="1">
                <a:latin typeface="Arial Unicode MS" panose="020B0604020202020204" pitchFamily="34" charset="-128"/>
                <a:ea typeface="Arial Unicode MS" panose="020B0604020202020204" pitchFamily="34" charset="-128"/>
                <a:cs typeface="Arial Unicode MS" panose="020B0604020202020204" pitchFamily="34" charset="-128"/>
              </a:rPr>
              <a:t>bitcointalk</a:t>
            </a:r>
            <a:r>
              <a:rPr lang="fr-FR" dirty="0">
                <a:latin typeface="Arial Unicode MS" panose="020B0604020202020204" pitchFamily="34" charset="-128"/>
                <a:ea typeface="Arial Unicode MS" panose="020B0604020202020204" pitchFamily="34" charset="-128"/>
                <a:cs typeface="Arial Unicode MS" panose="020B0604020202020204" pitchFamily="34" charset="-128"/>
              </a:rPr>
              <a:t> et </a:t>
            </a:r>
            <a:r>
              <a:rPr lang="fr-FR" dirty="0" err="1">
                <a:latin typeface="Arial Unicode MS" panose="020B0604020202020204" pitchFamily="34" charset="-128"/>
                <a:ea typeface="Arial Unicode MS" panose="020B0604020202020204" pitchFamily="34" charset="-128"/>
                <a:cs typeface="Arial Unicode MS" panose="020B0604020202020204" pitchFamily="34" charset="-128"/>
              </a:rPr>
              <a:t>reddit</a:t>
            </a:r>
            <a:r>
              <a:rPr lang="fr-FR" dirty="0">
                <a:latin typeface="Arial Unicode MS" panose="020B0604020202020204" pitchFamily="34" charset="-128"/>
                <a:ea typeface="Arial Unicode MS" panose="020B0604020202020204" pitchFamily="34" charset="-128"/>
                <a:cs typeface="Arial Unicode MS" panose="020B0604020202020204" pitchFamily="34" charset="-128"/>
              </a:rPr>
              <a:t>. </a:t>
            </a:r>
          </a:p>
        </p:txBody>
      </p:sp>
      <p:sp>
        <p:nvSpPr>
          <p:cNvPr id="4" name="Espace réservé du pied de page 3"/>
          <p:cNvSpPr>
            <a:spLocks noGrp="1"/>
          </p:cNvSpPr>
          <p:nvPr>
            <p:ph type="ftr" sz="quarter" idx="11"/>
          </p:nvPr>
        </p:nvSpPr>
        <p:spPr/>
        <p:txBody>
          <a:bodyPr/>
          <a:lstStyle/>
          <a:p>
            <a:r>
              <a:rPr lang="fr-FR" dirty="0" smtClean="0"/>
              <a:t>Equipe Africa coin</a:t>
            </a:r>
            <a:endParaRPr lang="fr-FR" dirty="0"/>
          </a:p>
        </p:txBody>
      </p:sp>
      <p:sp>
        <p:nvSpPr>
          <p:cNvPr id="5" name="Espace réservé du numéro de diapositive 4"/>
          <p:cNvSpPr>
            <a:spLocks noGrp="1"/>
          </p:cNvSpPr>
          <p:nvPr>
            <p:ph type="sldNum" sz="quarter" idx="12"/>
          </p:nvPr>
        </p:nvSpPr>
        <p:spPr/>
        <p:txBody>
          <a:bodyPr/>
          <a:lstStyle/>
          <a:p>
            <a:fld id="{ECBDA8D4-CBA7-4E52-A899-E11ED198B964}" type="slidenum">
              <a:rPr lang="fr-FR" smtClean="0"/>
              <a:t>13</a:t>
            </a:fld>
            <a:endParaRPr lang="fr-FR" dirty="0"/>
          </a:p>
        </p:txBody>
      </p:sp>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6128" y="3062"/>
            <a:ext cx="6595872" cy="929626"/>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7629202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
        <p:nvSpPr>
          <p:cNvPr id="2" name="Titre 1"/>
          <p:cNvSpPr>
            <a:spLocks noGrp="1"/>
          </p:cNvSpPr>
          <p:nvPr>
            <p:ph type="title"/>
          </p:nvPr>
        </p:nvSpPr>
        <p:spPr>
          <a:xfrm>
            <a:off x="0" y="1"/>
            <a:ext cx="12192000" cy="1078992"/>
          </a:xfrm>
          <a:solidFill>
            <a:schemeClr val="bg1">
              <a:lumMod val="95000"/>
              <a:lumOff val="5000"/>
            </a:schemeClr>
          </a:solidFill>
        </p:spPr>
        <p:txBody>
          <a:bodyPr/>
          <a:lstStyle/>
          <a:p>
            <a:endParaRPr lang="fr-FR" dirty="0">
              <a:latin typeface="Baskerville Old Face" panose="02020602080505020303" pitchFamily="18" charset="0"/>
            </a:endParaRPr>
          </a:p>
        </p:txBody>
      </p:sp>
      <p:sp>
        <p:nvSpPr>
          <p:cNvPr id="3" name="Espace réservé du contenu 2"/>
          <p:cNvSpPr>
            <a:spLocks noGrp="1"/>
          </p:cNvSpPr>
          <p:nvPr>
            <p:ph idx="1"/>
          </p:nvPr>
        </p:nvSpPr>
        <p:spPr>
          <a:xfrm>
            <a:off x="475488" y="1335024"/>
            <a:ext cx="11283696" cy="4882896"/>
          </a:xfrm>
        </p:spPr>
        <p:txBody>
          <a:bodyPr>
            <a:noAutofit/>
          </a:bodyPr>
          <a:lstStyle/>
          <a:p>
            <a:pPr marL="0" indent="0">
              <a:buNone/>
            </a:pPr>
            <a:r>
              <a:rPr lang="fr-FR" dirty="0" smtClean="0">
                <a:latin typeface="Arial Unicode MS" panose="020B0604020202020204" pitchFamily="34" charset="-128"/>
                <a:ea typeface="Arial Unicode MS" panose="020B0604020202020204" pitchFamily="34" charset="-128"/>
                <a:cs typeface="Arial Unicode MS" panose="020B0604020202020204" pitchFamily="34" charset="-128"/>
              </a:rPr>
              <a:t>Aujourd’hui</a:t>
            </a:r>
            <a:r>
              <a:rPr lang="fr-FR" dirty="0">
                <a:latin typeface="Arial Unicode MS" panose="020B0604020202020204" pitchFamily="34" charset="-128"/>
                <a:ea typeface="Arial Unicode MS" panose="020B0604020202020204" pitchFamily="34" charset="-128"/>
                <a:cs typeface="Arial Unicode MS" panose="020B0604020202020204" pitchFamily="34" charset="-128"/>
              </a:rPr>
              <a:t>, notre équipe assurera une présence partout où c’est nécessaire et sera extrêmement active au près du grand public pour répondre à toutes les questions d’une manière personnalisée et humaine. L’intérêt des consommateurs fait partie intégrante de notre plan de marketing et a été budgété. La promotion de Africa Coin se fera également par le biais de personnalités, d’entreprises, d’organisations et d’évènement de références dans le monde. </a:t>
            </a:r>
            <a:r>
              <a:rPr lang="fr-FR" dirty="0" smtClean="0">
                <a:latin typeface="Arial Unicode MS" panose="020B0604020202020204" pitchFamily="34" charset="-128"/>
                <a:ea typeface="Arial Unicode MS" panose="020B0604020202020204" pitchFamily="34" charset="-128"/>
                <a:cs typeface="Arial Unicode MS" panose="020B0604020202020204" pitchFamily="34" charset="-128"/>
              </a:rPr>
              <a:t>Les </a:t>
            </a:r>
            <a:r>
              <a:rPr lang="fr-FR" dirty="0">
                <a:latin typeface="Arial Unicode MS" panose="020B0604020202020204" pitchFamily="34" charset="-128"/>
                <a:ea typeface="Arial Unicode MS" panose="020B0604020202020204" pitchFamily="34" charset="-128"/>
                <a:cs typeface="Arial Unicode MS" panose="020B0604020202020204" pitchFamily="34" charset="-128"/>
              </a:rPr>
              <a:t>participants les recevront en récompense de leur aide dans la promotion du projet. Ils devront justifier leur </a:t>
            </a:r>
            <a:r>
              <a:rPr lang="fr-FR" dirty="0">
                <a:latin typeface="Arial Unicode MS" panose="020B0604020202020204" pitchFamily="34" charset="-128"/>
                <a:ea typeface="Arial Unicode MS" panose="020B0604020202020204" pitchFamily="34" charset="-128"/>
                <a:cs typeface="Arial Unicode MS" panose="020B0604020202020204" pitchFamily="34" charset="-128"/>
              </a:rPr>
              <a:t>contribution et leur identité. Ils doivent également être en contact étroit avec l’équipe et être régulièrement informés des nouveaux développements.</a:t>
            </a:r>
          </a:p>
          <a:p>
            <a:pPr marL="0" indent="0">
              <a:buNone/>
            </a:pPr>
            <a:endParaRPr lang="fr-FR"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Espace réservé du pied de page 3"/>
          <p:cNvSpPr>
            <a:spLocks noGrp="1"/>
          </p:cNvSpPr>
          <p:nvPr>
            <p:ph type="ftr" sz="quarter" idx="11"/>
          </p:nvPr>
        </p:nvSpPr>
        <p:spPr/>
        <p:txBody>
          <a:bodyPr/>
          <a:lstStyle/>
          <a:p>
            <a:r>
              <a:rPr lang="fr-FR" dirty="0" smtClean="0"/>
              <a:t>Equipe Africa coin</a:t>
            </a:r>
            <a:endParaRPr lang="fr-FR" dirty="0"/>
          </a:p>
        </p:txBody>
      </p:sp>
      <p:sp>
        <p:nvSpPr>
          <p:cNvPr id="5" name="Espace réservé du numéro de diapositive 4"/>
          <p:cNvSpPr>
            <a:spLocks noGrp="1"/>
          </p:cNvSpPr>
          <p:nvPr>
            <p:ph type="sldNum" sz="quarter" idx="12"/>
          </p:nvPr>
        </p:nvSpPr>
        <p:spPr/>
        <p:txBody>
          <a:bodyPr/>
          <a:lstStyle/>
          <a:p>
            <a:fld id="{ECBDA8D4-CBA7-4E52-A899-E11ED198B964}" type="slidenum">
              <a:rPr lang="fr-FR" smtClean="0"/>
              <a:t>14</a:t>
            </a:fld>
            <a:endParaRPr lang="fr-FR"/>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9904" y="1"/>
            <a:ext cx="6102096" cy="1078992"/>
          </a:xfrm>
          <a:prstGeom prst="rect">
            <a:avLst/>
          </a:prstGeom>
        </p:spPr>
      </p:pic>
    </p:spTree>
    <p:extLst>
      <p:ext uri="{BB962C8B-B14F-4D97-AF65-F5344CB8AC3E}">
        <p14:creationId xmlns:p14="http://schemas.microsoft.com/office/powerpoint/2010/main" val="1484925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
        <p:nvSpPr>
          <p:cNvPr id="2" name="Titre 1"/>
          <p:cNvSpPr>
            <a:spLocks noGrp="1"/>
          </p:cNvSpPr>
          <p:nvPr>
            <p:ph type="title"/>
          </p:nvPr>
        </p:nvSpPr>
        <p:spPr>
          <a:xfrm>
            <a:off x="0" y="1"/>
            <a:ext cx="12192000" cy="1078992"/>
          </a:xfrm>
          <a:solidFill>
            <a:schemeClr val="bg1">
              <a:lumMod val="95000"/>
              <a:lumOff val="5000"/>
            </a:schemeClr>
          </a:solidFill>
        </p:spPr>
        <p:txBody>
          <a:bodyPr/>
          <a:lstStyle/>
          <a:p>
            <a:endParaRPr lang="fr-FR" dirty="0">
              <a:latin typeface="Baskerville Old Face" panose="02020602080505020303" pitchFamily="18" charset="0"/>
            </a:endParaRPr>
          </a:p>
        </p:txBody>
      </p:sp>
      <p:sp>
        <p:nvSpPr>
          <p:cNvPr id="3" name="Espace réservé du contenu 2"/>
          <p:cNvSpPr>
            <a:spLocks noGrp="1"/>
          </p:cNvSpPr>
          <p:nvPr>
            <p:ph idx="1"/>
          </p:nvPr>
        </p:nvSpPr>
        <p:spPr>
          <a:xfrm>
            <a:off x="475488" y="1335024"/>
            <a:ext cx="11283696" cy="4882896"/>
          </a:xfrm>
        </p:spPr>
        <p:txBody>
          <a:bodyPr>
            <a:noAutofit/>
          </a:bodyPr>
          <a:lstStyle/>
          <a:p>
            <a:pPr marL="0" indent="0">
              <a:buNone/>
            </a:pPr>
            <a:r>
              <a:rPr lang="fr-FR" dirty="0" smtClean="0">
                <a:latin typeface="Arial Unicode MS" panose="020B0604020202020204" pitchFamily="34" charset="-128"/>
                <a:ea typeface="Arial Unicode MS" panose="020B0604020202020204" pitchFamily="34" charset="-128"/>
                <a:cs typeface="Arial Unicode MS" panose="020B0604020202020204" pitchFamily="34" charset="-128"/>
              </a:rPr>
              <a:t>De plus, à chaque trans</a:t>
            </a:r>
            <a:r>
              <a:rPr lang="fr-FR" dirty="0" smtClean="0">
                <a:latin typeface="Arial Unicode MS" panose="020B0604020202020204" pitchFamily="34" charset="-128"/>
                <a:ea typeface="Arial Unicode MS" panose="020B0604020202020204" pitchFamily="34" charset="-128"/>
                <a:cs typeface="Arial Unicode MS" panose="020B0604020202020204" pitchFamily="34" charset="-128"/>
              </a:rPr>
              <a:t>action :</a:t>
            </a:r>
          </a:p>
          <a:p>
            <a:pPr>
              <a:buFont typeface="Wingdings" panose="05000000000000000000" pitchFamily="2" charset="2"/>
              <a:buChar char="Ø"/>
            </a:pPr>
            <a:r>
              <a:rPr lang="fr-FR" dirty="0" err="1" smtClean="0">
                <a:latin typeface="Arial Unicode MS" panose="020B0604020202020204" pitchFamily="34" charset="-128"/>
                <a:ea typeface="Arial Unicode MS" panose="020B0604020202020204" pitchFamily="34" charset="-128"/>
                <a:cs typeface="Arial Unicode MS" panose="020B0604020202020204" pitchFamily="34" charset="-128"/>
              </a:rPr>
              <a:t>Fontion</a:t>
            </a:r>
            <a:r>
              <a:rPr lang="fr-FR"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fr-FR" dirty="0" err="1" smtClean="0">
                <a:latin typeface="Arial Unicode MS" panose="020B0604020202020204" pitchFamily="34" charset="-128"/>
                <a:ea typeface="Arial Unicode MS" panose="020B0604020202020204" pitchFamily="34" charset="-128"/>
                <a:cs typeface="Arial Unicode MS" panose="020B0604020202020204" pitchFamily="34" charset="-128"/>
              </a:rPr>
              <a:t>autoboost</a:t>
            </a:r>
            <a:endParaRPr lang="fr-FR"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a:buFont typeface="Wingdings" panose="05000000000000000000" pitchFamily="2" charset="2"/>
              <a:buChar char="Ø"/>
            </a:pPr>
            <a:r>
              <a:rPr lang="fr-FR" dirty="0" smtClean="0">
                <a:latin typeface="Arial Unicode MS" panose="020B0604020202020204" pitchFamily="34" charset="-128"/>
                <a:ea typeface="Arial Unicode MS" panose="020B0604020202020204" pitchFamily="34" charset="-128"/>
                <a:cs typeface="Arial Unicode MS" panose="020B0604020202020204" pitchFamily="34" charset="-128"/>
              </a:rPr>
              <a:t>5% redistribué aux porteur</a:t>
            </a:r>
          </a:p>
          <a:p>
            <a:pPr>
              <a:buFont typeface="Wingdings" panose="05000000000000000000" pitchFamily="2" charset="2"/>
              <a:buChar char="Ø"/>
            </a:pPr>
            <a:r>
              <a:rPr lang="fr-FR" dirty="0" smtClean="0">
                <a:latin typeface="Arial Unicode MS" panose="020B0604020202020204" pitchFamily="34" charset="-128"/>
                <a:ea typeface="Arial Unicode MS" panose="020B0604020202020204" pitchFamily="34" charset="-128"/>
                <a:cs typeface="Arial Unicode MS" panose="020B0604020202020204" pitchFamily="34" charset="-128"/>
              </a:rPr>
              <a:t>5% bloqué pendant dans le </a:t>
            </a:r>
            <a:r>
              <a:rPr lang="fr-FR" dirty="0" err="1" smtClean="0">
                <a:latin typeface="Arial Unicode MS" panose="020B0604020202020204" pitchFamily="34" charset="-128"/>
                <a:ea typeface="Arial Unicode MS" panose="020B0604020202020204" pitchFamily="34" charset="-128"/>
                <a:cs typeface="Arial Unicode MS" panose="020B0604020202020204" pitchFamily="34" charset="-128"/>
              </a:rPr>
              <a:t>portefeuil</a:t>
            </a:r>
            <a:r>
              <a:rPr lang="fr-FR" dirty="0" smtClean="0">
                <a:latin typeface="Arial Unicode MS" panose="020B0604020202020204" pitchFamily="34" charset="-128"/>
                <a:ea typeface="Arial Unicode MS" panose="020B0604020202020204" pitchFamily="34" charset="-128"/>
                <a:cs typeface="Arial Unicode MS" panose="020B0604020202020204" pitchFamily="34" charset="-128"/>
              </a:rPr>
              <a:t> de </a:t>
            </a:r>
            <a:r>
              <a:rPr lang="fr-FR" dirty="0" err="1" smtClean="0">
                <a:latin typeface="Arial Unicode MS" panose="020B0604020202020204" pitchFamily="34" charset="-128"/>
                <a:ea typeface="Arial Unicode MS" panose="020B0604020202020204" pitchFamily="34" charset="-128"/>
                <a:cs typeface="Arial Unicode MS" panose="020B0604020202020204" pitchFamily="34" charset="-128"/>
              </a:rPr>
              <a:t>developpement</a:t>
            </a:r>
            <a:r>
              <a:rPr lang="fr-FR" dirty="0" smtClean="0">
                <a:latin typeface="Arial Unicode MS" panose="020B0604020202020204" pitchFamily="34" charset="-128"/>
                <a:ea typeface="Arial Unicode MS" panose="020B0604020202020204" pitchFamily="34" charset="-128"/>
                <a:cs typeface="Arial Unicode MS" panose="020B0604020202020204" pitchFamily="34" charset="-128"/>
              </a:rPr>
              <a:t> (utilisé pour le marketing et les rachats</a:t>
            </a:r>
          </a:p>
          <a:p>
            <a:pPr>
              <a:buFont typeface="Wingdings" panose="05000000000000000000" pitchFamily="2" charset="2"/>
              <a:buChar char="Ø"/>
            </a:pPr>
            <a:r>
              <a:rPr lang="fr-FR" dirty="0" err="1" smtClean="0">
                <a:latin typeface="Arial Unicode MS" panose="020B0604020202020204" pitchFamily="34" charset="-128"/>
                <a:ea typeface="Arial Unicode MS" panose="020B0604020202020204" pitchFamily="34" charset="-128"/>
                <a:cs typeface="Arial Unicode MS" panose="020B0604020202020204" pitchFamily="34" charset="-128"/>
              </a:rPr>
              <a:t>Fonctionalités</a:t>
            </a:r>
            <a:r>
              <a:rPr lang="fr-FR" dirty="0" smtClean="0">
                <a:latin typeface="Arial Unicode MS" panose="020B0604020202020204" pitchFamily="34" charset="-128"/>
                <a:ea typeface="Arial Unicode MS" panose="020B0604020202020204" pitchFamily="34" charset="-128"/>
                <a:cs typeface="Arial Unicode MS" panose="020B0604020202020204" pitchFamily="34" charset="-128"/>
              </a:rPr>
              <a:t> anti-bots, anti-</a:t>
            </a:r>
            <a:r>
              <a:rPr lang="fr-FR" dirty="0" err="1" smtClean="0">
                <a:latin typeface="Arial Unicode MS" panose="020B0604020202020204" pitchFamily="34" charset="-128"/>
                <a:ea typeface="Arial Unicode MS" panose="020B0604020202020204" pitchFamily="34" charset="-128"/>
                <a:cs typeface="Arial Unicode MS" panose="020B0604020202020204" pitchFamily="34" charset="-128"/>
              </a:rPr>
              <a:t>snipes</a:t>
            </a:r>
            <a:r>
              <a:rPr lang="fr-FR" smtClean="0">
                <a:latin typeface="Arial Unicode MS" panose="020B0604020202020204" pitchFamily="34" charset="-128"/>
                <a:ea typeface="Arial Unicode MS" panose="020B0604020202020204" pitchFamily="34" charset="-128"/>
                <a:cs typeface="Arial Unicode MS" panose="020B0604020202020204" pitchFamily="34" charset="-128"/>
              </a:rPr>
              <a:t>, anti-baleines</a:t>
            </a:r>
            <a:endParaRPr lang="fr-FR"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Espace réservé du pied de page 3"/>
          <p:cNvSpPr>
            <a:spLocks noGrp="1"/>
          </p:cNvSpPr>
          <p:nvPr>
            <p:ph type="ftr" sz="quarter" idx="11"/>
          </p:nvPr>
        </p:nvSpPr>
        <p:spPr/>
        <p:txBody>
          <a:bodyPr/>
          <a:lstStyle/>
          <a:p>
            <a:r>
              <a:rPr lang="fr-FR" dirty="0" smtClean="0"/>
              <a:t>Equipe Africa coin</a:t>
            </a:r>
            <a:endParaRPr lang="fr-FR" dirty="0"/>
          </a:p>
        </p:txBody>
      </p:sp>
      <p:sp>
        <p:nvSpPr>
          <p:cNvPr id="5" name="Espace réservé du numéro de diapositive 4"/>
          <p:cNvSpPr>
            <a:spLocks noGrp="1"/>
          </p:cNvSpPr>
          <p:nvPr>
            <p:ph type="sldNum" sz="quarter" idx="12"/>
          </p:nvPr>
        </p:nvSpPr>
        <p:spPr/>
        <p:txBody>
          <a:bodyPr/>
          <a:lstStyle/>
          <a:p>
            <a:fld id="{ECBDA8D4-CBA7-4E52-A899-E11ED198B964}" type="slidenum">
              <a:rPr lang="fr-FR" smtClean="0"/>
              <a:t>15</a:t>
            </a:fld>
            <a:endParaRPr lang="fr-FR"/>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9904" y="1"/>
            <a:ext cx="6102096" cy="1078992"/>
          </a:xfrm>
          <a:prstGeom prst="rect">
            <a:avLst/>
          </a:prstGeom>
        </p:spPr>
      </p:pic>
    </p:spTree>
    <p:extLst>
      <p:ext uri="{BB962C8B-B14F-4D97-AF65-F5344CB8AC3E}">
        <p14:creationId xmlns:p14="http://schemas.microsoft.com/office/powerpoint/2010/main" val="9387557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re 1"/>
          <p:cNvSpPr>
            <a:spLocks noGrp="1"/>
          </p:cNvSpPr>
          <p:nvPr>
            <p:ph type="title"/>
          </p:nvPr>
        </p:nvSpPr>
        <p:spPr>
          <a:xfrm>
            <a:off x="0" y="0"/>
            <a:ext cx="12192000" cy="1426464"/>
          </a:xfrm>
          <a:solidFill>
            <a:schemeClr val="bg1">
              <a:lumMod val="95000"/>
              <a:lumOff val="5000"/>
            </a:schemeClr>
          </a:solidFill>
        </p:spPr>
        <p:txBody>
          <a:bodyPr/>
          <a:lstStyle/>
          <a:p>
            <a:r>
              <a:rPr lang="fr-FR" dirty="0" smtClean="0"/>
              <a:t>5. La feuille de route AFC</a:t>
            </a:r>
            <a:br>
              <a:rPr lang="fr-FR" dirty="0" smtClean="0"/>
            </a:br>
            <a:r>
              <a:rPr lang="fr-FR" dirty="0" smtClean="0"/>
              <a:t>	.Phase 1</a:t>
            </a:r>
            <a:r>
              <a:rPr lang="fr-FR" dirty="0"/>
              <a:t>	</a:t>
            </a:r>
          </a:p>
        </p:txBody>
      </p:sp>
      <p:sp>
        <p:nvSpPr>
          <p:cNvPr id="3" name="Espace réservé du contenu 2"/>
          <p:cNvSpPr>
            <a:spLocks noGrp="1"/>
          </p:cNvSpPr>
          <p:nvPr>
            <p:ph idx="1"/>
          </p:nvPr>
        </p:nvSpPr>
        <p:spPr/>
        <p:txBody>
          <a:bodyPr/>
          <a:lstStyle/>
          <a:p>
            <a:pPr marL="0" indent="0">
              <a:buNone/>
            </a:pPr>
            <a:r>
              <a:rPr lang="fr-FR" dirty="0" smtClean="0">
                <a:latin typeface="Arial Unicode MS" panose="020B0604020202020204" pitchFamily="34" charset="-128"/>
                <a:ea typeface="Arial Unicode MS" panose="020B0604020202020204" pitchFamily="34" charset="-128"/>
                <a:cs typeface="Arial Unicode MS" panose="020B0604020202020204" pitchFamily="34" charset="-128"/>
              </a:rPr>
              <a:t>	La feuille de route du projet consiste principalement à rassembler les membres de l’équipe, à planifier et à concevoir le code et à mettre en place la feuille de route en fonction de ce que nous voulons atteindre à terme. Cette phase a été </a:t>
            </a:r>
            <a:r>
              <a:rPr lang="fr-FR" dirty="0" err="1" smtClean="0">
                <a:latin typeface="Arial Unicode MS" panose="020B0604020202020204" pitchFamily="34" charset="-128"/>
                <a:ea typeface="Arial Unicode MS" panose="020B0604020202020204" pitchFamily="34" charset="-128"/>
                <a:cs typeface="Arial Unicode MS" panose="020B0604020202020204" pitchFamily="34" charset="-128"/>
              </a:rPr>
              <a:t>realisée</a:t>
            </a:r>
            <a:r>
              <a:rPr lang="fr-FR" dirty="0" smtClean="0">
                <a:latin typeface="Arial Unicode MS" panose="020B0604020202020204" pitchFamily="34" charset="-128"/>
                <a:ea typeface="Arial Unicode MS" panose="020B0604020202020204" pitchFamily="34" charset="-128"/>
                <a:cs typeface="Arial Unicode MS" panose="020B0604020202020204" pitchFamily="34" charset="-128"/>
              </a:rPr>
              <a:t> car nous avons été </a:t>
            </a:r>
            <a:r>
              <a:rPr lang="fr-FR" dirty="0" err="1" smtClean="0">
                <a:latin typeface="Arial Unicode MS" panose="020B0604020202020204" pitchFamily="34" charset="-128"/>
                <a:ea typeface="Arial Unicode MS" panose="020B0604020202020204" pitchFamily="34" charset="-128"/>
                <a:cs typeface="Arial Unicode MS" panose="020B0604020202020204" pitchFamily="34" charset="-128"/>
              </a:rPr>
              <a:t>repertorié</a:t>
            </a:r>
            <a:r>
              <a:rPr lang="fr-FR" dirty="0" smtClean="0">
                <a:latin typeface="Arial Unicode MS" panose="020B0604020202020204" pitchFamily="34" charset="-128"/>
                <a:ea typeface="Arial Unicode MS" panose="020B0604020202020204" pitchFamily="34" charset="-128"/>
                <a:cs typeface="Arial Unicode MS" panose="020B0604020202020204" pitchFamily="34" charset="-128"/>
              </a:rPr>
              <a:t> sur </a:t>
            </a:r>
            <a:r>
              <a:rPr lang="fr-FR" dirty="0" err="1" smtClean="0">
                <a:latin typeface="Arial Unicode MS" panose="020B0604020202020204" pitchFamily="34" charset="-128"/>
                <a:ea typeface="Arial Unicode MS" panose="020B0604020202020204" pitchFamily="34" charset="-128"/>
                <a:cs typeface="Arial Unicode MS" panose="020B0604020202020204" pitchFamily="34" charset="-128"/>
              </a:rPr>
              <a:t>pancakeswap</a:t>
            </a:r>
            <a:r>
              <a:rPr lang="fr-FR" dirty="0" smtClean="0">
                <a:latin typeface="Arial Unicode MS" panose="020B0604020202020204" pitchFamily="34" charset="-128"/>
                <a:ea typeface="Arial Unicode MS" panose="020B0604020202020204" pitchFamily="34" charset="-128"/>
                <a:cs typeface="Arial Unicode MS" panose="020B0604020202020204" pitchFamily="34" charset="-128"/>
              </a:rPr>
              <a:t>.</a:t>
            </a:r>
            <a:endParaRPr lang="fr-FR"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Espace réservé du pied de page 3"/>
          <p:cNvSpPr>
            <a:spLocks noGrp="1"/>
          </p:cNvSpPr>
          <p:nvPr>
            <p:ph type="ftr" sz="quarter" idx="11"/>
          </p:nvPr>
        </p:nvSpPr>
        <p:spPr/>
        <p:txBody>
          <a:bodyPr/>
          <a:lstStyle/>
          <a:p>
            <a:r>
              <a:rPr lang="fr-FR" dirty="0" smtClean="0"/>
              <a:t>Equipe Africa coin</a:t>
            </a:r>
            <a:endParaRPr lang="fr-FR" dirty="0"/>
          </a:p>
        </p:txBody>
      </p:sp>
      <p:sp>
        <p:nvSpPr>
          <p:cNvPr id="5" name="Espace réservé du numéro de diapositive 4"/>
          <p:cNvSpPr>
            <a:spLocks noGrp="1"/>
          </p:cNvSpPr>
          <p:nvPr>
            <p:ph type="sldNum" sz="quarter" idx="12"/>
          </p:nvPr>
        </p:nvSpPr>
        <p:spPr/>
        <p:txBody>
          <a:bodyPr/>
          <a:lstStyle/>
          <a:p>
            <a:fld id="{ECBDA8D4-CBA7-4E52-A899-E11ED198B964}" type="slidenum">
              <a:rPr lang="fr-FR" smtClean="0"/>
              <a:t>16</a:t>
            </a:fld>
            <a:endParaRPr lang="fr-FR" dirty="0"/>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096512"/>
            <a:ext cx="10515600" cy="2080451"/>
          </a:xfrm>
          <a:prstGeom prst="rect">
            <a:avLst/>
          </a:prstGeom>
        </p:spPr>
      </p:pic>
    </p:spTree>
    <p:extLst>
      <p:ext uri="{BB962C8B-B14F-4D97-AF65-F5344CB8AC3E}">
        <p14:creationId xmlns:p14="http://schemas.microsoft.com/office/powerpoint/2010/main" val="5510691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re 1"/>
          <p:cNvSpPr>
            <a:spLocks noGrp="1"/>
          </p:cNvSpPr>
          <p:nvPr>
            <p:ph type="title"/>
          </p:nvPr>
        </p:nvSpPr>
        <p:spPr>
          <a:xfrm>
            <a:off x="0" y="1"/>
            <a:ext cx="12192000" cy="1170432"/>
          </a:xfrm>
          <a:solidFill>
            <a:schemeClr val="bg1">
              <a:lumMod val="95000"/>
              <a:lumOff val="5000"/>
            </a:schemeClr>
          </a:solidFill>
        </p:spPr>
        <p:txBody>
          <a:bodyPr/>
          <a:lstStyle/>
          <a:p>
            <a:pPr marL="571500" indent="-571500">
              <a:buFont typeface="Arial" panose="020B0604020202020204" pitchFamily="34" charset="0"/>
              <a:buChar char="•"/>
            </a:pPr>
            <a:r>
              <a:rPr lang="fr-FR" dirty="0" smtClean="0"/>
              <a:t>Phase 2</a:t>
            </a:r>
            <a:endParaRPr lang="fr-FR" dirty="0"/>
          </a:p>
        </p:txBody>
      </p:sp>
      <p:sp>
        <p:nvSpPr>
          <p:cNvPr id="3" name="Espace réservé du contenu 2"/>
          <p:cNvSpPr>
            <a:spLocks noGrp="1"/>
          </p:cNvSpPr>
          <p:nvPr>
            <p:ph idx="1"/>
          </p:nvPr>
        </p:nvSpPr>
        <p:spPr/>
        <p:txBody>
          <a:bodyPr/>
          <a:lstStyle/>
          <a:p>
            <a:pPr marL="0" indent="0">
              <a:buNone/>
            </a:pPr>
            <a:r>
              <a:rPr lang="fr-FR" dirty="0" smtClean="0">
                <a:latin typeface="Arial Unicode MS" panose="020B0604020202020204" pitchFamily="34" charset="-128"/>
                <a:ea typeface="Arial Unicode MS" panose="020B0604020202020204" pitchFamily="34" charset="-128"/>
                <a:cs typeface="Arial Unicode MS" panose="020B0604020202020204" pitchFamily="34" charset="-128"/>
              </a:rPr>
              <a:t>La deuxième phase du projet est peut-être la plus critique de toutes. Car c’est ici que l’</a:t>
            </a:r>
            <a:r>
              <a:rPr lang="fr-FR" dirty="0">
                <a:latin typeface="Arial Unicode MS" panose="020B0604020202020204" pitchFamily="34" charset="-128"/>
                <a:ea typeface="Arial Unicode MS" panose="020B0604020202020204" pitchFamily="34" charset="-128"/>
                <a:cs typeface="Arial Unicode MS" panose="020B0604020202020204" pitchFamily="34" charset="-128"/>
              </a:rPr>
              <a:t>é</a:t>
            </a:r>
            <a:r>
              <a:rPr lang="fr-FR" dirty="0" smtClean="0">
                <a:latin typeface="Arial Unicode MS" panose="020B0604020202020204" pitchFamily="34" charset="-128"/>
                <a:ea typeface="Arial Unicode MS" panose="020B0604020202020204" pitchFamily="34" charset="-128"/>
                <a:cs typeface="Arial Unicode MS" panose="020B0604020202020204" pitchFamily="34" charset="-128"/>
              </a:rPr>
              <a:t>quipe s’efforce de faire entendre le nom à travers diverses stratégies de marketing, des listes sur les échangeurs et des comptes de medias sociaux. Dans cette phase notre tokenomique de combustion exponentielle a également eu lieu, car nous allons procéder à des brûlures de certaines quantités de pièces de l’approvisionnement à des détenteurs spécifiques. A l’avenir, ce trimestre se contrera sur le renforcement de la communauté, les listes et les publicités agressives sur toutes les plateformes disponibles tout en renouvelant le site web.</a:t>
            </a:r>
            <a:endParaRPr lang="fr-FR"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Espace réservé du pied de page 3"/>
          <p:cNvSpPr>
            <a:spLocks noGrp="1"/>
          </p:cNvSpPr>
          <p:nvPr>
            <p:ph type="ftr" sz="quarter" idx="11"/>
          </p:nvPr>
        </p:nvSpPr>
        <p:spPr/>
        <p:txBody>
          <a:bodyPr/>
          <a:lstStyle/>
          <a:p>
            <a:r>
              <a:rPr lang="fr-FR" dirty="0" smtClean="0"/>
              <a:t>Equipe Africa coin</a:t>
            </a:r>
            <a:endParaRPr lang="fr-FR" dirty="0"/>
          </a:p>
        </p:txBody>
      </p:sp>
      <p:sp>
        <p:nvSpPr>
          <p:cNvPr id="5" name="Espace réservé du numéro de diapositive 4"/>
          <p:cNvSpPr>
            <a:spLocks noGrp="1"/>
          </p:cNvSpPr>
          <p:nvPr>
            <p:ph type="sldNum" sz="quarter" idx="12"/>
          </p:nvPr>
        </p:nvSpPr>
        <p:spPr/>
        <p:txBody>
          <a:bodyPr/>
          <a:lstStyle/>
          <a:p>
            <a:fld id="{ECBDA8D4-CBA7-4E52-A899-E11ED198B964}" type="slidenum">
              <a:rPr lang="fr-FR" smtClean="0"/>
              <a:t>17</a:t>
            </a:fld>
            <a:endParaRPr lang="fr-FR" dirty="0"/>
          </a:p>
        </p:txBody>
      </p:sp>
    </p:spTree>
    <p:extLst>
      <p:ext uri="{BB962C8B-B14F-4D97-AF65-F5344CB8AC3E}">
        <p14:creationId xmlns:p14="http://schemas.microsoft.com/office/powerpoint/2010/main" val="19885656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re 1"/>
          <p:cNvSpPr>
            <a:spLocks noGrp="1"/>
          </p:cNvSpPr>
          <p:nvPr>
            <p:ph type="title"/>
          </p:nvPr>
        </p:nvSpPr>
        <p:spPr>
          <a:xfrm>
            <a:off x="0" y="0"/>
            <a:ext cx="12192000" cy="1325563"/>
          </a:xfrm>
          <a:solidFill>
            <a:schemeClr val="bg1">
              <a:lumMod val="95000"/>
              <a:lumOff val="5000"/>
            </a:schemeClr>
          </a:solidFill>
        </p:spPr>
        <p:txBody>
          <a:bodyPr/>
          <a:lstStyle/>
          <a:p>
            <a:pPr marL="571500" indent="-571500">
              <a:buFont typeface="Arial" panose="020B0604020202020204" pitchFamily="34" charset="0"/>
              <a:buChar char="•"/>
            </a:pPr>
            <a:r>
              <a:rPr lang="fr-FR" dirty="0" smtClean="0"/>
              <a:t>Phase 3</a:t>
            </a:r>
            <a:endParaRPr lang="fr-FR" dirty="0"/>
          </a:p>
        </p:txBody>
      </p:sp>
      <p:sp>
        <p:nvSpPr>
          <p:cNvPr id="3" name="Espace réservé du contenu 2"/>
          <p:cNvSpPr>
            <a:spLocks noGrp="1"/>
          </p:cNvSpPr>
          <p:nvPr>
            <p:ph idx="1"/>
          </p:nvPr>
        </p:nvSpPr>
        <p:spPr/>
        <p:txBody>
          <a:bodyPr/>
          <a:lstStyle/>
          <a:p>
            <a:pPr marL="0" indent="0">
              <a:buNone/>
            </a:pPr>
            <a:r>
              <a:rPr lang="fr-FR" dirty="0" smtClean="0">
                <a:latin typeface="Arial Unicode MS" panose="020B0604020202020204" pitchFamily="34" charset="-128"/>
                <a:ea typeface="Arial Unicode MS" panose="020B0604020202020204" pitchFamily="34" charset="-128"/>
                <a:cs typeface="Arial Unicode MS" panose="020B0604020202020204" pitchFamily="34" charset="-128"/>
              </a:rPr>
              <a:t>La troisième phase du jeton aura lieu eu fur et à mesure que la communauté à été construite et qu’il y’a des membres fidèles de la communauté. Au cours du dernier trimestre de l’année, Africa Coin cherchera à élargir sa propre équipe et à commencer  à créer une organisation dédié à la réalisation du rêve qui était ancré dans le lancement du jeton.</a:t>
            </a:r>
            <a:endParaRPr lang="fr-FR"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Espace réservé du pied de page 3"/>
          <p:cNvSpPr>
            <a:spLocks noGrp="1"/>
          </p:cNvSpPr>
          <p:nvPr>
            <p:ph type="ftr" sz="quarter" idx="11"/>
          </p:nvPr>
        </p:nvSpPr>
        <p:spPr/>
        <p:txBody>
          <a:bodyPr/>
          <a:lstStyle/>
          <a:p>
            <a:r>
              <a:rPr lang="fr-FR" dirty="0" smtClean="0"/>
              <a:t>Equipe Africa coin</a:t>
            </a:r>
            <a:endParaRPr lang="fr-FR" dirty="0"/>
          </a:p>
        </p:txBody>
      </p:sp>
      <p:sp>
        <p:nvSpPr>
          <p:cNvPr id="5" name="Espace réservé du numéro de diapositive 4"/>
          <p:cNvSpPr>
            <a:spLocks noGrp="1"/>
          </p:cNvSpPr>
          <p:nvPr>
            <p:ph type="sldNum" sz="quarter" idx="12"/>
          </p:nvPr>
        </p:nvSpPr>
        <p:spPr/>
        <p:txBody>
          <a:bodyPr/>
          <a:lstStyle/>
          <a:p>
            <a:fld id="{ECBDA8D4-CBA7-4E52-A899-E11ED198B964}" type="slidenum">
              <a:rPr lang="fr-FR" smtClean="0"/>
              <a:t>18</a:t>
            </a:fld>
            <a:endParaRPr lang="fr-FR" dirty="0"/>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242816"/>
            <a:ext cx="10515600" cy="1934147"/>
          </a:xfrm>
          <a:prstGeom prst="rect">
            <a:avLst/>
          </a:prstGeom>
        </p:spPr>
      </p:pic>
    </p:spTree>
    <p:extLst>
      <p:ext uri="{BB962C8B-B14F-4D97-AF65-F5344CB8AC3E}">
        <p14:creationId xmlns:p14="http://schemas.microsoft.com/office/powerpoint/2010/main" val="7347105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re 1"/>
          <p:cNvSpPr>
            <a:spLocks noGrp="1"/>
          </p:cNvSpPr>
          <p:nvPr>
            <p:ph type="title"/>
          </p:nvPr>
        </p:nvSpPr>
        <p:spPr>
          <a:xfrm>
            <a:off x="0" y="0"/>
            <a:ext cx="12192000" cy="1325563"/>
          </a:xfrm>
          <a:solidFill>
            <a:schemeClr val="bg1">
              <a:lumMod val="95000"/>
              <a:lumOff val="5000"/>
            </a:schemeClr>
          </a:solidFill>
        </p:spPr>
        <p:txBody>
          <a:bodyPr/>
          <a:lstStyle/>
          <a:p>
            <a:pPr marL="571500" indent="-571500">
              <a:buFont typeface="Arial" panose="020B0604020202020204" pitchFamily="34" charset="0"/>
              <a:buChar char="•"/>
            </a:pPr>
            <a:r>
              <a:rPr lang="fr-FR" dirty="0" smtClean="0"/>
              <a:t>Phase 4</a:t>
            </a:r>
            <a:endParaRPr lang="fr-FR" dirty="0"/>
          </a:p>
        </p:txBody>
      </p:sp>
      <p:sp>
        <p:nvSpPr>
          <p:cNvPr id="3" name="Espace réservé du contenu 2"/>
          <p:cNvSpPr>
            <a:spLocks noGrp="1"/>
          </p:cNvSpPr>
          <p:nvPr>
            <p:ph idx="1"/>
          </p:nvPr>
        </p:nvSpPr>
        <p:spPr/>
        <p:txBody>
          <a:bodyPr/>
          <a:lstStyle/>
          <a:p>
            <a:pPr marL="0" indent="0">
              <a:buNone/>
            </a:pPr>
            <a:r>
              <a:rPr lang="fr-FR" dirty="0" smtClean="0">
                <a:latin typeface="Arial Unicode MS" panose="020B0604020202020204" pitchFamily="34" charset="-128"/>
                <a:ea typeface="Arial Unicode MS" panose="020B0604020202020204" pitchFamily="34" charset="-128"/>
                <a:cs typeface="Arial Unicode MS" panose="020B0604020202020204" pitchFamily="34" charset="-128"/>
              </a:rPr>
              <a:t>Après le lancement de l’organisation et son implémentation sur le marché des projets des </a:t>
            </a:r>
            <a:r>
              <a:rPr lang="fr-FR" dirty="0">
                <a:latin typeface="Arial Unicode MS" panose="020B0604020202020204" pitchFamily="34" charset="-128"/>
                <a:ea typeface="Arial Unicode MS" panose="020B0604020202020204" pitchFamily="34" charset="-128"/>
                <a:cs typeface="Arial Unicode MS" panose="020B0604020202020204" pitchFamily="34" charset="-128"/>
              </a:rPr>
              <a:t>é</a:t>
            </a:r>
            <a:r>
              <a:rPr lang="fr-FR" dirty="0" smtClean="0">
                <a:latin typeface="Arial Unicode MS" panose="020B0604020202020204" pitchFamily="34" charset="-128"/>
                <a:ea typeface="Arial Unicode MS" panose="020B0604020202020204" pitchFamily="34" charset="-128"/>
                <a:cs typeface="Arial Unicode MS" panose="020B0604020202020204" pitchFamily="34" charset="-128"/>
              </a:rPr>
              <a:t>nergies renouvelables et de lutte contre le changement climatique, AFC cherchera à combiner les efforts pour rendre la cryptographie totalement exempte de solutions à base de carbone tout en rendant l’exploitation minière avec des sources d’</a:t>
            </a:r>
            <a:r>
              <a:rPr lang="fr-FR" dirty="0">
                <a:latin typeface="Arial Unicode MS" panose="020B0604020202020204" pitchFamily="34" charset="-128"/>
                <a:ea typeface="Arial Unicode MS" panose="020B0604020202020204" pitchFamily="34" charset="-128"/>
                <a:cs typeface="Arial Unicode MS" panose="020B0604020202020204" pitchFamily="34" charset="-128"/>
              </a:rPr>
              <a:t>é</a:t>
            </a:r>
            <a:r>
              <a:rPr lang="fr-FR" dirty="0" smtClean="0">
                <a:latin typeface="Arial Unicode MS" panose="020B0604020202020204" pitchFamily="34" charset="-128"/>
                <a:ea typeface="Arial Unicode MS" panose="020B0604020202020204" pitchFamily="34" charset="-128"/>
                <a:cs typeface="Arial Unicode MS" panose="020B0604020202020204" pitchFamily="34" charset="-128"/>
              </a:rPr>
              <a:t>nergies renouvelables beaucoup plus prolifique et même dominante sur la scène. Aussi AFC procèdera au financement de certains projets écologiques.</a:t>
            </a:r>
            <a:endParaRPr lang="fr-FR"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Espace réservé du pied de page 3"/>
          <p:cNvSpPr>
            <a:spLocks noGrp="1"/>
          </p:cNvSpPr>
          <p:nvPr>
            <p:ph type="ftr" sz="quarter" idx="11"/>
          </p:nvPr>
        </p:nvSpPr>
        <p:spPr/>
        <p:txBody>
          <a:bodyPr/>
          <a:lstStyle/>
          <a:p>
            <a:r>
              <a:rPr lang="fr-FR" dirty="0" smtClean="0"/>
              <a:t>Equipe Africa coin</a:t>
            </a:r>
            <a:endParaRPr lang="fr-FR" dirty="0"/>
          </a:p>
        </p:txBody>
      </p:sp>
      <p:sp>
        <p:nvSpPr>
          <p:cNvPr id="5" name="Espace réservé du numéro de diapositive 4"/>
          <p:cNvSpPr>
            <a:spLocks noGrp="1"/>
          </p:cNvSpPr>
          <p:nvPr>
            <p:ph type="sldNum" sz="quarter" idx="12"/>
          </p:nvPr>
        </p:nvSpPr>
        <p:spPr/>
        <p:txBody>
          <a:bodyPr/>
          <a:lstStyle/>
          <a:p>
            <a:fld id="{ECBDA8D4-CBA7-4E52-A899-E11ED198B964}" type="slidenum">
              <a:rPr lang="fr-FR" smtClean="0"/>
              <a:t>19</a:t>
            </a:fld>
            <a:endParaRPr lang="fr-FR" dirty="0"/>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986337"/>
            <a:ext cx="10515600" cy="1370013"/>
          </a:xfrm>
          <a:prstGeom prst="rect">
            <a:avLst/>
          </a:prstGeom>
        </p:spPr>
      </p:pic>
    </p:spTree>
    <p:extLst>
      <p:ext uri="{BB962C8B-B14F-4D97-AF65-F5344CB8AC3E}">
        <p14:creationId xmlns:p14="http://schemas.microsoft.com/office/powerpoint/2010/main" val="35420460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re 1"/>
          <p:cNvSpPr>
            <a:spLocks noGrp="1"/>
          </p:cNvSpPr>
          <p:nvPr>
            <p:ph type="title"/>
          </p:nvPr>
        </p:nvSpPr>
        <p:spPr/>
        <p:txBody>
          <a:bodyPr/>
          <a:lstStyle/>
          <a:p>
            <a:pPr algn="ctr"/>
            <a:r>
              <a:rPr lang="fr-FR" sz="5400" dirty="0" smtClean="0">
                <a:latin typeface="Arial Rounded MT Bold" panose="020F0704030504030204" pitchFamily="34" charset="0"/>
              </a:rPr>
              <a:t>Sommaire</a:t>
            </a:r>
            <a:endParaRPr lang="fr-FR" sz="5400" dirty="0">
              <a:latin typeface="Arial Rounded MT Bold" panose="020F0704030504030204" pitchFamily="34" charset="0"/>
            </a:endParaRPr>
          </a:p>
        </p:txBody>
      </p:sp>
      <p:sp>
        <p:nvSpPr>
          <p:cNvPr id="3" name="Sous-titre 2"/>
          <p:cNvSpPr>
            <a:spLocks noGrp="1"/>
          </p:cNvSpPr>
          <p:nvPr>
            <p:ph idx="1"/>
          </p:nvPr>
        </p:nvSpPr>
        <p:spPr/>
        <p:txBody>
          <a:bodyPr>
            <a:normAutofit/>
          </a:bodyPr>
          <a:lstStyle/>
          <a:p>
            <a:pPr marL="457200" indent="-457200" algn="l">
              <a:buFont typeface="+mj-lt"/>
              <a:buAutoNum type="arabicPeriod"/>
            </a:pPr>
            <a:r>
              <a:rPr lang="fr-FR" sz="3600" dirty="0" smtClean="0">
                <a:latin typeface="Arial Rounded MT Bold" panose="020F0704030504030204" pitchFamily="34" charset="0"/>
              </a:rPr>
              <a:t>Mentions légales</a:t>
            </a:r>
          </a:p>
          <a:p>
            <a:pPr marL="457200" indent="-457200" algn="l">
              <a:buFont typeface="+mj-lt"/>
              <a:buAutoNum type="arabicPeriod"/>
            </a:pPr>
            <a:r>
              <a:rPr lang="fr-FR" sz="3600" dirty="0" smtClean="0">
                <a:latin typeface="Arial Rounded MT Bold" panose="020F0704030504030204" pitchFamily="34" charset="0"/>
              </a:rPr>
              <a:t>Introduction</a:t>
            </a:r>
          </a:p>
          <a:p>
            <a:pPr marL="457200" indent="-457200" algn="l">
              <a:buFont typeface="+mj-lt"/>
              <a:buAutoNum type="arabicPeriod"/>
            </a:pPr>
            <a:r>
              <a:rPr lang="fr-FR" sz="3600" dirty="0" smtClean="0">
                <a:latin typeface="Arial Rounded MT Bold" panose="020F0704030504030204" pitchFamily="34" charset="0"/>
              </a:rPr>
              <a:t>Notre vision</a:t>
            </a:r>
          </a:p>
          <a:p>
            <a:pPr marL="457200" indent="-457200" algn="l">
              <a:buFont typeface="+mj-lt"/>
              <a:buAutoNum type="arabicPeriod"/>
            </a:pPr>
            <a:r>
              <a:rPr lang="fr-FR" sz="3600" dirty="0" smtClean="0">
                <a:latin typeface="Arial Rounded MT Bold" panose="020F0704030504030204" pitchFamily="34" charset="0"/>
              </a:rPr>
              <a:t>Tokenomique</a:t>
            </a:r>
          </a:p>
          <a:p>
            <a:pPr marL="457200" indent="-457200" algn="l">
              <a:buFont typeface="+mj-lt"/>
              <a:buAutoNum type="arabicPeriod"/>
            </a:pPr>
            <a:r>
              <a:rPr lang="fr-FR" sz="3600" dirty="0" smtClean="0">
                <a:latin typeface="Arial Rounded MT Bold" panose="020F0704030504030204" pitchFamily="34" charset="0"/>
              </a:rPr>
              <a:t>Feuille de route</a:t>
            </a:r>
          </a:p>
          <a:p>
            <a:pPr marL="457200" indent="-457200" algn="l">
              <a:buFont typeface="+mj-lt"/>
              <a:buAutoNum type="arabicPeriod"/>
            </a:pPr>
            <a:r>
              <a:rPr lang="fr-FR" sz="3600" dirty="0" smtClean="0">
                <a:latin typeface="Arial Rounded MT Bold" panose="020F0704030504030204" pitchFamily="34" charset="0"/>
              </a:rPr>
              <a:t>Equipe et partenaires</a:t>
            </a:r>
          </a:p>
        </p:txBody>
      </p:sp>
      <p:sp>
        <p:nvSpPr>
          <p:cNvPr id="4" name="Espace réservé du pied de page 3"/>
          <p:cNvSpPr>
            <a:spLocks noGrp="1"/>
          </p:cNvSpPr>
          <p:nvPr>
            <p:ph type="ftr" sz="quarter" idx="11"/>
          </p:nvPr>
        </p:nvSpPr>
        <p:spPr/>
        <p:txBody>
          <a:bodyPr/>
          <a:lstStyle/>
          <a:p>
            <a:r>
              <a:rPr lang="fr-FR" dirty="0" smtClean="0"/>
              <a:t>Equipe Africa coin</a:t>
            </a:r>
            <a:endParaRPr lang="fr-FR" dirty="0"/>
          </a:p>
        </p:txBody>
      </p:sp>
      <p:sp>
        <p:nvSpPr>
          <p:cNvPr id="5" name="Espace réservé du numéro de diapositive 4"/>
          <p:cNvSpPr>
            <a:spLocks noGrp="1"/>
          </p:cNvSpPr>
          <p:nvPr>
            <p:ph type="sldNum" sz="quarter" idx="12"/>
          </p:nvPr>
        </p:nvSpPr>
        <p:spPr/>
        <p:txBody>
          <a:bodyPr/>
          <a:lstStyle/>
          <a:p>
            <a:fld id="{ECBDA8D4-CBA7-4E52-A899-E11ED198B964}" type="slidenum">
              <a:rPr lang="fr-FR" smtClean="0"/>
              <a:t>2</a:t>
            </a:fld>
            <a:endParaRPr lang="fr-FR"/>
          </a:p>
        </p:txBody>
      </p:sp>
    </p:spTree>
    <p:extLst>
      <p:ext uri="{BB962C8B-B14F-4D97-AF65-F5344CB8AC3E}">
        <p14:creationId xmlns:p14="http://schemas.microsoft.com/office/powerpoint/2010/main" val="16384579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
        <p:nvSpPr>
          <p:cNvPr id="2" name="Titre 1"/>
          <p:cNvSpPr>
            <a:spLocks noGrp="1"/>
          </p:cNvSpPr>
          <p:nvPr>
            <p:ph type="title"/>
          </p:nvPr>
        </p:nvSpPr>
        <p:spPr>
          <a:xfrm>
            <a:off x="838200" y="0"/>
            <a:ext cx="10515600" cy="1149351"/>
          </a:xfrm>
        </p:spPr>
        <p:txBody>
          <a:bodyPr/>
          <a:lstStyle/>
          <a:p>
            <a:r>
              <a:rPr lang="fr-FR" dirty="0" smtClean="0"/>
              <a:t>6.  Equipe et Partenaires</a:t>
            </a:r>
            <a:endParaRPr lang="fr-FR" dirty="0"/>
          </a:p>
        </p:txBody>
      </p:sp>
      <p:sp>
        <p:nvSpPr>
          <p:cNvPr id="6" name="Espace réservé du texte 5"/>
          <p:cNvSpPr>
            <a:spLocks noGrp="1"/>
          </p:cNvSpPr>
          <p:nvPr>
            <p:ph type="body" idx="1"/>
          </p:nvPr>
        </p:nvSpPr>
        <p:spPr>
          <a:xfrm>
            <a:off x="593725" y="1003301"/>
            <a:ext cx="5157787" cy="823912"/>
          </a:xfrm>
        </p:spPr>
        <p:txBody>
          <a:bodyPr>
            <a:normAutofit/>
          </a:bodyPr>
          <a:lstStyle/>
          <a:p>
            <a:r>
              <a:rPr lang="fr-FR" sz="3600" dirty="0" smtClean="0"/>
              <a:t>	Membres de l’</a:t>
            </a:r>
            <a:r>
              <a:rPr lang="fr-FR" sz="3600" dirty="0" err="1" smtClean="0"/>
              <a:t>equipe</a:t>
            </a:r>
            <a:endParaRPr lang="fr-FR" sz="3600" dirty="0"/>
          </a:p>
        </p:txBody>
      </p:sp>
      <p:sp>
        <p:nvSpPr>
          <p:cNvPr id="3" name="Espace réservé du contenu 2"/>
          <p:cNvSpPr>
            <a:spLocks noGrp="1"/>
          </p:cNvSpPr>
          <p:nvPr>
            <p:ph sz="half" idx="2"/>
          </p:nvPr>
        </p:nvSpPr>
        <p:spPr>
          <a:xfrm>
            <a:off x="146304" y="1847692"/>
            <a:ext cx="5851271" cy="4508658"/>
          </a:xfrm>
        </p:spPr>
        <p:txBody>
          <a:bodyPr>
            <a:normAutofit fontScale="92500"/>
          </a:bodyPr>
          <a:lstStyle/>
          <a:p>
            <a:r>
              <a:rPr lang="fr-FR" b="1" dirty="0" smtClean="0">
                <a:latin typeface="Arial Narrow" panose="020B0606020202030204" pitchFamily="34" charset="0"/>
              </a:rPr>
              <a:t>Moussa GOUBA </a:t>
            </a:r>
            <a:r>
              <a:rPr lang="fr-FR" dirty="0" smtClean="0">
                <a:latin typeface="Arial Narrow" panose="020B0606020202030204" pitchFamily="34" charset="0"/>
              </a:rPr>
              <a:t>: PDG</a:t>
            </a:r>
          </a:p>
          <a:p>
            <a:r>
              <a:rPr lang="fr-FR" b="1" dirty="0" smtClean="0">
                <a:latin typeface="Arial Narrow" panose="020B0606020202030204" pitchFamily="34" charset="0"/>
              </a:rPr>
              <a:t>Angelo YAMEOGO</a:t>
            </a:r>
            <a:r>
              <a:rPr lang="fr-FR" dirty="0" smtClean="0">
                <a:latin typeface="Arial Narrow" panose="020B0606020202030204" pitchFamily="34" charset="0"/>
              </a:rPr>
              <a:t>: Développeur</a:t>
            </a:r>
          </a:p>
          <a:p>
            <a:r>
              <a:rPr lang="fr-FR" b="1" dirty="0" smtClean="0">
                <a:latin typeface="Arial Narrow" panose="020B0606020202030204" pitchFamily="34" charset="0"/>
              </a:rPr>
              <a:t>Médard IDO </a:t>
            </a:r>
            <a:r>
              <a:rPr lang="fr-FR" dirty="0" smtClean="0">
                <a:latin typeface="Arial Narrow" panose="020B0606020202030204" pitchFamily="34" charset="0"/>
              </a:rPr>
              <a:t>: </a:t>
            </a:r>
            <a:r>
              <a:rPr lang="fr-FR" dirty="0">
                <a:latin typeface="Arial Narrow" panose="020B0606020202030204" pitchFamily="34" charset="0"/>
              </a:rPr>
              <a:t>Responsable du </a:t>
            </a:r>
            <a:r>
              <a:rPr lang="fr-FR" dirty="0" smtClean="0">
                <a:latin typeface="Arial Narrow" panose="020B0606020202030204" pitchFamily="34" charset="0"/>
              </a:rPr>
              <a:t>     		                		   marketing</a:t>
            </a:r>
          </a:p>
          <a:p>
            <a:r>
              <a:rPr lang="fr-FR" b="1" dirty="0" smtClean="0">
                <a:latin typeface="Arial Narrow" panose="020B0606020202030204" pitchFamily="34" charset="0"/>
              </a:rPr>
              <a:t>Cheick TOE </a:t>
            </a:r>
            <a:r>
              <a:rPr lang="fr-FR" dirty="0" smtClean="0">
                <a:latin typeface="Arial Narrow" panose="020B0606020202030204" pitchFamily="34" charset="0"/>
              </a:rPr>
              <a:t>:</a:t>
            </a:r>
            <a:r>
              <a:rPr lang="fr-FR" dirty="0">
                <a:latin typeface="Arial Narrow" panose="020B0606020202030204" pitchFamily="34" charset="0"/>
              </a:rPr>
              <a:t> Responsable des </a:t>
            </a:r>
            <a:r>
              <a:rPr lang="fr-FR" dirty="0" smtClean="0">
                <a:latin typeface="Arial Narrow" panose="020B0606020202030204" pitchFamily="34" charset="0"/>
              </a:rPr>
              <a:t>			              Réseaux </a:t>
            </a:r>
            <a:r>
              <a:rPr lang="fr-FR" dirty="0">
                <a:latin typeface="Arial Narrow" panose="020B0606020202030204" pitchFamily="34" charset="0"/>
              </a:rPr>
              <a:t>sociaux </a:t>
            </a:r>
            <a:endParaRPr lang="fr-FR" dirty="0" smtClean="0">
              <a:latin typeface="Arial Narrow" panose="020B0606020202030204" pitchFamily="34" charset="0"/>
            </a:endParaRPr>
          </a:p>
          <a:p>
            <a:r>
              <a:rPr lang="fr-FR" b="1" dirty="0" smtClean="0">
                <a:latin typeface="Arial Narrow" panose="020B0606020202030204" pitchFamily="34" charset="0"/>
              </a:rPr>
              <a:t>Kevin OUEDRAOGO </a:t>
            </a:r>
            <a:r>
              <a:rPr lang="fr-FR" dirty="0" smtClean="0">
                <a:latin typeface="Arial Narrow" panose="020B0606020202030204" pitchFamily="34" charset="0"/>
              </a:rPr>
              <a:t>: </a:t>
            </a:r>
            <a:r>
              <a:rPr lang="fr-FR" dirty="0">
                <a:latin typeface="Arial Narrow" panose="020B0606020202030204" pitchFamily="34" charset="0"/>
              </a:rPr>
              <a:t>Responsable </a:t>
            </a:r>
            <a:r>
              <a:rPr lang="fr-FR" dirty="0" smtClean="0">
                <a:latin typeface="Arial Narrow" panose="020B0606020202030204" pitchFamily="34" charset="0"/>
              </a:rPr>
              <a:t>			  	   des Réseaux </a:t>
            </a:r>
            <a:r>
              <a:rPr lang="fr-FR" dirty="0">
                <a:latin typeface="Arial Narrow" panose="020B0606020202030204" pitchFamily="34" charset="0"/>
              </a:rPr>
              <a:t>sociaux </a:t>
            </a:r>
            <a:endParaRPr lang="fr-FR" dirty="0" smtClean="0">
              <a:latin typeface="Arial Narrow" panose="020B0606020202030204" pitchFamily="34" charset="0"/>
            </a:endParaRPr>
          </a:p>
          <a:p>
            <a:r>
              <a:rPr lang="fr-FR" b="1" dirty="0" smtClean="0">
                <a:latin typeface="Arial Narrow" panose="020B0606020202030204" pitchFamily="34" charset="0"/>
              </a:rPr>
              <a:t>Nicodème MILLOGO </a:t>
            </a:r>
            <a:r>
              <a:rPr lang="fr-FR" dirty="0" smtClean="0">
                <a:latin typeface="Arial Narrow" panose="020B0606020202030204" pitchFamily="34" charset="0"/>
              </a:rPr>
              <a:t>: Chargé des 			 		  relations externes</a:t>
            </a:r>
          </a:p>
          <a:p>
            <a:endParaRPr lang="fr-FR" dirty="0">
              <a:latin typeface="Arial Narrow" panose="020B0606020202030204" pitchFamily="34" charset="0"/>
            </a:endParaRPr>
          </a:p>
        </p:txBody>
      </p:sp>
      <p:sp>
        <p:nvSpPr>
          <p:cNvPr id="7" name="Espace réservé du texte 6"/>
          <p:cNvSpPr>
            <a:spLocks noGrp="1"/>
          </p:cNvSpPr>
          <p:nvPr>
            <p:ph type="body" sz="quarter" idx="3"/>
          </p:nvPr>
        </p:nvSpPr>
        <p:spPr>
          <a:xfrm>
            <a:off x="6096000" y="1023780"/>
            <a:ext cx="5183188" cy="823912"/>
          </a:xfrm>
        </p:spPr>
        <p:txBody>
          <a:bodyPr>
            <a:normAutofit/>
          </a:bodyPr>
          <a:lstStyle/>
          <a:p>
            <a:r>
              <a:rPr lang="fr-FR" sz="3600" dirty="0" smtClean="0"/>
              <a:t>	Partenaires</a:t>
            </a:r>
            <a:endParaRPr lang="fr-FR" sz="3600" dirty="0"/>
          </a:p>
        </p:txBody>
      </p:sp>
      <p:sp>
        <p:nvSpPr>
          <p:cNvPr id="4" name="Espace réservé du pied de page 3"/>
          <p:cNvSpPr>
            <a:spLocks noGrp="1"/>
          </p:cNvSpPr>
          <p:nvPr>
            <p:ph type="ftr" sz="quarter" idx="11"/>
          </p:nvPr>
        </p:nvSpPr>
        <p:spPr/>
        <p:txBody>
          <a:bodyPr/>
          <a:lstStyle/>
          <a:p>
            <a:r>
              <a:rPr lang="fr-FR" smtClean="0"/>
              <a:t>Equipe Africa coin</a:t>
            </a:r>
            <a:endParaRPr lang="fr-FR" dirty="0"/>
          </a:p>
        </p:txBody>
      </p:sp>
      <p:sp>
        <p:nvSpPr>
          <p:cNvPr id="5" name="Espace réservé du numéro de diapositive 4"/>
          <p:cNvSpPr>
            <a:spLocks noGrp="1"/>
          </p:cNvSpPr>
          <p:nvPr>
            <p:ph type="sldNum" sz="quarter" idx="12"/>
          </p:nvPr>
        </p:nvSpPr>
        <p:spPr/>
        <p:txBody>
          <a:bodyPr/>
          <a:lstStyle/>
          <a:p>
            <a:fld id="{ECBDA8D4-CBA7-4E52-A899-E11ED198B964}" type="slidenum">
              <a:rPr lang="fr-FR" smtClean="0"/>
              <a:t>20</a:t>
            </a:fld>
            <a:endParaRPr lang="fr-FR"/>
          </a:p>
        </p:txBody>
      </p:sp>
      <p:sp>
        <p:nvSpPr>
          <p:cNvPr id="8" name="Espace réservé du contenu 7"/>
          <p:cNvSpPr>
            <a:spLocks noGrp="1"/>
          </p:cNvSpPr>
          <p:nvPr>
            <p:ph sz="quarter" idx="4"/>
          </p:nvPr>
        </p:nvSpPr>
        <p:spPr>
          <a:xfrm>
            <a:off x="6172200" y="2011680"/>
            <a:ext cx="5183188" cy="4177983"/>
          </a:xfrm>
        </p:spPr>
        <p:txBody>
          <a:bodyPr/>
          <a:lstStyle/>
          <a:p>
            <a:r>
              <a:rPr lang="fr-FR" dirty="0" smtClean="0"/>
              <a:t>M. </a:t>
            </a:r>
            <a:r>
              <a:rPr lang="fr-FR" b="1" dirty="0" smtClean="0"/>
              <a:t>Ben Hakim TIEMTORE : </a:t>
            </a:r>
            <a:r>
              <a:rPr lang="fr-FR" dirty="0" smtClean="0"/>
              <a:t>fondateur de LBC (</a:t>
            </a:r>
            <a:r>
              <a:rPr lang="fr-FR" dirty="0" err="1" smtClean="0"/>
              <a:t>Language</a:t>
            </a:r>
            <a:r>
              <a:rPr lang="fr-FR" dirty="0" smtClean="0"/>
              <a:t> and Business Center) Burkina.</a:t>
            </a:r>
            <a:endParaRPr lang="fr-FR" b="1" dirty="0"/>
          </a:p>
        </p:txBody>
      </p:sp>
    </p:spTree>
    <p:extLst>
      <p:ext uri="{BB962C8B-B14F-4D97-AF65-F5344CB8AC3E}">
        <p14:creationId xmlns:p14="http://schemas.microsoft.com/office/powerpoint/2010/main" val="3133141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999"/>
          </a:xfrm>
          <a:prstGeom prst="rect">
            <a:avLst/>
          </a:prstGeom>
        </p:spPr>
      </p:pic>
      <p:sp>
        <p:nvSpPr>
          <p:cNvPr id="2" name="Titre 1"/>
          <p:cNvSpPr>
            <a:spLocks noGrp="1"/>
          </p:cNvSpPr>
          <p:nvPr>
            <p:ph type="title"/>
          </p:nvPr>
        </p:nvSpPr>
        <p:spPr>
          <a:xfrm>
            <a:off x="0" y="1"/>
            <a:ext cx="12192000" cy="969264"/>
          </a:xfrm>
          <a:solidFill>
            <a:schemeClr val="bg1">
              <a:lumMod val="95000"/>
              <a:lumOff val="5000"/>
            </a:schemeClr>
          </a:solidFill>
        </p:spPr>
        <p:txBody>
          <a:bodyPr/>
          <a:lstStyle/>
          <a:p>
            <a:r>
              <a:rPr lang="fr-FR" b="1" dirty="0" smtClean="0">
                <a:latin typeface="Baskerville Old Face" panose="02020602080505020303" pitchFamily="18" charset="0"/>
              </a:rPr>
              <a:t>1. Mentions légales</a:t>
            </a:r>
            <a:endParaRPr lang="fr-FR" b="1" dirty="0">
              <a:latin typeface="Baskerville Old Face" panose="02020602080505020303" pitchFamily="18" charset="0"/>
            </a:endParaRPr>
          </a:p>
        </p:txBody>
      </p:sp>
      <p:sp>
        <p:nvSpPr>
          <p:cNvPr id="3" name="Espace réservé du contenu 2"/>
          <p:cNvSpPr>
            <a:spLocks noGrp="1"/>
          </p:cNvSpPr>
          <p:nvPr>
            <p:ph idx="1"/>
          </p:nvPr>
        </p:nvSpPr>
        <p:spPr>
          <a:xfrm>
            <a:off x="838200" y="1554480"/>
            <a:ext cx="10683240" cy="4858351"/>
          </a:xfrm>
        </p:spPr>
        <p:txBody>
          <a:bodyPr>
            <a:noAutofit/>
          </a:bodyPr>
          <a:lstStyle/>
          <a:p>
            <a:pPr marL="0" indent="0">
              <a:buNone/>
            </a:pPr>
            <a:r>
              <a:rPr lang="fr-FR" i="1" dirty="0" smtClean="0">
                <a:latin typeface="Arial Unicode MS" panose="020B0604020202020204" pitchFamily="34" charset="-128"/>
                <a:ea typeface="Arial Unicode MS" panose="020B0604020202020204" pitchFamily="34" charset="-128"/>
                <a:cs typeface="Arial Unicode MS" panose="020B0604020202020204" pitchFamily="34" charset="-128"/>
              </a:rPr>
              <a:t>Africa coin </a:t>
            </a:r>
            <a:r>
              <a:rPr lang="fr-FR" dirty="0" smtClean="0">
                <a:latin typeface="Arial Unicode MS" panose="020B0604020202020204" pitchFamily="34" charset="-128"/>
                <a:ea typeface="Arial Unicode MS" panose="020B0604020202020204" pitchFamily="34" charset="-128"/>
                <a:cs typeface="Arial Unicode MS" panose="020B0604020202020204" pitchFamily="34" charset="-128"/>
              </a:rPr>
              <a:t>ne représente ni la propriété ni l’avoir d’une quelconque entreprise, mais représente plutôt sa valeur utilitaire, telle que décrite dans le livre blanc </a:t>
            </a:r>
            <a:r>
              <a:rPr lang="fr-FR" i="1" dirty="0" smtClean="0">
                <a:latin typeface="Arial Unicode MS" panose="020B0604020202020204" pitchFamily="34" charset="-128"/>
                <a:ea typeface="Arial Unicode MS" panose="020B0604020202020204" pitchFamily="34" charset="-128"/>
                <a:cs typeface="Arial Unicode MS" panose="020B0604020202020204" pitchFamily="34" charset="-128"/>
              </a:rPr>
              <a:t>AFC. </a:t>
            </a:r>
            <a:r>
              <a:rPr lang="fr-FR" dirty="0" smtClean="0">
                <a:latin typeface="Arial Unicode MS" panose="020B0604020202020204" pitchFamily="34" charset="-128"/>
                <a:ea typeface="Arial Unicode MS" panose="020B0604020202020204" pitchFamily="34" charset="-128"/>
                <a:cs typeface="Arial Unicode MS" panose="020B0604020202020204" pitchFamily="34" charset="-128"/>
              </a:rPr>
              <a:t>Les informations du livre blanc peuvent être incomplètes et, bien que nous fassions tous les efforts nécessaires pour nous assurer leur exactitude et de leur mise a jour, elles ne constituent, en aucun cas, un document personnel.  </a:t>
            </a:r>
            <a:r>
              <a:rPr lang="fr-FR" i="1" dirty="0" smtClean="0">
                <a:latin typeface="Arial Unicode MS" panose="020B0604020202020204" pitchFamily="34" charset="-128"/>
                <a:ea typeface="Arial Unicode MS" panose="020B0604020202020204" pitchFamily="34" charset="-128"/>
                <a:cs typeface="Arial Unicode MS" panose="020B0604020202020204" pitchFamily="34" charset="-128"/>
              </a:rPr>
              <a:t>AFC</a:t>
            </a:r>
            <a:r>
              <a:rPr lang="fr-FR" dirty="0" smtClean="0">
                <a:latin typeface="Arial Unicode MS" panose="020B0604020202020204" pitchFamily="34" charset="-128"/>
                <a:ea typeface="Arial Unicode MS" panose="020B0604020202020204" pitchFamily="34" charset="-128"/>
                <a:cs typeface="Arial Unicode MS" panose="020B0604020202020204" pitchFamily="34" charset="-128"/>
              </a:rPr>
              <a:t> ne garantie ni n’accepte aucune responsabilité légale découlant de, ou en lien avec l’exactitude, la fiabilité, l’actualité ou l’exhaustivité des informations. Les détenteurs potentiels de jetons ou coins doivent demander l’avis d’un professionnel indépendant avant d’effectuer une transaction sur la base des informations publier dans ce livre blanc. </a:t>
            </a:r>
            <a:endParaRPr lang="fr-FR" i="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Espace réservé du pied de page 3"/>
          <p:cNvSpPr>
            <a:spLocks noGrp="1"/>
          </p:cNvSpPr>
          <p:nvPr>
            <p:ph type="ftr" sz="quarter" idx="11"/>
          </p:nvPr>
        </p:nvSpPr>
        <p:spPr/>
        <p:txBody>
          <a:bodyPr/>
          <a:lstStyle/>
          <a:p>
            <a:r>
              <a:rPr lang="fr-FR" dirty="0" smtClean="0"/>
              <a:t>Equipe Africa coin</a:t>
            </a:r>
            <a:endParaRPr lang="fr-FR" dirty="0"/>
          </a:p>
        </p:txBody>
      </p:sp>
      <p:sp>
        <p:nvSpPr>
          <p:cNvPr id="5" name="Espace réservé du numéro de diapositive 4"/>
          <p:cNvSpPr>
            <a:spLocks noGrp="1"/>
          </p:cNvSpPr>
          <p:nvPr>
            <p:ph type="sldNum" sz="quarter" idx="12"/>
          </p:nvPr>
        </p:nvSpPr>
        <p:spPr/>
        <p:txBody>
          <a:bodyPr/>
          <a:lstStyle/>
          <a:p>
            <a:fld id="{ECBDA8D4-CBA7-4E52-A899-E11ED198B964}" type="slidenum">
              <a:rPr lang="fr-FR" smtClean="0"/>
              <a:t>3</a:t>
            </a:fld>
            <a:endParaRPr lang="fr-FR" dirty="0"/>
          </a:p>
        </p:txBody>
      </p:sp>
    </p:spTree>
    <p:extLst>
      <p:ext uri="{BB962C8B-B14F-4D97-AF65-F5344CB8AC3E}">
        <p14:creationId xmlns:p14="http://schemas.microsoft.com/office/powerpoint/2010/main" val="7304972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4177"/>
          </a:xfrm>
          <a:prstGeom prst="rect">
            <a:avLst/>
          </a:prstGeom>
        </p:spPr>
      </p:pic>
      <p:sp>
        <p:nvSpPr>
          <p:cNvPr id="2" name="Titre 1"/>
          <p:cNvSpPr>
            <a:spLocks noGrp="1"/>
          </p:cNvSpPr>
          <p:nvPr>
            <p:ph type="title"/>
          </p:nvPr>
        </p:nvSpPr>
        <p:spPr>
          <a:xfrm>
            <a:off x="0" y="0"/>
            <a:ext cx="12192000" cy="1148411"/>
          </a:xfrm>
          <a:solidFill>
            <a:schemeClr val="bg1">
              <a:lumMod val="95000"/>
              <a:lumOff val="5000"/>
            </a:schemeClr>
          </a:solidFill>
        </p:spPr>
        <p:txBody>
          <a:bodyPr/>
          <a:lstStyle/>
          <a:p>
            <a:endParaRPr lang="fr-FR" dirty="0"/>
          </a:p>
        </p:txBody>
      </p:sp>
      <p:sp>
        <p:nvSpPr>
          <p:cNvPr id="3" name="Espace réservé du contenu 2"/>
          <p:cNvSpPr>
            <a:spLocks noGrp="1"/>
          </p:cNvSpPr>
          <p:nvPr>
            <p:ph idx="1"/>
          </p:nvPr>
        </p:nvSpPr>
        <p:spPr/>
        <p:txBody>
          <a:bodyPr/>
          <a:lstStyle/>
          <a:p>
            <a:r>
              <a:rPr lang="fr-FR" dirty="0">
                <a:latin typeface="Arial Unicode MS" panose="020B0604020202020204" pitchFamily="34" charset="-128"/>
                <a:ea typeface="Arial Unicode MS" panose="020B0604020202020204" pitchFamily="34" charset="-128"/>
                <a:cs typeface="Arial Unicode MS" panose="020B0604020202020204" pitchFamily="34" charset="-128"/>
              </a:rPr>
              <a:t>L’information étant publiée uniquement à titre de référence. Dans tous les cas, </a:t>
            </a:r>
            <a:r>
              <a:rPr lang="fr-FR" i="1" dirty="0">
                <a:latin typeface="Arial Unicode MS" panose="020B0604020202020204" pitchFamily="34" charset="-128"/>
                <a:ea typeface="Arial Unicode MS" panose="020B0604020202020204" pitchFamily="34" charset="-128"/>
                <a:cs typeface="Arial Unicode MS" panose="020B0604020202020204" pitchFamily="34" charset="-128"/>
              </a:rPr>
              <a:t>AFC</a:t>
            </a:r>
            <a:r>
              <a:rPr lang="fr-FR" dirty="0">
                <a:latin typeface="Arial Unicode MS" panose="020B0604020202020204" pitchFamily="34" charset="-128"/>
                <a:ea typeface="Arial Unicode MS" panose="020B0604020202020204" pitchFamily="34" charset="-128"/>
                <a:cs typeface="Arial Unicode MS" panose="020B0604020202020204" pitchFamily="34" charset="-128"/>
              </a:rPr>
              <a:t> ne peut rembourser les acheteurs de jetons à travers les ventes faites par les autres détenteurs. </a:t>
            </a:r>
            <a:r>
              <a:rPr lang="fr-FR" i="1" dirty="0" err="1">
                <a:latin typeface="Arial Unicode MS" panose="020B0604020202020204" pitchFamily="34" charset="-128"/>
                <a:ea typeface="Arial Unicode MS" panose="020B0604020202020204" pitchFamily="34" charset="-128"/>
                <a:cs typeface="Arial Unicode MS" panose="020B0604020202020204" pitchFamily="34" charset="-128"/>
              </a:rPr>
              <a:t>Africa</a:t>
            </a:r>
            <a:r>
              <a:rPr lang="fr-FR" i="1" dirty="0">
                <a:latin typeface="Arial Unicode MS" panose="020B0604020202020204" pitchFamily="34" charset="-128"/>
                <a:ea typeface="Arial Unicode MS" panose="020B0604020202020204" pitchFamily="34" charset="-128"/>
                <a:cs typeface="Arial Unicode MS" panose="020B0604020202020204" pitchFamily="34" charset="-128"/>
              </a:rPr>
              <a:t> Coin </a:t>
            </a:r>
            <a:r>
              <a:rPr lang="fr-FR" dirty="0">
                <a:latin typeface="Arial Unicode MS" panose="020B0604020202020204" pitchFamily="34" charset="-128"/>
                <a:ea typeface="Arial Unicode MS" panose="020B0604020202020204" pitchFamily="34" charset="-128"/>
                <a:cs typeface="Arial Unicode MS" panose="020B0604020202020204" pitchFamily="34" charset="-128"/>
              </a:rPr>
              <a:t>n’est pas destiné à gérer des titres quelque soit la juridiction. Ce livre blanc n’est pas un prospectus ni une offre publique, ni un document d’achat et n’a pas l’intention de former une offre de valeurs ou une invitation à un investissement dans les valeurs mobilières dans quelque juridiction que ce soit.</a:t>
            </a:r>
            <a:endParaRPr lang="fr-FR" dirty="0"/>
          </a:p>
        </p:txBody>
      </p:sp>
      <p:sp>
        <p:nvSpPr>
          <p:cNvPr id="4" name="Espace réservé du pied de page 3"/>
          <p:cNvSpPr>
            <a:spLocks noGrp="1"/>
          </p:cNvSpPr>
          <p:nvPr>
            <p:ph type="ftr" sz="quarter" idx="11"/>
          </p:nvPr>
        </p:nvSpPr>
        <p:spPr/>
        <p:txBody>
          <a:bodyPr/>
          <a:lstStyle/>
          <a:p>
            <a:r>
              <a:rPr lang="fr-FR" smtClean="0"/>
              <a:t>Equipe Africa coin</a:t>
            </a:r>
            <a:endParaRPr lang="fr-FR" dirty="0"/>
          </a:p>
        </p:txBody>
      </p:sp>
      <p:sp>
        <p:nvSpPr>
          <p:cNvPr id="5" name="Espace réservé du numéro de diapositive 4"/>
          <p:cNvSpPr>
            <a:spLocks noGrp="1"/>
          </p:cNvSpPr>
          <p:nvPr>
            <p:ph type="sldNum" sz="quarter" idx="12"/>
          </p:nvPr>
        </p:nvSpPr>
        <p:spPr/>
        <p:txBody>
          <a:bodyPr/>
          <a:lstStyle/>
          <a:p>
            <a:fld id="{ECBDA8D4-CBA7-4E52-A899-E11ED198B964}" type="slidenum">
              <a:rPr lang="fr-FR" smtClean="0"/>
              <a:t>4</a:t>
            </a:fld>
            <a:endParaRPr lang="fr-FR"/>
          </a:p>
        </p:txBody>
      </p:sp>
    </p:spTree>
    <p:extLst>
      <p:ext uri="{BB962C8B-B14F-4D97-AF65-F5344CB8AC3E}">
        <p14:creationId xmlns:p14="http://schemas.microsoft.com/office/powerpoint/2010/main" val="11416453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 y="0"/>
            <a:ext cx="12192000" cy="6858000"/>
          </a:xfrm>
          <a:prstGeom prst="rect">
            <a:avLst/>
          </a:prstGeom>
        </p:spPr>
      </p:pic>
      <p:sp>
        <p:nvSpPr>
          <p:cNvPr id="2" name="Titre 1"/>
          <p:cNvSpPr>
            <a:spLocks noGrp="1"/>
          </p:cNvSpPr>
          <p:nvPr>
            <p:ph type="title"/>
          </p:nvPr>
        </p:nvSpPr>
        <p:spPr>
          <a:xfrm>
            <a:off x="6096" y="0"/>
            <a:ext cx="12185904" cy="914400"/>
          </a:xfrm>
          <a:solidFill>
            <a:schemeClr val="bg1">
              <a:lumMod val="95000"/>
              <a:lumOff val="5000"/>
            </a:schemeClr>
          </a:solidFill>
        </p:spPr>
        <p:txBody>
          <a:bodyPr/>
          <a:lstStyle/>
          <a:p>
            <a:r>
              <a:rPr lang="fr-FR" dirty="0">
                <a:latin typeface="Baskerville Old Face" panose="02020602080505020303" pitchFamily="18" charset="0"/>
              </a:rPr>
              <a:t>2</a:t>
            </a:r>
            <a:r>
              <a:rPr lang="fr-FR" dirty="0" smtClean="0">
                <a:latin typeface="Baskerville Old Face" panose="02020602080505020303" pitchFamily="18" charset="0"/>
              </a:rPr>
              <a:t>. </a:t>
            </a:r>
            <a:r>
              <a:rPr lang="fr-FR" b="1" dirty="0" smtClean="0">
                <a:latin typeface="Baskerville Old Face" panose="02020602080505020303" pitchFamily="18" charset="0"/>
              </a:rPr>
              <a:t>Introduction</a:t>
            </a:r>
            <a:endParaRPr lang="fr-FR" b="1" dirty="0">
              <a:latin typeface="Baskerville Old Face" panose="02020602080505020303" pitchFamily="18" charset="0"/>
            </a:endParaRPr>
          </a:p>
        </p:txBody>
      </p:sp>
      <p:sp>
        <p:nvSpPr>
          <p:cNvPr id="3" name="Espace réservé du contenu 2"/>
          <p:cNvSpPr>
            <a:spLocks noGrp="1"/>
          </p:cNvSpPr>
          <p:nvPr>
            <p:ph idx="1"/>
          </p:nvPr>
        </p:nvSpPr>
        <p:spPr>
          <a:xfrm>
            <a:off x="548640" y="1207008"/>
            <a:ext cx="11228832" cy="5149342"/>
          </a:xfrm>
        </p:spPr>
        <p:txBody>
          <a:bodyPr>
            <a:noAutofit/>
          </a:bodyPr>
          <a:lstStyle/>
          <a:p>
            <a:pPr marL="0" indent="0">
              <a:buNone/>
            </a:pPr>
            <a:r>
              <a:rPr lang="fr-FR" i="1" dirty="0" smtClean="0">
                <a:latin typeface="Arial Unicode MS" panose="020B0604020202020204" pitchFamily="34" charset="-128"/>
                <a:ea typeface="Arial Unicode MS" panose="020B0604020202020204" pitchFamily="34" charset="-128"/>
                <a:cs typeface="Arial Unicode MS" panose="020B0604020202020204" pitchFamily="34" charset="-128"/>
              </a:rPr>
              <a:t>Africa Coin (AFC) </a:t>
            </a:r>
            <a:r>
              <a:rPr lang="fr-FR" dirty="0" smtClean="0">
                <a:latin typeface="Arial Unicode MS" panose="020B0604020202020204" pitchFamily="34" charset="-128"/>
                <a:ea typeface="Arial Unicode MS" panose="020B0604020202020204" pitchFamily="34" charset="-128"/>
                <a:cs typeface="Arial Unicode MS" panose="020B0604020202020204" pitchFamily="34" charset="-128"/>
              </a:rPr>
              <a:t>est un jeton de charité déflationniste axé sur la communauté avec de futurs projets visant à réduire notre empreinte carbone et à lutter contre le changement climatique en rendant les sources d’</a:t>
            </a:r>
            <a:r>
              <a:rPr lang="fr-FR" dirty="0">
                <a:latin typeface="Arial Unicode MS" panose="020B0604020202020204" pitchFamily="34" charset="-128"/>
                <a:ea typeface="Arial Unicode MS" panose="020B0604020202020204" pitchFamily="34" charset="-128"/>
                <a:cs typeface="Arial Unicode MS" panose="020B0604020202020204" pitchFamily="34" charset="-128"/>
              </a:rPr>
              <a:t>é</a:t>
            </a:r>
            <a:r>
              <a:rPr lang="fr-FR" dirty="0" smtClean="0">
                <a:latin typeface="Arial Unicode MS" panose="020B0604020202020204" pitchFamily="34" charset="-128"/>
                <a:ea typeface="Arial Unicode MS" panose="020B0604020202020204" pitchFamily="34" charset="-128"/>
                <a:cs typeface="Arial Unicode MS" panose="020B0604020202020204" pitchFamily="34" charset="-128"/>
              </a:rPr>
              <a:t>nergie renouvelables plus accessibles et en passant par le financement des projets écologiques. Le changement climatique représente un risque majeur pour l’</a:t>
            </a:r>
            <a:r>
              <a:rPr lang="fr-FR" dirty="0">
                <a:latin typeface="Arial Unicode MS" panose="020B0604020202020204" pitchFamily="34" charset="-128"/>
                <a:ea typeface="Arial Unicode MS" panose="020B0604020202020204" pitchFamily="34" charset="-128"/>
                <a:cs typeface="Arial Unicode MS" panose="020B0604020202020204" pitchFamily="34" charset="-128"/>
              </a:rPr>
              <a:t>é</a:t>
            </a:r>
            <a:r>
              <a:rPr lang="fr-FR" dirty="0" smtClean="0">
                <a:latin typeface="Arial Unicode MS" panose="020B0604020202020204" pitchFamily="34" charset="-128"/>
                <a:ea typeface="Arial Unicode MS" panose="020B0604020202020204" pitchFamily="34" charset="-128"/>
                <a:cs typeface="Arial Unicode MS" panose="020B0604020202020204" pitchFamily="34" charset="-128"/>
              </a:rPr>
              <a:t>conomie mondiale, affectant la richesse et la prospérité de tous les citoyens et nations du monde. Cela aura un impact significatif sur la disponibilité des ressources, la tarification de l’</a:t>
            </a:r>
            <a:r>
              <a:rPr lang="fr-FR" dirty="0">
                <a:latin typeface="Arial Unicode MS" panose="020B0604020202020204" pitchFamily="34" charset="-128"/>
                <a:ea typeface="Arial Unicode MS" panose="020B0604020202020204" pitchFamily="34" charset="-128"/>
                <a:cs typeface="Arial Unicode MS" panose="020B0604020202020204" pitchFamily="34" charset="-128"/>
              </a:rPr>
              <a:t>é</a:t>
            </a:r>
            <a:r>
              <a:rPr lang="fr-FR" dirty="0" smtClean="0">
                <a:latin typeface="Arial Unicode MS" panose="020B0604020202020204" pitchFamily="34" charset="-128"/>
                <a:ea typeface="Arial Unicode MS" panose="020B0604020202020204" pitchFamily="34" charset="-128"/>
                <a:cs typeface="Arial Unicode MS" panose="020B0604020202020204" pitchFamily="34" charset="-128"/>
              </a:rPr>
              <a:t>nergie, la vulnérabilité des infrastructures et les évaluations des entreprises. Les efforts de durabilité environnementale des entreprises ne sont considérés comme purement volontaires. </a:t>
            </a:r>
            <a:endParaRPr lang="fr-FR"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Espace réservé du pied de page 3"/>
          <p:cNvSpPr>
            <a:spLocks noGrp="1"/>
          </p:cNvSpPr>
          <p:nvPr>
            <p:ph type="ftr" sz="quarter" idx="11"/>
          </p:nvPr>
        </p:nvSpPr>
        <p:spPr/>
        <p:txBody>
          <a:bodyPr/>
          <a:lstStyle/>
          <a:p>
            <a:r>
              <a:rPr lang="fr-FR" dirty="0" smtClean="0"/>
              <a:t>Equipe Africa coin</a:t>
            </a:r>
            <a:endParaRPr lang="fr-FR" dirty="0"/>
          </a:p>
        </p:txBody>
      </p:sp>
      <p:sp>
        <p:nvSpPr>
          <p:cNvPr id="5" name="Espace réservé du numéro de diapositive 4"/>
          <p:cNvSpPr>
            <a:spLocks noGrp="1"/>
          </p:cNvSpPr>
          <p:nvPr>
            <p:ph type="sldNum" sz="quarter" idx="12"/>
          </p:nvPr>
        </p:nvSpPr>
        <p:spPr/>
        <p:txBody>
          <a:bodyPr/>
          <a:lstStyle/>
          <a:p>
            <a:fld id="{ECBDA8D4-CBA7-4E52-A899-E11ED198B964}" type="slidenum">
              <a:rPr lang="fr-FR" smtClean="0"/>
              <a:t>5</a:t>
            </a:fld>
            <a:endParaRPr lang="fr-FR" dirty="0"/>
          </a:p>
        </p:txBody>
      </p:sp>
    </p:spTree>
    <p:extLst>
      <p:ext uri="{BB962C8B-B14F-4D97-AF65-F5344CB8AC3E}">
        <p14:creationId xmlns:p14="http://schemas.microsoft.com/office/powerpoint/2010/main" val="6384962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 y="0"/>
            <a:ext cx="12192000" cy="6858000"/>
          </a:xfrm>
          <a:prstGeom prst="rect">
            <a:avLst/>
          </a:prstGeom>
        </p:spPr>
      </p:pic>
      <p:sp>
        <p:nvSpPr>
          <p:cNvPr id="2" name="Titre 1"/>
          <p:cNvSpPr>
            <a:spLocks noGrp="1"/>
          </p:cNvSpPr>
          <p:nvPr>
            <p:ph type="title"/>
          </p:nvPr>
        </p:nvSpPr>
        <p:spPr>
          <a:xfrm>
            <a:off x="6096" y="0"/>
            <a:ext cx="12185904" cy="914400"/>
          </a:xfrm>
          <a:solidFill>
            <a:schemeClr val="bg1">
              <a:lumMod val="95000"/>
              <a:lumOff val="5000"/>
            </a:schemeClr>
          </a:solidFill>
        </p:spPr>
        <p:txBody>
          <a:bodyPr/>
          <a:lstStyle/>
          <a:p>
            <a:endParaRPr lang="fr-FR" b="1" dirty="0">
              <a:latin typeface="Baskerville Old Face" panose="02020602080505020303" pitchFamily="18" charset="0"/>
            </a:endParaRPr>
          </a:p>
        </p:txBody>
      </p:sp>
      <p:sp>
        <p:nvSpPr>
          <p:cNvPr id="3" name="Espace réservé du contenu 2"/>
          <p:cNvSpPr>
            <a:spLocks noGrp="1"/>
          </p:cNvSpPr>
          <p:nvPr>
            <p:ph idx="1"/>
          </p:nvPr>
        </p:nvSpPr>
        <p:spPr>
          <a:xfrm>
            <a:off x="548640" y="1207008"/>
            <a:ext cx="11228832" cy="5149342"/>
          </a:xfrm>
        </p:spPr>
        <p:txBody>
          <a:bodyPr>
            <a:noAutofit/>
          </a:bodyPr>
          <a:lstStyle/>
          <a:p>
            <a:pPr marL="0" indent="0">
              <a:buNone/>
            </a:pPr>
            <a:r>
              <a:rPr lang="fr-FR" dirty="0">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t>Les clients et les actionnaires s’attendent désormais à des réductions significatives de l’énergie et des émissions, tandis que les législateurs à tous les niveaux créent de nouvelles règlementations qui exigent  la preuve de la conformité de l’adaptation au changement climatique. La classe d’actifs du capital naturel inexploitée et sous-évaluée est estimée à plus de 120 000 milliards de dollars américains, tandis que les actifs spécifiques représentés par des institutions et des individus engagés dans une sorte de désinvestissement des combustibles fossiles sont estimés à 5 000 milliards de dollars en 2017</a:t>
            </a:r>
            <a:r>
              <a:rPr lang="fr-FR" dirty="0" smtClean="0">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t>. </a:t>
            </a:r>
            <a:r>
              <a:rPr lang="fr-FR" dirty="0">
                <a:latin typeface="Arial Unicode MS" panose="020B0604020202020204" pitchFamily="34" charset="-128"/>
                <a:ea typeface="Arial Unicode MS" panose="020B0604020202020204" pitchFamily="34" charset="-128"/>
                <a:cs typeface="Arial Unicode MS" panose="020B0604020202020204" pitchFamily="34" charset="-128"/>
              </a:rPr>
              <a:t>Alors que la sensibilisation et la légalisation concernant le changement climatique et l’importance critique des actifs naturels se développent, il n’existe pas encore de mécanisme transparent pour connecter </a:t>
            </a:r>
            <a:r>
              <a:rPr lang="fr-FR" dirty="0" smtClean="0">
                <a:latin typeface="Arial Unicode MS" panose="020B0604020202020204" pitchFamily="34" charset="-128"/>
                <a:ea typeface="Arial Unicode MS" panose="020B0604020202020204" pitchFamily="34" charset="-128"/>
                <a:cs typeface="Arial Unicode MS" panose="020B0604020202020204" pitchFamily="34" charset="-128"/>
              </a:rPr>
              <a:t>les</a:t>
            </a:r>
            <a:endParaRPr lang="fr-FR" dirty="0">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endParaRPr lang="fr-FR"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Espace réservé du pied de page 3"/>
          <p:cNvSpPr>
            <a:spLocks noGrp="1"/>
          </p:cNvSpPr>
          <p:nvPr>
            <p:ph type="ftr" sz="quarter" idx="11"/>
          </p:nvPr>
        </p:nvSpPr>
        <p:spPr/>
        <p:txBody>
          <a:bodyPr/>
          <a:lstStyle/>
          <a:p>
            <a:r>
              <a:rPr lang="fr-FR" dirty="0" smtClean="0"/>
              <a:t>Equipe Africa coin</a:t>
            </a:r>
            <a:endParaRPr lang="fr-FR" dirty="0"/>
          </a:p>
        </p:txBody>
      </p:sp>
      <p:sp>
        <p:nvSpPr>
          <p:cNvPr id="5" name="Espace réservé du numéro de diapositive 4"/>
          <p:cNvSpPr>
            <a:spLocks noGrp="1"/>
          </p:cNvSpPr>
          <p:nvPr>
            <p:ph type="sldNum" sz="quarter" idx="12"/>
          </p:nvPr>
        </p:nvSpPr>
        <p:spPr/>
        <p:txBody>
          <a:bodyPr/>
          <a:lstStyle/>
          <a:p>
            <a:fld id="{ECBDA8D4-CBA7-4E52-A899-E11ED198B964}" type="slidenum">
              <a:rPr lang="fr-FR" smtClean="0"/>
              <a:t>6</a:t>
            </a:fld>
            <a:endParaRPr lang="fr-FR" dirty="0"/>
          </a:p>
        </p:txBody>
      </p:sp>
    </p:spTree>
    <p:extLst>
      <p:ext uri="{BB962C8B-B14F-4D97-AF65-F5344CB8AC3E}">
        <p14:creationId xmlns:p14="http://schemas.microsoft.com/office/powerpoint/2010/main" val="42857770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7999"/>
          </a:xfrm>
          <a:prstGeom prst="rect">
            <a:avLst/>
          </a:prstGeom>
        </p:spPr>
      </p:pic>
      <p:sp>
        <p:nvSpPr>
          <p:cNvPr id="2" name="Titre 1"/>
          <p:cNvSpPr>
            <a:spLocks noGrp="1"/>
          </p:cNvSpPr>
          <p:nvPr>
            <p:ph type="title"/>
          </p:nvPr>
        </p:nvSpPr>
        <p:spPr>
          <a:xfrm>
            <a:off x="-1" y="0"/>
            <a:ext cx="12191999" cy="770021"/>
          </a:xfrm>
          <a:solidFill>
            <a:schemeClr val="bg1">
              <a:lumMod val="95000"/>
              <a:lumOff val="5000"/>
            </a:schemeClr>
          </a:solidFill>
        </p:spPr>
        <p:txBody>
          <a:bodyPr>
            <a:normAutofit/>
          </a:bodyPr>
          <a:lstStyle/>
          <a:p>
            <a:endParaRPr lang="fr-FR" b="1" dirty="0">
              <a:latin typeface="Baskerville Old Face" panose="02020602080505020303" pitchFamily="18" charset="0"/>
            </a:endParaRPr>
          </a:p>
        </p:txBody>
      </p:sp>
      <p:sp>
        <p:nvSpPr>
          <p:cNvPr id="3" name="Espace réservé du contenu 2"/>
          <p:cNvSpPr>
            <a:spLocks noGrp="1"/>
          </p:cNvSpPr>
          <p:nvPr>
            <p:ph idx="1"/>
          </p:nvPr>
        </p:nvSpPr>
        <p:spPr>
          <a:xfrm>
            <a:off x="838200" y="1106905"/>
            <a:ext cx="10515600" cy="5070058"/>
          </a:xfrm>
        </p:spPr>
        <p:txBody>
          <a:bodyPr>
            <a:noAutofit/>
          </a:bodyPr>
          <a:lstStyle/>
          <a:p>
            <a:pPr marL="0" indent="0">
              <a:buNone/>
            </a:pPr>
            <a:r>
              <a:rPr lang="fr-FR" dirty="0">
                <a:latin typeface="Arial Unicode MS" panose="020B0604020202020204" pitchFamily="34" charset="-128"/>
                <a:ea typeface="Arial Unicode MS" panose="020B0604020202020204" pitchFamily="34" charset="-128"/>
                <a:cs typeface="Arial Unicode MS" panose="020B0604020202020204" pitchFamily="34" charset="-128"/>
              </a:rPr>
              <a:t>producteurs de ces actifs naturels avec les acheteurs et les consommateurs de ces actifs.</a:t>
            </a:r>
            <a:r>
              <a:rPr lang="fr-FR" dirty="0" smtClean="0">
                <a:latin typeface="Arial Unicode MS" panose="020B0604020202020204" pitchFamily="34" charset="-128"/>
                <a:ea typeface="Arial Unicode MS" panose="020B0604020202020204" pitchFamily="34" charset="-128"/>
                <a:cs typeface="Arial Unicode MS" panose="020B0604020202020204" pitchFamily="34" charset="-128"/>
              </a:rPr>
              <a:t> Aujourd’hui, comme c’est le cas dans de nombreuses industries, le contrôle et les avantages qui en résultent appartiennent à quelques privilégiés. La crypto monnaie Africa coin offre une opportunité unique de transformer véritablement le marché des actifs de capital naturel, en créant une place de marché des actifs naturels qui permettent à toutes les parties prenantes de la chaine de valeur climatique de participer. Les parties prenantes pourront également combiner des actifs avec des services à valeur ajouté pour créer des offres personnalisées adaptées à de nouveaux segments de marché, </a:t>
            </a:r>
            <a:endParaRPr lang="fr-FR"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Espace réservé du pied de page 3"/>
          <p:cNvSpPr>
            <a:spLocks noGrp="1"/>
          </p:cNvSpPr>
          <p:nvPr>
            <p:ph type="ftr" sz="quarter" idx="11"/>
          </p:nvPr>
        </p:nvSpPr>
        <p:spPr/>
        <p:txBody>
          <a:bodyPr/>
          <a:lstStyle/>
          <a:p>
            <a:r>
              <a:rPr lang="fr-FR" dirty="0" smtClean="0"/>
              <a:t>Equipe Africa coin</a:t>
            </a:r>
            <a:endParaRPr lang="fr-FR" dirty="0"/>
          </a:p>
        </p:txBody>
      </p:sp>
      <p:sp>
        <p:nvSpPr>
          <p:cNvPr id="5" name="Espace réservé du numéro de diapositive 4"/>
          <p:cNvSpPr>
            <a:spLocks noGrp="1"/>
          </p:cNvSpPr>
          <p:nvPr>
            <p:ph type="sldNum" sz="quarter" idx="12"/>
          </p:nvPr>
        </p:nvSpPr>
        <p:spPr/>
        <p:txBody>
          <a:bodyPr/>
          <a:lstStyle/>
          <a:p>
            <a:fld id="{ECBDA8D4-CBA7-4E52-A899-E11ED198B964}" type="slidenum">
              <a:rPr lang="fr-FR" smtClean="0"/>
              <a:t>7</a:t>
            </a:fld>
            <a:endParaRPr lang="fr-FR" dirty="0"/>
          </a:p>
        </p:txBody>
      </p:sp>
    </p:spTree>
    <p:extLst>
      <p:ext uri="{BB962C8B-B14F-4D97-AF65-F5344CB8AC3E}">
        <p14:creationId xmlns:p14="http://schemas.microsoft.com/office/powerpoint/2010/main" val="19393892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7999"/>
          </a:xfrm>
          <a:prstGeom prst="rect">
            <a:avLst/>
          </a:prstGeom>
        </p:spPr>
      </p:pic>
      <p:sp>
        <p:nvSpPr>
          <p:cNvPr id="2" name="Titre 1"/>
          <p:cNvSpPr>
            <a:spLocks noGrp="1"/>
          </p:cNvSpPr>
          <p:nvPr>
            <p:ph type="title"/>
          </p:nvPr>
        </p:nvSpPr>
        <p:spPr>
          <a:xfrm>
            <a:off x="-1" y="0"/>
            <a:ext cx="12191999" cy="770021"/>
          </a:xfrm>
          <a:solidFill>
            <a:schemeClr val="bg1">
              <a:lumMod val="95000"/>
              <a:lumOff val="5000"/>
            </a:schemeClr>
          </a:solidFill>
        </p:spPr>
        <p:txBody>
          <a:bodyPr>
            <a:normAutofit/>
          </a:bodyPr>
          <a:lstStyle/>
          <a:p>
            <a:endParaRPr lang="fr-FR" b="1" dirty="0">
              <a:latin typeface="Baskerville Old Face" panose="02020602080505020303" pitchFamily="18" charset="0"/>
            </a:endParaRPr>
          </a:p>
        </p:txBody>
      </p:sp>
      <p:sp>
        <p:nvSpPr>
          <p:cNvPr id="3" name="Espace réservé du contenu 2"/>
          <p:cNvSpPr>
            <a:spLocks noGrp="1"/>
          </p:cNvSpPr>
          <p:nvPr>
            <p:ph idx="1"/>
          </p:nvPr>
        </p:nvSpPr>
        <p:spPr>
          <a:xfrm>
            <a:off x="838200" y="1106905"/>
            <a:ext cx="10515600" cy="5070058"/>
          </a:xfrm>
        </p:spPr>
        <p:txBody>
          <a:bodyPr>
            <a:noAutofit/>
          </a:bodyPr>
          <a:lstStyle/>
          <a:p>
            <a:pPr marL="0" indent="0">
              <a:buNone/>
            </a:pPr>
            <a:r>
              <a:rPr lang="fr-FR" dirty="0">
                <a:latin typeface="Arial Unicode MS" panose="020B0604020202020204" pitchFamily="34" charset="-128"/>
                <a:ea typeface="Arial Unicode MS" panose="020B0604020202020204" pitchFamily="34" charset="-128"/>
                <a:cs typeface="Arial Unicode MS" panose="020B0604020202020204" pitchFamily="34" charset="-128"/>
              </a:rPr>
              <a:t>élargissant le marché global et créant une richesse supplémentaire pour tous les participants de plus ils pourront par leurs investissements participer aux financements des futurs projets écologiques</a:t>
            </a:r>
            <a:r>
              <a:rPr lang="fr-FR"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fr-FR" dirty="0">
                <a:latin typeface="Arial Unicode MS" panose="020B0604020202020204" pitchFamily="34" charset="-128"/>
                <a:ea typeface="Arial Unicode MS" panose="020B0604020202020204" pitchFamily="34" charset="-128"/>
                <a:cs typeface="Arial Unicode MS" panose="020B0604020202020204" pitchFamily="34" charset="-128"/>
              </a:rPr>
              <a:t>En tant que fournisseur de solutions innovantes de durabilité environnementale depuis 2009, nous comprenons l’immense valeur de cette nouvelle plate-forme et de ce nouveau paradigme. Nous proposons déjà une gamme unique de solutions existantes qui crée une demande d’actifs de capital naturel, étayées par des modèles commerciaux éprouvés, avec des clients existants et payants. L'adaptation au changement climatique nécessite notre intervention collective et urgente pour garantir que les générations futures disposent d'une planète durable. </a:t>
            </a:r>
          </a:p>
        </p:txBody>
      </p:sp>
      <p:sp>
        <p:nvSpPr>
          <p:cNvPr id="4" name="Espace réservé du pied de page 3"/>
          <p:cNvSpPr>
            <a:spLocks noGrp="1"/>
          </p:cNvSpPr>
          <p:nvPr>
            <p:ph type="ftr" sz="quarter" idx="11"/>
          </p:nvPr>
        </p:nvSpPr>
        <p:spPr/>
        <p:txBody>
          <a:bodyPr/>
          <a:lstStyle/>
          <a:p>
            <a:r>
              <a:rPr lang="fr-FR" dirty="0" smtClean="0"/>
              <a:t>Equipe Africa coin</a:t>
            </a:r>
            <a:endParaRPr lang="fr-FR" dirty="0"/>
          </a:p>
        </p:txBody>
      </p:sp>
      <p:sp>
        <p:nvSpPr>
          <p:cNvPr id="5" name="Espace réservé du numéro de diapositive 4"/>
          <p:cNvSpPr>
            <a:spLocks noGrp="1"/>
          </p:cNvSpPr>
          <p:nvPr>
            <p:ph type="sldNum" sz="quarter" idx="12"/>
          </p:nvPr>
        </p:nvSpPr>
        <p:spPr/>
        <p:txBody>
          <a:bodyPr/>
          <a:lstStyle/>
          <a:p>
            <a:fld id="{ECBDA8D4-CBA7-4E52-A899-E11ED198B964}" type="slidenum">
              <a:rPr lang="fr-FR" smtClean="0"/>
              <a:t>8</a:t>
            </a:fld>
            <a:endParaRPr lang="fr-FR" dirty="0"/>
          </a:p>
        </p:txBody>
      </p:sp>
    </p:spTree>
    <p:extLst>
      <p:ext uri="{BB962C8B-B14F-4D97-AF65-F5344CB8AC3E}">
        <p14:creationId xmlns:p14="http://schemas.microsoft.com/office/powerpoint/2010/main" val="9936812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1999" cy="6857999"/>
          </a:xfrm>
          <a:prstGeom prst="rect">
            <a:avLst/>
          </a:prstGeom>
        </p:spPr>
      </p:pic>
      <p:sp>
        <p:nvSpPr>
          <p:cNvPr id="2" name="Titre 1"/>
          <p:cNvSpPr>
            <a:spLocks noGrp="1"/>
          </p:cNvSpPr>
          <p:nvPr>
            <p:ph type="title"/>
          </p:nvPr>
        </p:nvSpPr>
        <p:spPr>
          <a:xfrm>
            <a:off x="0" y="1"/>
            <a:ext cx="12192000" cy="1097280"/>
          </a:xfrm>
          <a:solidFill>
            <a:schemeClr val="bg1">
              <a:lumMod val="95000"/>
              <a:lumOff val="5000"/>
            </a:schemeClr>
          </a:solidFill>
        </p:spPr>
        <p:txBody>
          <a:bodyPr/>
          <a:lstStyle/>
          <a:p>
            <a:endParaRPr lang="fr-FR" dirty="0">
              <a:latin typeface="Baskerville Old Face" panose="02020602080505020303" pitchFamily="18" charset="0"/>
            </a:endParaRPr>
          </a:p>
        </p:txBody>
      </p:sp>
      <p:sp>
        <p:nvSpPr>
          <p:cNvPr id="3" name="Espace réservé du contenu 2"/>
          <p:cNvSpPr>
            <a:spLocks noGrp="1"/>
          </p:cNvSpPr>
          <p:nvPr>
            <p:ph idx="1"/>
          </p:nvPr>
        </p:nvSpPr>
        <p:spPr>
          <a:xfrm>
            <a:off x="838200" y="1478152"/>
            <a:ext cx="10515600" cy="4721479"/>
          </a:xfrm>
        </p:spPr>
        <p:txBody>
          <a:bodyPr>
            <a:normAutofit/>
          </a:bodyPr>
          <a:lstStyle/>
          <a:p>
            <a:pPr marL="0" indent="0">
              <a:buNone/>
            </a:pPr>
            <a:r>
              <a:rPr lang="fr-FR" dirty="0" smtClean="0">
                <a:latin typeface="Arial Unicode MS" panose="020B0604020202020204" pitchFamily="34" charset="-128"/>
                <a:ea typeface="Arial Unicode MS" panose="020B0604020202020204" pitchFamily="34" charset="-128"/>
                <a:cs typeface="Arial Unicode MS" panose="020B0604020202020204" pitchFamily="34" charset="-128"/>
              </a:rPr>
              <a:t>C'est </a:t>
            </a:r>
            <a:r>
              <a:rPr lang="fr-FR" dirty="0">
                <a:latin typeface="Arial Unicode MS" panose="020B0604020202020204" pitchFamily="34" charset="-128"/>
                <a:ea typeface="Arial Unicode MS" panose="020B0604020202020204" pitchFamily="34" charset="-128"/>
                <a:cs typeface="Arial Unicode MS" panose="020B0604020202020204" pitchFamily="34" charset="-128"/>
              </a:rPr>
              <a:t>une occasion rare de créer une richesse importante en faisant ce qu'il faut. Africa coin décrite ici reposent sur le principe selon lequel l'</a:t>
            </a:r>
            <a:r>
              <a:rPr lang="fr-FR" dirty="0" err="1">
                <a:latin typeface="Arial Unicode MS" panose="020B0604020202020204" pitchFamily="34" charset="-128"/>
                <a:ea typeface="Arial Unicode MS" panose="020B0604020202020204" pitchFamily="34" charset="-128"/>
                <a:cs typeface="Arial Unicode MS" panose="020B0604020202020204" pitchFamily="34" charset="-128"/>
              </a:rPr>
              <a:t>impactChoice</a:t>
            </a:r>
            <a:r>
              <a:rPr lang="fr-FR" dirty="0">
                <a:latin typeface="Arial Unicode MS" panose="020B0604020202020204" pitchFamily="34" charset="-128"/>
                <a:ea typeface="Arial Unicode MS" panose="020B0604020202020204" pitchFamily="34" charset="-128"/>
                <a:cs typeface="Arial Unicode MS" panose="020B0604020202020204" pitchFamily="34" charset="-128"/>
              </a:rPr>
              <a:t> lèvera des capitaux via le financement participatif . Nous sommes impatients que vous rejoigniez notre communauté pour faire la différence et réaliser les avantages de cette énorme opportunité de marché.</a:t>
            </a:r>
          </a:p>
          <a:p>
            <a:pPr marL="0" indent="0">
              <a:buNone/>
            </a:pPr>
            <a:endParaRPr lang="fr-FR"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Espace réservé du pied de page 3"/>
          <p:cNvSpPr>
            <a:spLocks noGrp="1"/>
          </p:cNvSpPr>
          <p:nvPr>
            <p:ph type="ftr" sz="quarter" idx="11"/>
          </p:nvPr>
        </p:nvSpPr>
        <p:spPr/>
        <p:txBody>
          <a:bodyPr/>
          <a:lstStyle/>
          <a:p>
            <a:r>
              <a:rPr lang="fr-FR" dirty="0" smtClean="0"/>
              <a:t>Equipe Africa coin</a:t>
            </a:r>
            <a:endParaRPr lang="fr-FR" dirty="0"/>
          </a:p>
        </p:txBody>
      </p:sp>
      <p:sp>
        <p:nvSpPr>
          <p:cNvPr id="5" name="Espace réservé du numéro de diapositive 4"/>
          <p:cNvSpPr>
            <a:spLocks noGrp="1"/>
          </p:cNvSpPr>
          <p:nvPr>
            <p:ph type="sldNum" sz="quarter" idx="12"/>
          </p:nvPr>
        </p:nvSpPr>
        <p:spPr/>
        <p:txBody>
          <a:bodyPr/>
          <a:lstStyle/>
          <a:p>
            <a:fld id="{ECBDA8D4-CBA7-4E52-A899-E11ED198B964}" type="slidenum">
              <a:rPr lang="fr-FR" smtClean="0"/>
              <a:t>9</a:t>
            </a:fld>
            <a:endParaRPr lang="fr-FR" dirty="0"/>
          </a:p>
        </p:txBody>
      </p:sp>
    </p:spTree>
    <p:extLst>
      <p:ext uri="{BB962C8B-B14F-4D97-AF65-F5344CB8AC3E}">
        <p14:creationId xmlns:p14="http://schemas.microsoft.com/office/powerpoint/2010/main" val="8334484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775</TotalTime>
  <Words>1706</Words>
  <Application>Microsoft Office PowerPoint</Application>
  <PresentationFormat>Grand écran</PresentationFormat>
  <Paragraphs>90</Paragraphs>
  <Slides>20</Slides>
  <Notes>4</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20</vt:i4>
      </vt:variant>
    </vt:vector>
  </HeadingPairs>
  <TitlesOfParts>
    <vt:vector size="30" baseType="lpstr">
      <vt:lpstr>Arial Unicode MS</vt:lpstr>
      <vt:lpstr>Algerian</vt:lpstr>
      <vt:lpstr>Arial</vt:lpstr>
      <vt:lpstr>Arial Narrow</vt:lpstr>
      <vt:lpstr>Arial Rounded MT Bold</vt:lpstr>
      <vt:lpstr>Baskerville Old Face</vt:lpstr>
      <vt:lpstr>Calibri</vt:lpstr>
      <vt:lpstr>Calibri Light</vt:lpstr>
      <vt:lpstr>Wingdings</vt:lpstr>
      <vt:lpstr>Office Theme</vt:lpstr>
      <vt:lpstr>AFRICA COIN        (AFC)</vt:lpstr>
      <vt:lpstr>Sommaire</vt:lpstr>
      <vt:lpstr>1. Mentions légales</vt:lpstr>
      <vt:lpstr>Présentation PowerPoint</vt:lpstr>
      <vt:lpstr>2. Introduction</vt:lpstr>
      <vt:lpstr>Présentation PowerPoint</vt:lpstr>
      <vt:lpstr>Présentation PowerPoint</vt:lpstr>
      <vt:lpstr>Présentation PowerPoint</vt:lpstr>
      <vt:lpstr>Présentation PowerPoint</vt:lpstr>
      <vt:lpstr>3. Notre vision</vt:lpstr>
      <vt:lpstr>Présentation PowerPoint</vt:lpstr>
      <vt:lpstr>4. Tokenomique</vt:lpstr>
      <vt:lpstr>Présentation PowerPoint</vt:lpstr>
      <vt:lpstr>Présentation PowerPoint</vt:lpstr>
      <vt:lpstr>Présentation PowerPoint</vt:lpstr>
      <vt:lpstr>5. La feuille de route AFC  .Phase 1 </vt:lpstr>
      <vt:lpstr>Phase 2</vt:lpstr>
      <vt:lpstr>Phase 3</vt:lpstr>
      <vt:lpstr>Phase 4</vt:lpstr>
      <vt:lpstr>6.  Equipe et Partenaires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AFRICA COIN (AFC)</dc:title>
  <dc:creator>MILLOGO</dc:creator>
  <cp:lastModifiedBy>MILLOGO</cp:lastModifiedBy>
  <cp:revision>67</cp:revision>
  <dcterms:created xsi:type="dcterms:W3CDTF">2021-08-11T14:56:23Z</dcterms:created>
  <dcterms:modified xsi:type="dcterms:W3CDTF">2021-08-27T16:32:00Z</dcterms:modified>
</cp:coreProperties>
</file>