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0276000" cx="42768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Roboto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36">
          <p15:clr>
            <a:srgbClr val="A4A3A4"/>
          </p15:clr>
        </p15:guide>
        <p15:guide id="2" pos="134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36" orient="horz"/>
        <p:guide pos="1347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italic.fntdata"/><Relationship Id="rId14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7356" y="685800"/>
            <a:ext cx="4844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007356" y="685800"/>
            <a:ext cx="4844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457911" y="4382765"/>
            <a:ext cx="39852300" cy="12082200"/>
          </a:xfrm>
          <a:prstGeom prst="rect">
            <a:avLst/>
          </a:prstGeom>
        </p:spPr>
        <p:txBody>
          <a:bodyPr anchorCtr="0" anchor="b" bIns="455200" lIns="455200" spcFirstLastPara="1" rIns="455200" wrap="square" tIns="455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57872" y="16682409"/>
            <a:ext cx="39852300" cy="4665300"/>
          </a:xfrm>
          <a:prstGeom prst="rect">
            <a:avLst/>
          </a:prstGeom>
        </p:spPr>
        <p:txBody>
          <a:bodyPr anchorCtr="0" anchor="t" bIns="455200" lIns="455200" spcFirstLastPara="1" rIns="455200" wrap="square" tIns="455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9627086" y="27448926"/>
            <a:ext cx="2566200" cy="23169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457872" y="6510944"/>
            <a:ext cx="39852300" cy="11557500"/>
          </a:xfrm>
          <a:prstGeom prst="rect">
            <a:avLst/>
          </a:prstGeom>
        </p:spPr>
        <p:txBody>
          <a:bodyPr anchorCtr="0" anchor="b" bIns="455200" lIns="455200" spcFirstLastPara="1" rIns="455200" wrap="square" tIns="455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457872" y="18554829"/>
            <a:ext cx="39852300" cy="7656900"/>
          </a:xfrm>
          <a:prstGeom prst="rect">
            <a:avLst/>
          </a:prstGeom>
        </p:spPr>
        <p:txBody>
          <a:bodyPr anchorCtr="0" anchor="t" bIns="455200" lIns="455200" spcFirstLastPara="1" rIns="455200" wrap="square" tIns="455200">
            <a:normAutofit/>
          </a:bodyPr>
          <a:lstStyle>
            <a:lvl1pPr indent="-800100" lvl="0" marL="457200" algn="ctr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9627086" y="27448926"/>
            <a:ext cx="2566200" cy="23169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9627086" y="27448926"/>
            <a:ext cx="2566200" cy="23169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57872" y="12660471"/>
            <a:ext cx="39852300" cy="49551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9627086" y="27448926"/>
            <a:ext cx="2566200" cy="23169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457872" y="2619535"/>
            <a:ext cx="39852300" cy="3371100"/>
          </a:xfrm>
          <a:prstGeom prst="rect">
            <a:avLst/>
          </a:prstGeom>
        </p:spPr>
        <p:txBody>
          <a:bodyPr anchorCtr="0" anchor="t" bIns="455200" lIns="455200" spcFirstLastPara="1" rIns="455200" wrap="square" tIns="455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57872" y="6783772"/>
            <a:ext cx="39852300" cy="20109900"/>
          </a:xfrm>
          <a:prstGeom prst="rect">
            <a:avLst/>
          </a:prstGeom>
        </p:spPr>
        <p:txBody>
          <a:bodyPr anchorCtr="0" anchor="t" bIns="455200" lIns="455200" spcFirstLastPara="1" rIns="455200" wrap="square" tIns="455200">
            <a:normAutofit/>
          </a:bodyPr>
          <a:lstStyle>
            <a:lvl1pPr indent="-800100" lvl="0" marL="4572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9627086" y="27448926"/>
            <a:ext cx="2566200" cy="23169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457872" y="2619535"/>
            <a:ext cx="39852300" cy="3371100"/>
          </a:xfrm>
          <a:prstGeom prst="rect">
            <a:avLst/>
          </a:prstGeom>
        </p:spPr>
        <p:txBody>
          <a:bodyPr anchorCtr="0" anchor="t" bIns="455200" lIns="455200" spcFirstLastPara="1" rIns="455200" wrap="square" tIns="455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457872" y="6783772"/>
            <a:ext cx="18708300" cy="20109900"/>
          </a:xfrm>
          <a:prstGeom prst="rect">
            <a:avLst/>
          </a:prstGeom>
        </p:spPr>
        <p:txBody>
          <a:bodyPr anchorCtr="0" anchor="t" bIns="455200" lIns="455200" spcFirstLastPara="1" rIns="455200" wrap="square" tIns="455200">
            <a:normAutofit/>
          </a:bodyPr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indent="-609600" lvl="1" marL="9144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2601934" y="6783772"/>
            <a:ext cx="18708300" cy="20109900"/>
          </a:xfrm>
          <a:prstGeom prst="rect">
            <a:avLst/>
          </a:prstGeom>
        </p:spPr>
        <p:txBody>
          <a:bodyPr anchorCtr="0" anchor="t" bIns="455200" lIns="455200" spcFirstLastPara="1" rIns="455200" wrap="square" tIns="455200">
            <a:normAutofit/>
          </a:bodyPr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indent="-609600" lvl="1" marL="9144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9627086" y="27448926"/>
            <a:ext cx="2566200" cy="23169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457872" y="2619535"/>
            <a:ext cx="39852300" cy="3371100"/>
          </a:xfrm>
          <a:prstGeom prst="rect">
            <a:avLst/>
          </a:prstGeom>
        </p:spPr>
        <p:txBody>
          <a:bodyPr anchorCtr="0" anchor="t" bIns="455200" lIns="455200" spcFirstLastPara="1" rIns="455200" wrap="square" tIns="455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9627086" y="27448926"/>
            <a:ext cx="2566200" cy="23169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57872" y="3270408"/>
            <a:ext cx="13133400" cy="4448100"/>
          </a:xfrm>
          <a:prstGeom prst="rect">
            <a:avLst/>
          </a:prstGeom>
        </p:spPr>
        <p:txBody>
          <a:bodyPr anchorCtr="0" anchor="b" bIns="455200" lIns="455200" spcFirstLastPara="1" rIns="455200" wrap="square" tIns="455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57872" y="8179553"/>
            <a:ext cx="13133400" cy="18714900"/>
          </a:xfrm>
          <a:prstGeom prst="rect">
            <a:avLst/>
          </a:prstGeom>
        </p:spPr>
        <p:txBody>
          <a:bodyPr anchorCtr="0" anchor="t" bIns="455200" lIns="455200" spcFirstLastPara="1" rIns="455200" wrap="square" tIns="455200">
            <a:normAutofit/>
          </a:bodyPr>
          <a:lstStyle>
            <a:lvl1pPr indent="-609600" lvl="0" marL="4572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indent="-609600" lvl="1" marL="9144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9627086" y="27448926"/>
            <a:ext cx="2566200" cy="23169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292980" y="2649702"/>
            <a:ext cx="29783400" cy="240795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9627086" y="27448926"/>
            <a:ext cx="2566200" cy="23169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384000" y="-736"/>
            <a:ext cx="21384000" cy="302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5200" lIns="455200" spcFirstLastPara="1" rIns="455200" wrap="square" tIns="45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241787" y="7258794"/>
            <a:ext cx="18920100" cy="8725200"/>
          </a:xfrm>
          <a:prstGeom prst="rect">
            <a:avLst/>
          </a:prstGeom>
        </p:spPr>
        <p:txBody>
          <a:bodyPr anchorCtr="0" anchor="b" bIns="455200" lIns="455200" spcFirstLastPara="1" rIns="455200" wrap="square" tIns="455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241787" y="16499640"/>
            <a:ext cx="18920100" cy="7270200"/>
          </a:xfrm>
          <a:prstGeom prst="rect">
            <a:avLst/>
          </a:prstGeom>
        </p:spPr>
        <p:txBody>
          <a:bodyPr anchorCtr="0" anchor="t" bIns="455200" lIns="455200" spcFirstLastPara="1" rIns="455200" wrap="square" tIns="455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3102858" y="4262097"/>
            <a:ext cx="17946300" cy="217503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indent="-800100" lvl="0" marL="4572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9627086" y="27448926"/>
            <a:ext cx="2566200" cy="23169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457872" y="24902282"/>
            <a:ext cx="28057200" cy="35616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9627086" y="27448926"/>
            <a:ext cx="2566200" cy="23169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57872" y="2619535"/>
            <a:ext cx="398523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200" lIns="455200" spcFirstLastPara="1" rIns="455200" wrap="square" tIns="455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57872" y="6783772"/>
            <a:ext cx="39852300" cy="20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200" lIns="455200" spcFirstLastPara="1" rIns="455200" wrap="square" tIns="455200">
            <a:normAutofit/>
          </a:bodyPr>
          <a:lstStyle>
            <a:lvl1pPr indent="-800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Char char="●"/>
              <a:defRPr sz="9000">
                <a:solidFill>
                  <a:schemeClr val="dk2"/>
                </a:solidFill>
              </a:defRPr>
            </a:lvl1pPr>
            <a:lvl2pPr indent="-673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2pPr>
            <a:lvl3pPr indent="-673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3pPr>
            <a:lvl4pPr indent="-673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4pPr>
            <a:lvl5pPr indent="-673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5pPr>
            <a:lvl6pPr indent="-673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6pPr>
            <a:lvl7pPr indent="-673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7pPr>
            <a:lvl8pPr indent="-673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8pPr>
            <a:lvl9pPr indent="-673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9627086" y="27448926"/>
            <a:ext cx="2566200" cy="23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 algn="r">
              <a:buNone/>
              <a:defRPr sz="5000">
                <a:solidFill>
                  <a:schemeClr val="dk2"/>
                </a:solidFill>
              </a:defRPr>
            </a:lvl1pPr>
            <a:lvl2pPr lvl="1" algn="r">
              <a:buNone/>
              <a:defRPr sz="5000">
                <a:solidFill>
                  <a:schemeClr val="dk2"/>
                </a:solidFill>
              </a:defRPr>
            </a:lvl2pPr>
            <a:lvl3pPr lvl="2" algn="r">
              <a:buNone/>
              <a:defRPr sz="5000">
                <a:solidFill>
                  <a:schemeClr val="dk2"/>
                </a:solidFill>
              </a:defRPr>
            </a:lvl3pPr>
            <a:lvl4pPr lvl="3" algn="r">
              <a:buNone/>
              <a:defRPr sz="5000">
                <a:solidFill>
                  <a:schemeClr val="dk2"/>
                </a:solidFill>
              </a:defRPr>
            </a:lvl4pPr>
            <a:lvl5pPr lvl="4" algn="r">
              <a:buNone/>
              <a:defRPr sz="5000">
                <a:solidFill>
                  <a:schemeClr val="dk2"/>
                </a:solidFill>
              </a:defRPr>
            </a:lvl5pPr>
            <a:lvl6pPr lvl="5" algn="r">
              <a:buNone/>
              <a:defRPr sz="5000">
                <a:solidFill>
                  <a:schemeClr val="dk2"/>
                </a:solidFill>
              </a:defRPr>
            </a:lvl6pPr>
            <a:lvl7pPr lvl="6" algn="r">
              <a:buNone/>
              <a:defRPr sz="5000">
                <a:solidFill>
                  <a:schemeClr val="dk2"/>
                </a:solidFill>
              </a:defRPr>
            </a:lvl7pPr>
            <a:lvl8pPr lvl="7" algn="r">
              <a:buNone/>
              <a:defRPr sz="5000">
                <a:solidFill>
                  <a:schemeClr val="dk2"/>
                </a:solidFill>
              </a:defRPr>
            </a:lvl8pPr>
            <a:lvl9pPr lvl="8" algn="r">
              <a:buNone/>
              <a:defRPr sz="5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jpg"/><Relationship Id="rId11" Type="http://schemas.openxmlformats.org/officeDocument/2006/relationships/hyperlink" Target="mailto:f.cervantesperalta@gmail.com" TargetMode="External"/><Relationship Id="rId10" Type="http://schemas.openxmlformats.org/officeDocument/2006/relationships/image" Target="../media/image6.jp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18590"/>
            </a:gs>
            <a:gs pos="100000">
              <a:srgbClr val="045962"/>
            </a:gs>
          </a:gsLst>
          <a:lin ang="16200038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10800000">
            <a:off x="30975300" y="22593350"/>
            <a:ext cx="10800000" cy="65289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2778975" y="17297550"/>
            <a:ext cx="17187000" cy="11823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10800000">
            <a:off x="1013600" y="5773175"/>
            <a:ext cx="10800000" cy="2334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969525" y="969525"/>
            <a:ext cx="40805700" cy="3801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0931350" y="5759700"/>
            <a:ext cx="10800000" cy="15780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-5399879">
            <a:off x="-23432662" y="22797740"/>
            <a:ext cx="42768000" cy="9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985425" y="1381000"/>
            <a:ext cx="40789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BIRDIE: South Africa’s Biodiversity Data Pipeline for Wetlands and Waterbirds</a:t>
            </a:r>
            <a:endParaRPr b="1" sz="7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998100" y="2711700"/>
            <a:ext cx="4068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</a:rPr>
              <a:t>Francisco Cervantes</a:t>
            </a:r>
            <a:r>
              <a:rPr baseline="30000" lang="en-GB" sz="4800">
                <a:solidFill>
                  <a:schemeClr val="lt1"/>
                </a:solidFill>
              </a:rPr>
              <a:t>1,2</a:t>
            </a:r>
            <a:r>
              <a:rPr lang="en-GB" sz="4800">
                <a:solidFill>
                  <a:schemeClr val="lt1"/>
                </a:solidFill>
              </a:rPr>
              <a:t>, Nancy Job</a:t>
            </a:r>
            <a:r>
              <a:rPr baseline="30000" lang="en-GB" sz="4800">
                <a:solidFill>
                  <a:schemeClr val="lt1"/>
                </a:solidFill>
              </a:rPr>
              <a:t>2</a:t>
            </a:r>
            <a:r>
              <a:rPr lang="en-GB" sz="4800">
                <a:solidFill>
                  <a:schemeClr val="lt1"/>
                </a:solidFill>
              </a:rPr>
              <a:t>, Yvan Stojanov</a:t>
            </a:r>
            <a:r>
              <a:rPr baseline="30000" lang="en-GB" sz="4800">
                <a:solidFill>
                  <a:schemeClr val="lt1"/>
                </a:solidFill>
              </a:rPr>
              <a:t>3</a:t>
            </a:r>
            <a:r>
              <a:rPr lang="en-GB" sz="4800">
                <a:solidFill>
                  <a:schemeClr val="lt1"/>
                </a:solidFill>
              </a:rPr>
              <a:t>, Francis Strobbe</a:t>
            </a:r>
            <a:r>
              <a:rPr baseline="30000" lang="en-GB" sz="4800">
                <a:solidFill>
                  <a:schemeClr val="lt1"/>
                </a:solidFill>
              </a:rPr>
              <a:t>3,4</a:t>
            </a:r>
            <a:r>
              <a:rPr lang="en-GB" sz="4800">
                <a:solidFill>
                  <a:schemeClr val="lt1"/>
                </a:solidFill>
              </a:rPr>
              <a:t>, Michael Brooks</a:t>
            </a:r>
            <a:r>
              <a:rPr baseline="30000" lang="en-GB" sz="4800">
                <a:solidFill>
                  <a:schemeClr val="lt1"/>
                </a:solidFill>
              </a:rPr>
              <a:t>5</a:t>
            </a:r>
            <a:r>
              <a:rPr lang="en-GB" sz="4800">
                <a:solidFill>
                  <a:schemeClr val="lt1"/>
                </a:solidFill>
              </a:rPr>
              <a:t> and Res Altwegg</a:t>
            </a:r>
            <a:r>
              <a:rPr baseline="30000" lang="en-GB" sz="4800">
                <a:solidFill>
                  <a:schemeClr val="lt1"/>
                </a:solidFill>
              </a:rPr>
              <a:t>1</a:t>
            </a:r>
            <a:endParaRPr baseline="30000" sz="480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704750" y="6276213"/>
            <a:ext cx="978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0B5961"/>
                </a:solidFill>
                <a:latin typeface="Montserrat"/>
                <a:ea typeface="Montserrat"/>
                <a:cs typeface="Montserrat"/>
                <a:sym typeface="Montserrat"/>
              </a:rPr>
              <a:t>Wetlands and waterbirds</a:t>
            </a:r>
            <a:endParaRPr b="1" sz="4800">
              <a:solidFill>
                <a:srgbClr val="0B59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4875" y="24063300"/>
            <a:ext cx="7180959" cy="4769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0463" y="5829231"/>
            <a:ext cx="17064000" cy="9594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" name="Google Shape;65;p13"/>
          <p:cNvSpPr txBox="1"/>
          <p:nvPr/>
        </p:nvSpPr>
        <p:spPr>
          <a:xfrm>
            <a:off x="1825150" y="7496775"/>
            <a:ext cx="9023700" cy="118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GB" sz="3600"/>
              <a:t>Wetlands are extremely bio-diverse and deliver fundamental ecosystem services. Yet, they are being lost at alarming rates*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GB" sz="3600"/>
              <a:t>Citizen-science is considered a valuable tool for large-scale environmental monitoring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GB" sz="3600"/>
              <a:t>Birds are considered good indicators due to their high accessibility compared to other taxonomic groups</a:t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GB" sz="3600">
                <a:solidFill>
                  <a:schemeClr val="dk1"/>
                </a:solidFill>
              </a:rPr>
              <a:t>BIRDIE leverages two long-term, citizen-science bird monitoring data sets to produce waterbird conservation indicators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GB" sz="3600">
                <a:solidFill>
                  <a:schemeClr val="dk1"/>
                </a:solidFill>
              </a:rPr>
              <a:t>These data are combined with ancillary environmental layers to contextualize changes in bird populations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66" name="Google Shape;66;p13"/>
          <p:cNvSpPr txBox="1"/>
          <p:nvPr/>
        </p:nvSpPr>
        <p:spPr>
          <a:xfrm>
            <a:off x="1860600" y="27001775"/>
            <a:ext cx="9246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*Convention on Wetlands. (2021). Global Wetland Outlook: Special Edition 2021. Gland, Switzerland: Secretariat of the Convention on Wetlands.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0462" y="19047200"/>
            <a:ext cx="2963735" cy="192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5496" y="21238745"/>
            <a:ext cx="1890366" cy="226695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4774200" y="19606744"/>
            <a:ext cx="5829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B5961"/>
                </a:solidFill>
                <a:latin typeface="Montserrat"/>
                <a:ea typeface="Montserrat"/>
                <a:cs typeface="Montserrat"/>
                <a:sym typeface="Montserrat"/>
              </a:rPr>
              <a:t>Coordinated Waterbird Counts</a:t>
            </a:r>
            <a:endParaRPr b="1" sz="3600">
              <a:solidFill>
                <a:srgbClr val="0B59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4774200" y="21970979"/>
            <a:ext cx="6636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B5961"/>
                </a:solidFill>
                <a:latin typeface="Montserrat"/>
                <a:ea typeface="Montserrat"/>
                <a:cs typeface="Montserrat"/>
                <a:sym typeface="Montserrat"/>
              </a:rPr>
              <a:t>Southern African Bird Atlas Project</a:t>
            </a:r>
            <a:endParaRPr b="1" sz="3600">
              <a:solidFill>
                <a:srgbClr val="0B59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19934825" y="15396450"/>
            <a:ext cx="2556000" cy="2267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16200038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13841850" y="19852250"/>
            <a:ext cx="14924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GB" sz="3600"/>
              <a:t>Occupancy models are fitted to data from SABAP2 to produce distribution-related indicators (e.g., area of occupancy)</a:t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GB" sz="3600"/>
              <a:t>State-space models estimate bird abundance at different spatial and temporal scales from CWAC data, accounting for observer errors</a:t>
            </a:r>
            <a:endParaRPr sz="3600"/>
          </a:p>
        </p:txBody>
      </p:sp>
      <p:sp>
        <p:nvSpPr>
          <p:cNvPr id="73" name="Google Shape;73;p13"/>
          <p:cNvSpPr txBox="1"/>
          <p:nvPr/>
        </p:nvSpPr>
        <p:spPr>
          <a:xfrm>
            <a:off x="13841850" y="17930750"/>
            <a:ext cx="14567700" cy="19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0B5961"/>
                </a:solidFill>
                <a:latin typeface="Montserrat"/>
                <a:ea typeface="Montserrat"/>
                <a:cs typeface="Montserrat"/>
                <a:sym typeface="Montserrat"/>
              </a:rPr>
              <a:t>Streamlined species distribution and abundance estimation</a:t>
            </a:r>
            <a:endParaRPr b="1" sz="4800">
              <a:solidFill>
                <a:srgbClr val="0B59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31674750" y="6451575"/>
            <a:ext cx="9316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0B5961"/>
                </a:solidFill>
                <a:latin typeface="Montserrat"/>
                <a:ea typeface="Montserrat"/>
                <a:cs typeface="Montserrat"/>
                <a:sym typeface="Montserrat"/>
              </a:rPr>
              <a:t>Who is BIRDIE intended for?</a:t>
            </a:r>
            <a:endParaRPr b="1" sz="4800">
              <a:solidFill>
                <a:srgbClr val="0B59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31896100" y="7549400"/>
            <a:ext cx="9023700" cy="84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GB" sz="3600">
                <a:solidFill>
                  <a:srgbClr val="0B5961"/>
                </a:solidFill>
              </a:rPr>
              <a:t>International </a:t>
            </a:r>
            <a:r>
              <a:rPr lang="en-GB" sz="3600">
                <a:solidFill>
                  <a:schemeClr val="dk1"/>
                </a:solidFill>
              </a:rPr>
              <a:t>agreements: Ramsar, AEWA, etc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GB" sz="3600">
                <a:solidFill>
                  <a:srgbClr val="0B5961"/>
                </a:solidFill>
              </a:rPr>
              <a:t>National </a:t>
            </a:r>
            <a:r>
              <a:rPr lang="en-GB" sz="3600">
                <a:solidFill>
                  <a:schemeClr val="dk1"/>
                </a:solidFill>
              </a:rPr>
              <a:t>programmes: biodiversity assessments, red listing, etc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GB" sz="3600">
                <a:solidFill>
                  <a:srgbClr val="0B5961"/>
                </a:solidFill>
              </a:rPr>
              <a:t>Site-specific</a:t>
            </a:r>
            <a:r>
              <a:rPr lang="en-GB" sz="3600">
                <a:solidFill>
                  <a:schemeClr val="dk1"/>
                </a:solidFill>
              </a:rPr>
              <a:t> programmes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961"/>
              </a:buClr>
              <a:buSzPts val="3600"/>
              <a:buChar char="●"/>
            </a:pPr>
            <a:r>
              <a:rPr b="1" lang="en-GB" sz="3600">
                <a:solidFill>
                  <a:srgbClr val="0B5961"/>
                </a:solidFill>
              </a:rPr>
              <a:t>Researchers</a:t>
            </a:r>
            <a:endParaRPr b="1" sz="3600">
              <a:solidFill>
                <a:srgbClr val="0B596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GB" sz="3600">
                <a:solidFill>
                  <a:srgbClr val="0B5961"/>
                </a:solidFill>
              </a:rPr>
              <a:t>General public</a:t>
            </a:r>
            <a:r>
              <a:rPr lang="en-GB" sz="3600">
                <a:solidFill>
                  <a:schemeClr val="dk1"/>
                </a:solidFill>
              </a:rPr>
              <a:t>: birders, naturalists, etc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GB" sz="3600">
                <a:solidFill>
                  <a:schemeClr val="dk1"/>
                </a:solidFill>
              </a:rPr>
              <a:t>BIRDIE’s indicators will be freely available to everyone on an online dashboard and through a datamart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22850" y="22610338"/>
            <a:ext cx="6480000" cy="64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980775" y="23150338"/>
            <a:ext cx="6642000" cy="539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87663" y="23910900"/>
            <a:ext cx="7282401" cy="151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663949" y="15958275"/>
            <a:ext cx="4562280" cy="456228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/>
        </p:nvSpPr>
        <p:spPr>
          <a:xfrm>
            <a:off x="31896100" y="16110675"/>
            <a:ext cx="43365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GB" sz="3600">
                <a:solidFill>
                  <a:schemeClr val="dk1"/>
                </a:solidFill>
              </a:rPr>
              <a:t>Currently focused on South Africa, but aiming to cover other African regions</a:t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35204625" y="20332575"/>
            <a:ext cx="648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Roboto Mono"/>
                <a:ea typeface="Roboto Mono"/>
                <a:cs typeface="Roboto Mono"/>
                <a:sym typeface="Roboto Mono"/>
              </a:rPr>
              <a:t>www.birdmap.africa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4245850" y="3517800"/>
            <a:ext cx="35896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GB" sz="3000">
                <a:solidFill>
                  <a:srgbClr val="FFFFFF"/>
                </a:solidFill>
              </a:rPr>
              <a:t>1</a:t>
            </a:r>
            <a:r>
              <a:rPr lang="en-GB" sz="3000">
                <a:solidFill>
                  <a:srgbClr val="FFFFFF"/>
                </a:solidFill>
              </a:rPr>
              <a:t>Centre for Statistics in Ecology, the Environment and Conservation, University of Cape Town; </a:t>
            </a:r>
            <a:r>
              <a:rPr baseline="30000" lang="en-GB" sz="3000">
                <a:solidFill>
                  <a:srgbClr val="FFFFFF"/>
                </a:solidFill>
              </a:rPr>
              <a:t>2</a:t>
            </a:r>
            <a:r>
              <a:rPr lang="en-GB" sz="3000">
                <a:solidFill>
                  <a:srgbClr val="FFFFFF"/>
                </a:solidFill>
              </a:rPr>
              <a:t>South African National Biodiversity Institute; </a:t>
            </a:r>
            <a:r>
              <a:rPr baseline="30000" lang="en-GB" sz="3000">
                <a:solidFill>
                  <a:srgbClr val="FFFFFF"/>
                </a:solidFill>
              </a:rPr>
              <a:t>3</a:t>
            </a:r>
            <a:r>
              <a:rPr lang="en-GB" sz="3000">
                <a:solidFill>
                  <a:srgbClr val="FFFFFF"/>
                </a:solidFill>
              </a:rPr>
              <a:t>Royal Belgian Institute of Natural Sciences, </a:t>
            </a:r>
            <a:r>
              <a:rPr baseline="30000" lang="en-GB" sz="3000">
                <a:solidFill>
                  <a:srgbClr val="FFFFFF"/>
                </a:solidFill>
              </a:rPr>
              <a:t>4</a:t>
            </a:r>
            <a:r>
              <a:rPr lang="en-GB" sz="3000">
                <a:solidFill>
                  <a:srgbClr val="FFFFFF"/>
                </a:solidFill>
              </a:rPr>
              <a:t>Seascape Belgium, </a:t>
            </a:r>
            <a:r>
              <a:rPr baseline="30000" lang="en-GB" sz="3000">
                <a:solidFill>
                  <a:srgbClr val="FFFFFF"/>
                </a:solidFill>
              </a:rPr>
              <a:t>5</a:t>
            </a:r>
            <a:r>
              <a:rPr lang="en-GB" sz="3000">
                <a:solidFill>
                  <a:srgbClr val="FFFFFF"/>
                </a:solidFill>
              </a:rPr>
              <a:t>F</a:t>
            </a:r>
            <a:r>
              <a:rPr lang="en-GB" sz="3000">
                <a:solidFill>
                  <a:srgbClr val="FFFFFF"/>
                </a:solidFill>
              </a:rPr>
              <a:t>itzPatrick Institute of African Ornithology, University of Cape Town. *</a:t>
            </a:r>
            <a:r>
              <a:rPr lang="en-GB" sz="3000">
                <a:solidFill>
                  <a:srgbClr val="FFFFF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f.cervantesperalta@gmail.com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31334450" y="22835100"/>
            <a:ext cx="996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0B5961"/>
                </a:solidFill>
                <a:latin typeface="Montserrat"/>
                <a:ea typeface="Montserrat"/>
                <a:cs typeface="Montserrat"/>
                <a:sym typeface="Montserrat"/>
              </a:rPr>
              <a:t>Our funders and </a:t>
            </a:r>
            <a:r>
              <a:rPr b="1" lang="en-GB" sz="4800">
                <a:solidFill>
                  <a:srgbClr val="0B5961"/>
                </a:solidFill>
                <a:latin typeface="Montserrat"/>
                <a:ea typeface="Montserrat"/>
                <a:cs typeface="Montserrat"/>
                <a:sym typeface="Montserrat"/>
              </a:rPr>
              <a:t>collaborators</a:t>
            </a:r>
            <a:r>
              <a:rPr b="1" lang="en-GB" sz="4800">
                <a:solidFill>
                  <a:srgbClr val="0B596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4800">
              <a:solidFill>
                <a:srgbClr val="0B59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