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9" roundtripDataSignature="AMtx7mg/6RnwdHgqZ2rqJnWFCtRuBEPb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02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>
            <p:ph idx="2" type="sldImg"/>
          </p:nvPr>
        </p:nvSpPr>
        <p:spPr>
          <a:xfrm>
            <a:off x="1106487" y="812800"/>
            <a:ext cx="5334000" cy="3997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n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n"/>
          <p:cNvSpPr txBox="1"/>
          <p:nvPr>
            <p:ph idx="3" type="hdr"/>
          </p:nvPr>
        </p:nvSpPr>
        <p:spPr>
          <a:xfrm>
            <a:off x="0" y="0"/>
            <a:ext cx="32702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n"/>
          <p:cNvSpPr txBox="1"/>
          <p:nvPr>
            <p:ph idx="10" type="dt"/>
          </p:nvPr>
        </p:nvSpPr>
        <p:spPr>
          <a:xfrm>
            <a:off x="4278312" y="0"/>
            <a:ext cx="32702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n"/>
          <p:cNvSpPr txBox="1"/>
          <p:nvPr>
            <p:ph idx="11" type="ftr"/>
          </p:nvPr>
        </p:nvSpPr>
        <p:spPr>
          <a:xfrm>
            <a:off x="0" y="10156825"/>
            <a:ext cx="32702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4" type="sldNum"/>
          </p:nvPr>
        </p:nvSpPr>
        <p:spPr>
          <a:xfrm>
            <a:off x="4278312" y="10156825"/>
            <a:ext cx="32702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2232d7955_0_1:notes"/>
          <p:cNvSpPr txBox="1"/>
          <p:nvPr>
            <p:ph idx="12" type="sldNum"/>
          </p:nvPr>
        </p:nvSpPr>
        <p:spPr>
          <a:xfrm>
            <a:off x="4278312" y="10156825"/>
            <a:ext cx="3270300" cy="52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47" name="Google Shape;47;g112232d7955_0_1:notes"/>
          <p:cNvSpPr/>
          <p:nvPr>
            <p:ph idx="2" type="sldImg"/>
          </p:nvPr>
        </p:nvSpPr>
        <p:spPr>
          <a:xfrm>
            <a:off x="1106487" y="812800"/>
            <a:ext cx="5334000" cy="399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12232d7955_0_1:notes"/>
          <p:cNvSpPr txBox="1"/>
          <p:nvPr>
            <p:ph idx="1" type="body"/>
          </p:nvPr>
        </p:nvSpPr>
        <p:spPr>
          <a:xfrm>
            <a:off x="755650" y="5078412"/>
            <a:ext cx="60372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112232d7955_0_1:notes"/>
          <p:cNvSpPr txBox="1"/>
          <p:nvPr>
            <p:ph idx="3" type="sldNum"/>
          </p:nvPr>
        </p:nvSpPr>
        <p:spPr>
          <a:xfrm>
            <a:off x="4278312" y="10156825"/>
            <a:ext cx="3270300" cy="52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1106487" y="812800"/>
            <a:ext cx="5338762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755650" y="5078412"/>
            <a:ext cx="6042025" cy="4805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06487" y="812800"/>
            <a:ext cx="5337175" cy="40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lv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0" y="7199312"/>
            <a:ext cx="23368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3448050" y="7199312"/>
            <a:ext cx="3184525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9288462" y="7235825"/>
            <a:ext cx="6365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503237" y="301625"/>
            <a:ext cx="9059862" cy="125095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503237" y="1768475"/>
            <a:ext cx="9059862" cy="4843462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26987" y="7272337"/>
            <a:ext cx="233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448050" y="7272337"/>
            <a:ext cx="3184525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7588250" y="7254875"/>
            <a:ext cx="233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E6E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title"/>
          </p:nvPr>
        </p:nvSpPr>
        <p:spPr>
          <a:xfrm>
            <a:off x="287337" y="1728787"/>
            <a:ext cx="8916987" cy="177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4032250" y="3854450"/>
            <a:ext cx="5172075" cy="9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r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r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r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r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0" y="7199312"/>
            <a:ext cx="23368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3448050" y="7199312"/>
            <a:ext cx="3184525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9288462" y="7235825"/>
            <a:ext cx="6365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503237" y="301625"/>
            <a:ext cx="9059862" cy="125095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503237" y="1768475"/>
            <a:ext cx="9059862" cy="4843462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26987" y="7272337"/>
            <a:ext cx="233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448050" y="7272337"/>
            <a:ext cx="3184525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7588250" y="7254875"/>
            <a:ext cx="233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idx="4294967295" type="title"/>
          </p:nvPr>
        </p:nvSpPr>
        <p:spPr>
          <a:xfrm>
            <a:off x="612775" y="2857500"/>
            <a:ext cx="8928100" cy="178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92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Systems summary</a:t>
            </a: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Coordinated Waterbird Counts</a:t>
            </a: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(CWAC)</a:t>
            </a: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South African Bird Atlas Project (SABAP2)</a:t>
            </a: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idx="12" type="sldNum"/>
          </p:nvPr>
        </p:nvSpPr>
        <p:spPr>
          <a:xfrm>
            <a:off x="7588250" y="7254875"/>
            <a:ext cx="233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9" name="Google Shape;189;p9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392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Options</a:t>
            </a:r>
            <a:endParaRPr/>
          </a:p>
        </p:txBody>
      </p:sp>
      <p:sp>
        <p:nvSpPr>
          <p:cNvPr id="190" name="Google Shape;190;p9"/>
          <p:cNvSpPr txBox="1"/>
          <p:nvPr/>
        </p:nvSpPr>
        <p:spPr>
          <a:xfrm>
            <a:off x="503237" y="1800225"/>
            <a:ext cx="9070975" cy="5400675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/>
          <a:p>
            <a:pPr indent="-317500" lvl="0" marL="4254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options passed through the url routing using HTTP method GET:</a:t>
            </a:r>
            <a:endParaRPr/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https://pipeline.birdmap.africa/cwac/records/WetIntCode/PODCR</a:t>
            </a:r>
            <a:endParaRPr/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All records with: </a:t>
            </a:r>
            <a:endParaRPr/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WetIntCode - Wetlands International Code </a:t>
            </a:r>
            <a:endParaRPr/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PODCR - Great Crested Grebe (</a:t>
            </a:r>
            <a:r>
              <a:rPr b="1" i="1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r>
              <a:rPr b="0" i="1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iceps </a:t>
            </a:r>
            <a:r>
              <a:rPr b="1" i="1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</a:t>
            </a:r>
            <a:r>
              <a:rPr b="0" i="1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istatus)</a:t>
            </a:r>
            <a:endParaRPr/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https://pipeline.birdmap.africa/cwac/records/LocationCode/25062855</a:t>
            </a:r>
            <a:endParaRPr/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All records with: </a:t>
            </a:r>
            <a:endParaRPr/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LocationCode</a:t>
            </a:r>
            <a:r>
              <a:rPr b="0" i="1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CWAC assigned unique code for the site</a:t>
            </a:r>
            <a:endParaRPr/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25062855 - Mkhombo Dam, Mpumalanga, South Africa</a:t>
            </a:r>
            <a:endParaRPr/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Filter variables can be stacked 3 deep:</a:t>
            </a:r>
            <a:endParaRPr/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https://pipeline.birdmap.africa/cwac/records/WetIntCode/PODCR/Season/S/LocationCode/25062855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1" sz="1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4103687" y="6335712"/>
            <a:ext cx="1584325" cy="503237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1</a:t>
            </a:r>
            <a:endParaRPr/>
          </a:p>
        </p:txBody>
      </p:sp>
      <p:sp>
        <p:nvSpPr>
          <p:cNvPr id="192" name="Google Shape;192;p9"/>
          <p:cNvSpPr txBox="1"/>
          <p:nvPr/>
        </p:nvSpPr>
        <p:spPr>
          <a:xfrm>
            <a:off x="5688012" y="6335712"/>
            <a:ext cx="792162" cy="503237"/>
          </a:xfrm>
          <a:prstGeom prst="rect">
            <a:avLst/>
          </a:prstGeom>
          <a:noFill/>
          <a:ln cap="flat" cmpd="sng" w="9525">
            <a:solidFill>
              <a:srgbClr val="FF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2</a:t>
            </a:r>
            <a:endParaRPr/>
          </a:p>
        </p:txBody>
      </p:sp>
      <p:sp>
        <p:nvSpPr>
          <p:cNvPr id="193" name="Google Shape;193;p9"/>
          <p:cNvSpPr txBox="1"/>
          <p:nvPr/>
        </p:nvSpPr>
        <p:spPr>
          <a:xfrm>
            <a:off x="6480175" y="6335712"/>
            <a:ext cx="1800225" cy="50323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3</a:t>
            </a: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936625" y="6335712"/>
            <a:ext cx="3168650" cy="503237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request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idx="12" type="sldNum"/>
          </p:nvPr>
        </p:nvSpPr>
        <p:spPr>
          <a:xfrm>
            <a:off x="7588250" y="7254875"/>
            <a:ext cx="233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0" name="Google Shape;200;p10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392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Options</a:t>
            </a:r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503237" y="1800225"/>
            <a:ext cx="9070975" cy="5400675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/>
          <a:p>
            <a:pPr indent="-317500" lvl="0" marL="42227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options passed through the url routing using HTTP methods GET &amp; POST:</a:t>
            </a:r>
            <a:endParaRPr/>
          </a:p>
          <a:p>
            <a:pPr indent="-317500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1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https://pipeline.birdmap.africa/cwac/records/WetIntCode/PODCR?format=csv</a:t>
            </a:r>
            <a:endParaRPr/>
          </a:p>
          <a:p>
            <a:pPr indent="-317500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Routing as per the primary option</a:t>
            </a:r>
            <a:endParaRPr/>
          </a:p>
          <a:p>
            <a:pPr indent="-317500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GET variable appended to stipulate the format of the output : format=csv</a:t>
            </a:r>
            <a:endParaRPr/>
          </a:p>
          <a:p>
            <a:pPr indent="-317500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POST variable option to restrict the request fields to a subset of those available</a:t>
            </a:r>
            <a:endParaRPr/>
          </a:p>
          <a:p>
            <a:pPr indent="-317500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variable name= “data”</a:t>
            </a:r>
            <a:endParaRPr/>
          </a:p>
          <a:p>
            <a:pPr indent="-317500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variable content=”{"columns":"LocationCode as Loc_Code, LocationName as Name, Province, Y as 							Latitude, X as Longitude, Surveys as Counts, FirstSurvey as FirstCount, LastSurvey as 						LatestCount, CoordinateList as boundary_polygon "}”</a:t>
            </a:r>
            <a:endParaRPr/>
          </a:p>
          <a:p>
            <a:pPr indent="-317500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The “columns” designated in the content allow for field aliases to be assigned. If no “columns”</a:t>
            </a:r>
            <a:endParaRPr/>
          </a:p>
          <a:p>
            <a:pPr indent="-317500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Security: All passed variables are validated against a data dictionary to prior to processing the request. To prevent 		SQL injection attempts, SQL keywords are banned (SELECT;DELETE;TRUNCATE;UPDATE;DROP; SLEEP).</a:t>
            </a:r>
            <a:endParaRPr/>
          </a:p>
          <a:p>
            <a:pPr indent="-317500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/>
          <p:nvPr>
            <p:ph idx="12" type="sldNum"/>
          </p:nvPr>
        </p:nvSpPr>
        <p:spPr>
          <a:xfrm>
            <a:off x="7588250" y="7254875"/>
            <a:ext cx="233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7" name="Google Shape;207;p11"/>
          <p:cNvSpPr txBox="1"/>
          <p:nvPr>
            <p:ph idx="1" type="body"/>
          </p:nvPr>
        </p:nvSpPr>
        <p:spPr>
          <a:xfrm>
            <a:off x="503237" y="1044575"/>
            <a:ext cx="9070975" cy="2735262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/>
          <a:p>
            <a:pPr indent="-317500" lvl="0" marL="4254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https://pipeline.birdmap.africa/cwac/dictionary</a:t>
            </a:r>
            <a:endParaRPr/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https://pipeline.birdmap.africa/cwac/metadata</a:t>
            </a:r>
            <a:endParaRPr/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https://pipeline.birdmap.africa/cwac/species/</a:t>
            </a:r>
            <a:endParaRPr/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https://pipeline.birdmap.africa/cwac/location?format=geojson</a:t>
            </a:r>
            <a:endParaRPr/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https://pipeline.birdmap.africa/cwac/location/IBACode/SA104?short=1</a:t>
            </a:r>
            <a:endParaRPr/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https://pipeline.birdmap.africa/cwac/records/LocationCode/25062855/SppRef/158</a:t>
            </a:r>
            <a:endParaRPr/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503237" y="4176712"/>
            <a:ext cx="9070975" cy="2879725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/>
          <a:p>
            <a:pPr indent="-317500" lvl="0" marL="4254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http://api.adu.org.za/sabap2/v2/coverage</a:t>
            </a:r>
            <a:endParaRPr/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http://api.adu.org.za/sabap2/v2/coverage/country/southafrica</a:t>
            </a:r>
            <a:endParaRPr/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http://api.adu.org.za/sabap2/v2/coverage/pentad/3355_1825?format=csv</a:t>
            </a:r>
            <a:endParaRPr/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http://api.adu.org.za/sabap2/v2/summary/species/360/country/southafrica</a:t>
            </a:r>
            <a:endParaRPr/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http://api.adu.org.za/sabap2/v2/species/comparison/360/country/southafrica?format=geoJSON</a:t>
            </a:r>
            <a:endParaRPr/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254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503237" y="3671887"/>
            <a:ext cx="9070975" cy="1046162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392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calls SABAP2:</a:t>
            </a:r>
            <a:endParaRPr/>
          </a:p>
        </p:txBody>
      </p:sp>
      <p:sp>
        <p:nvSpPr>
          <p:cNvPr id="210" name="Google Shape;210;p11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392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calls CWAC: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2232d7955_0_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12232d7955_0_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0" lIns="0" spcFirstLastPara="1" rIns="0" wrap="square" tIns="28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g112232d7955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9876344" cy="740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idx="4294967295" type="title"/>
          </p:nvPr>
        </p:nvSpPr>
        <p:spPr>
          <a:xfrm>
            <a:off x="144462" y="2305050"/>
            <a:ext cx="36004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92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SABAP2: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2007 - ongoing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Records: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~17,6 million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Pentads: 14061 of 16708</a:t>
            </a: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4">
            <a:alphaModFix/>
          </a:blip>
          <a:srcRect b="5220" l="0" r="1741" t="13905"/>
          <a:stretch/>
        </p:blipFill>
        <p:spPr>
          <a:xfrm>
            <a:off x="193675" y="2519362"/>
            <a:ext cx="6069012" cy="2808287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0" name="Google Shape;60;p2"/>
          <p:cNvPicPr preferRelativeResize="0"/>
          <p:nvPr/>
        </p:nvPicPr>
        <p:blipFill rotWithShape="1">
          <a:blip r:embed="rId5">
            <a:alphaModFix/>
          </a:blip>
          <a:srcRect b="4699" l="0" r="1323" t="13179"/>
          <a:stretch/>
        </p:blipFill>
        <p:spPr>
          <a:xfrm>
            <a:off x="4478337" y="3743325"/>
            <a:ext cx="5386387" cy="2519362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" name="Google Shape;61;p2"/>
          <p:cNvPicPr preferRelativeResize="0"/>
          <p:nvPr/>
        </p:nvPicPr>
        <p:blipFill rotWithShape="1">
          <a:blip r:embed="rId6">
            <a:alphaModFix/>
          </a:blip>
          <a:srcRect b="3413" l="742" r="1393" t="13994"/>
          <a:stretch/>
        </p:blipFill>
        <p:spPr>
          <a:xfrm>
            <a:off x="3584575" y="576262"/>
            <a:ext cx="6221412" cy="2951162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"/>
          <p:cNvPicPr preferRelativeResize="0"/>
          <p:nvPr/>
        </p:nvPicPr>
        <p:blipFill rotWithShape="1">
          <a:blip r:embed="rId4">
            <a:alphaModFix/>
          </a:blip>
          <a:srcRect b="5004" l="2893" r="3902" t="13035"/>
          <a:stretch/>
        </p:blipFill>
        <p:spPr>
          <a:xfrm>
            <a:off x="3384550" y="3095625"/>
            <a:ext cx="6407150" cy="3167062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" name="Google Shape;67;p3"/>
          <p:cNvPicPr preferRelativeResize="0"/>
          <p:nvPr/>
        </p:nvPicPr>
        <p:blipFill rotWithShape="1">
          <a:blip r:embed="rId5">
            <a:alphaModFix/>
          </a:blip>
          <a:srcRect b="4683" l="4116" r="5165" t="13995"/>
          <a:stretch/>
        </p:blipFill>
        <p:spPr>
          <a:xfrm>
            <a:off x="287337" y="2376487"/>
            <a:ext cx="6408737" cy="3228975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" name="Google Shape;68;p3"/>
          <p:cNvPicPr preferRelativeResize="0"/>
          <p:nvPr/>
        </p:nvPicPr>
        <p:blipFill rotWithShape="1">
          <a:blip r:embed="rId6">
            <a:alphaModFix/>
          </a:blip>
          <a:srcRect b="8492" l="4315" r="5679" t="13994"/>
          <a:stretch/>
        </p:blipFill>
        <p:spPr>
          <a:xfrm>
            <a:off x="3333750" y="431800"/>
            <a:ext cx="6097587" cy="295275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3"/>
          <p:cNvSpPr txBox="1"/>
          <p:nvPr>
            <p:ph idx="4294967295" type="title"/>
          </p:nvPr>
        </p:nvSpPr>
        <p:spPr>
          <a:xfrm>
            <a:off x="144462" y="287337"/>
            <a:ext cx="3311525" cy="2376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92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CWAC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1992 - ongoing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Records: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~347 000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Sites: 739</a:t>
            </a: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idx="12" type="sldNum"/>
          </p:nvPr>
        </p:nvSpPr>
        <p:spPr>
          <a:xfrm>
            <a:off x="7588250" y="7254875"/>
            <a:ext cx="233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" name="Google Shape;75;p4"/>
          <p:cNvSpPr txBox="1"/>
          <p:nvPr/>
        </p:nvSpPr>
        <p:spPr>
          <a:xfrm>
            <a:off x="6083300" y="3635375"/>
            <a:ext cx="2016125" cy="1836737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BIRDIE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360362" y="6408737"/>
            <a:ext cx="1944687" cy="936625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Hardware: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 Xeon Dual 8 core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64GB RAM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8Tb HDD (RAID 0+1)</a:t>
            </a:r>
            <a:endParaRPr/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325" y="576262"/>
            <a:ext cx="1630362" cy="1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/>
          <p:nvPr/>
        </p:nvSpPr>
        <p:spPr>
          <a:xfrm>
            <a:off x="6372225" y="4068762"/>
            <a:ext cx="1511300" cy="365125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79" name="Google Shape;79;p4"/>
          <p:cNvSpPr txBox="1"/>
          <p:nvPr/>
        </p:nvSpPr>
        <p:spPr>
          <a:xfrm>
            <a:off x="6372225" y="4478337"/>
            <a:ext cx="1511300" cy="365125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/>
          </a:p>
        </p:txBody>
      </p:sp>
      <p:sp>
        <p:nvSpPr>
          <p:cNvPr id="80" name="Google Shape;80;p4"/>
          <p:cNvSpPr txBox="1"/>
          <p:nvPr/>
        </p:nvSpPr>
        <p:spPr>
          <a:xfrm>
            <a:off x="6372225" y="4891087"/>
            <a:ext cx="1511300" cy="365125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</p:txBody>
      </p:sp>
      <p:sp>
        <p:nvSpPr>
          <p:cNvPr id="81" name="Google Shape;81;p4"/>
          <p:cNvSpPr txBox="1"/>
          <p:nvPr/>
        </p:nvSpPr>
        <p:spPr>
          <a:xfrm>
            <a:off x="3348037" y="3240087"/>
            <a:ext cx="2016125" cy="4068762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PIPELINE API SERVER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3563937" y="3671887"/>
            <a:ext cx="1511300" cy="487362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endParaRPr/>
          </a:p>
        </p:txBody>
      </p:sp>
      <p:sp>
        <p:nvSpPr>
          <p:cNvPr id="83" name="Google Shape;83;p4"/>
          <p:cNvSpPr txBox="1"/>
          <p:nvPr/>
        </p:nvSpPr>
        <p:spPr>
          <a:xfrm>
            <a:off x="3563937" y="4219575"/>
            <a:ext cx="1511300" cy="487362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</a:t>
            </a:r>
            <a:endParaRPr/>
          </a:p>
        </p:txBody>
      </p:sp>
      <p:sp>
        <p:nvSpPr>
          <p:cNvPr id="84" name="Google Shape;84;p4"/>
          <p:cNvSpPr txBox="1"/>
          <p:nvPr/>
        </p:nvSpPr>
        <p:spPr>
          <a:xfrm>
            <a:off x="3563937" y="4768850"/>
            <a:ext cx="1511300" cy="487362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geoJSON</a:t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 rot="-60000">
            <a:off x="5507037" y="4391025"/>
            <a:ext cx="439737" cy="244475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55308D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287337" y="576262"/>
            <a:ext cx="2016125" cy="1763712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API SERVER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OS: Ubuntu Linux 18.04 LTS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edition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Platform: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2.2 + PHP5.6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Framework: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Slim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287337" y="3276600"/>
            <a:ext cx="2016125" cy="2232025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SERVER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OS: Ubuntu Linux 18.04LTS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edition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Platform: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 5.6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3060700" y="574675"/>
            <a:ext cx="2016125" cy="1801812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OS: Ubuntu Linux 18.04 LTS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edition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Platform: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2.2 + PHP5.6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Framework: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Slim</a:t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 rot="-60000">
            <a:off x="2447925" y="4146550"/>
            <a:ext cx="439737" cy="244475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55308D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 rot="-5400000">
            <a:off x="949325" y="2798762"/>
            <a:ext cx="438150" cy="244475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55308D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 rot="-60000">
            <a:off x="2447925" y="1012825"/>
            <a:ext cx="439737" cy="244475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55308D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 flipH="1" rot="60000">
            <a:off x="2446337" y="1303337"/>
            <a:ext cx="439737" cy="244475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00A93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 flipH="1" rot="-5400000">
            <a:off x="1236662" y="2795587"/>
            <a:ext cx="438150" cy="244475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00A93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 rot="-60000">
            <a:off x="8448675" y="4359275"/>
            <a:ext cx="439737" cy="244475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55308D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5508625" y="3240087"/>
            <a:ext cx="3419475" cy="287337"/>
          </a:xfrm>
          <a:prstGeom prst="rightArrow">
            <a:avLst>
              <a:gd fmla="val 20772" name="adj1"/>
              <a:gd fmla="val 6040" name="adj2"/>
            </a:avLst>
          </a:prstGeom>
          <a:solidFill>
            <a:srgbClr val="55308D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/>
          <p:nvPr/>
        </p:nvSpPr>
        <p:spPr>
          <a:xfrm rot="5400000">
            <a:off x="8508206" y="3690143"/>
            <a:ext cx="1871662" cy="8255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  <a:t>Users</a:t>
            </a:r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45275" y="1223962"/>
            <a:ext cx="1743075" cy="128746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"/>
          <p:cNvSpPr txBox="1"/>
          <p:nvPr/>
        </p:nvSpPr>
        <p:spPr>
          <a:xfrm>
            <a:off x="7786687" y="576262"/>
            <a:ext cx="822325" cy="9017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 rot="-60000">
            <a:off x="5580062" y="1011237"/>
            <a:ext cx="439737" cy="244475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55308D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 flipH="1" rot="60000">
            <a:off x="5580062" y="1298575"/>
            <a:ext cx="439737" cy="244475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00A93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 rot="-5400000">
            <a:off x="4333875" y="1352550"/>
            <a:ext cx="1797050" cy="241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FIREWALL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284162" y="2373312"/>
            <a:ext cx="2019300" cy="241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FIREWALL</a:t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 rot="-5400000">
            <a:off x="2065337" y="4235450"/>
            <a:ext cx="2232025" cy="241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FIREWALL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3362325" y="5327650"/>
            <a:ext cx="1965325" cy="1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OS: Ubuntu Linux 18.04 LTS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edition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Platform: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nginx + PHP 7.3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Framework: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Flightphp, an extensible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micro-framework for PHP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 flipH="1" rot="-8220000">
            <a:off x="2397125" y="2551112"/>
            <a:ext cx="1033462" cy="244475"/>
          </a:xfrm>
          <a:prstGeom prst="rightArrow">
            <a:avLst>
              <a:gd fmla="val 18055" name="adj1"/>
              <a:gd fmla="val 5043" name="adj2"/>
            </a:avLst>
          </a:prstGeom>
          <a:solidFill>
            <a:srgbClr val="55308D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6119812" y="6119812"/>
            <a:ext cx="2016125" cy="1152525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Auxiliary data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 rot="-5400000">
            <a:off x="6912768" y="5690393"/>
            <a:ext cx="439737" cy="244475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00A93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/>
        </p:nvSpPr>
        <p:spPr>
          <a:xfrm rot="-5400000">
            <a:off x="7277100" y="4433887"/>
            <a:ext cx="1908175" cy="241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FIREWALL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7588250" y="7254875"/>
            <a:ext cx="233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4" name="Google Shape;114;p5"/>
          <p:cNvSpPr txBox="1"/>
          <p:nvPr/>
        </p:nvSpPr>
        <p:spPr>
          <a:xfrm>
            <a:off x="4895850" y="5472112"/>
            <a:ext cx="4679950" cy="1692275"/>
          </a:xfrm>
          <a:prstGeom prst="rect">
            <a:avLst/>
          </a:prstGeom>
          <a:solidFill>
            <a:srgbClr val="FFFFA6"/>
          </a:solidFill>
          <a:ln cap="flat" cmpd="sng" w="360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000" lIns="108000" spcFirstLastPara="1" rIns="108000" wrap="square" tIns="63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 interaction and Validation process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>
            <p:ph type="title"/>
          </p:nvPr>
        </p:nvSpPr>
        <p:spPr>
          <a:xfrm>
            <a:off x="3538537" y="301625"/>
            <a:ext cx="6181725" cy="706437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validation process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720725" y="1728787"/>
            <a:ext cx="2016125" cy="4318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dictionary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720725" y="2447925"/>
            <a:ext cx="2016125" cy="4318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SABAP2 Pentad</a:t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720725" y="3168650"/>
            <a:ext cx="2016125" cy="4318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SABAP2 8 cube</a:t>
            </a:r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720725" y="3887787"/>
            <a:ext cx="2016125" cy="4318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SABAP1 QDGC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720725" y="4572000"/>
            <a:ext cx="2016125" cy="4318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SABAP1 8 cube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720725" y="5256212"/>
            <a:ext cx="2016125" cy="4318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BIRP verified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720725" y="5921375"/>
            <a:ext cx="2016125" cy="4318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CWAC verified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3671887" y="2427287"/>
            <a:ext cx="1152525" cy="4060825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1079500" y="2160587"/>
            <a:ext cx="1295400" cy="21590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FF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1079500" y="2879725"/>
            <a:ext cx="1295400" cy="21590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FF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1079500" y="3600450"/>
            <a:ext cx="1295400" cy="21590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FF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1079500" y="4319587"/>
            <a:ext cx="1295400" cy="21590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FF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1079500" y="5003800"/>
            <a:ext cx="1295400" cy="21590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FF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1079500" y="5688012"/>
            <a:ext cx="1295400" cy="21590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FF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1079500" y="6372225"/>
            <a:ext cx="1295400" cy="21590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FF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2844800" y="2455862"/>
            <a:ext cx="792162" cy="423862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81D4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2-0</a:t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2844800" y="3176587"/>
            <a:ext cx="792162" cy="423862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81D4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2-0b</a:t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2844800" y="3895725"/>
            <a:ext cx="792162" cy="423862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81D4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1-0</a:t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2844800" y="4579937"/>
            <a:ext cx="792162" cy="423862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81D4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1-0c</a:t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2844800" y="5264150"/>
            <a:ext cx="792162" cy="423862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81D4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3-0</a:t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2844800" y="5926137"/>
            <a:ext cx="792162" cy="423862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81D4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5-0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720725" y="6624637"/>
            <a:ext cx="2016125" cy="4318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 out of Know Range</a:t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2844800" y="6632575"/>
            <a:ext cx="792162" cy="423862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FF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ORF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3671887" y="6488112"/>
            <a:ext cx="1152525" cy="576262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ORF system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795962" y="6624637"/>
            <a:ext cx="2016125" cy="43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record with observer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5795962" y="5921375"/>
            <a:ext cx="2016125" cy="431800"/>
          </a:xfrm>
          <a:prstGeom prst="rect">
            <a:avLst/>
          </a:prstGeom>
          <a:solidFill>
            <a:srgbClr val="FFBF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Regional Expert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evaluates submission</a:t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4967287" y="5921375"/>
            <a:ext cx="647700" cy="431800"/>
          </a:xfrm>
          <a:prstGeom prst="leftArrow">
            <a:avLst>
              <a:gd fmla="val 5400" name="adj1"/>
              <a:gd fmla="val 5400" name="adj2"/>
            </a:avLst>
          </a:prstGeom>
          <a:solidFill>
            <a:srgbClr val="81D4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</a:t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4967287" y="6596062"/>
            <a:ext cx="647700" cy="460375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FF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ORF</a:t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6156325" y="6408737"/>
            <a:ext cx="1368425" cy="179387"/>
          </a:xfrm>
          <a:prstGeom prst="upArrow">
            <a:avLst>
              <a:gd fmla="val 13149" name="adj1"/>
              <a:gd fmla="val 5330" name="adj2"/>
            </a:avLst>
          </a:prstGeom>
          <a:solidFill>
            <a:srgbClr val="FFFF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5616575" y="2447925"/>
            <a:ext cx="1152525" cy="855662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API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5616575" y="3808412"/>
            <a:ext cx="1152525" cy="8001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Pipeline API</a:t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4895850" y="2655887"/>
            <a:ext cx="647700" cy="423862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81D4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</a:t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4895850" y="3952875"/>
            <a:ext cx="647700" cy="423862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81D4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</a:t>
            </a:r>
            <a:endParaRPr/>
          </a:p>
        </p:txBody>
      </p:sp>
      <p:sp>
        <p:nvSpPr>
          <p:cNvPr id="149" name="Google Shape;149;p5"/>
          <p:cNvSpPr/>
          <p:nvPr/>
        </p:nvSpPr>
        <p:spPr>
          <a:xfrm>
            <a:off x="6840537" y="2600325"/>
            <a:ext cx="647700" cy="423862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81D4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</a:t>
            </a: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6840537" y="3932237"/>
            <a:ext cx="647700" cy="423862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81D4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</a:t>
            </a:r>
            <a:endParaRPr/>
          </a:p>
        </p:txBody>
      </p:sp>
      <p:sp>
        <p:nvSpPr>
          <p:cNvPr id="151" name="Google Shape;151;p5"/>
          <p:cNvSpPr/>
          <p:nvPr/>
        </p:nvSpPr>
        <p:spPr>
          <a:xfrm rot="5400000">
            <a:off x="6007893" y="3353593"/>
            <a:ext cx="361950" cy="423862"/>
          </a:xfrm>
          <a:prstGeom prst="rightArrow">
            <a:avLst>
              <a:gd fmla="val 12659" name="adj1"/>
              <a:gd fmla="val 4433" name="adj2"/>
            </a:avLst>
          </a:prstGeom>
          <a:solidFill>
            <a:srgbClr val="81D4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7559675" y="2447925"/>
            <a:ext cx="1152525" cy="1152525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 Data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792162" y="539750"/>
            <a:ext cx="1944687" cy="936625"/>
          </a:xfrm>
          <a:prstGeom prst="downArrow">
            <a:avLst>
              <a:gd fmla="val 15795" name="adj1"/>
              <a:gd fmla="val 2839" name="adj2"/>
            </a:avLst>
          </a:prstGeom>
          <a:solidFill>
            <a:srgbClr val="FFFF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submission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Email, Web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JSON</a:t>
            </a:r>
            <a:endParaRPr/>
          </a:p>
        </p:txBody>
      </p:sp>
      <p:sp>
        <p:nvSpPr>
          <p:cNvPr id="154" name="Google Shape;154;p5"/>
          <p:cNvSpPr/>
          <p:nvPr/>
        </p:nvSpPr>
        <p:spPr>
          <a:xfrm>
            <a:off x="8783637" y="2052637"/>
            <a:ext cx="863600" cy="3095625"/>
          </a:xfrm>
          <a:prstGeom prst="rightArrow">
            <a:avLst>
              <a:gd fmla="val 13071" name="adj1"/>
              <a:gd fmla="val 2813" name="adj2"/>
            </a:avLst>
          </a:prstGeom>
          <a:solidFill>
            <a:srgbClr val="81D4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8027987" y="5903912"/>
            <a:ext cx="647700" cy="460375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FF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Reject</a:t>
            </a: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8891587" y="6119812"/>
            <a:ext cx="431800" cy="6477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6480" y="0"/>
                </a:lnTo>
                <a:lnTo>
                  <a:pt x="9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B85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8999537" y="6119812"/>
            <a:ext cx="215900" cy="6477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6480" y="0"/>
                </a:lnTo>
                <a:lnTo>
                  <a:pt x="9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B85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8027987" y="6588125"/>
            <a:ext cx="647700" cy="460375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FF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7559675" y="3600450"/>
            <a:ext cx="1152525" cy="1152525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160" name="Google Shape;160;p5"/>
          <p:cNvSpPr txBox="1"/>
          <p:nvPr/>
        </p:nvSpPr>
        <p:spPr>
          <a:xfrm rot="-5400000">
            <a:off x="-1260475" y="3130550"/>
            <a:ext cx="5616575" cy="2520950"/>
          </a:xfrm>
          <a:prstGeom prst="rect">
            <a:avLst/>
          </a:prstGeom>
          <a:noFill/>
          <a:ln cap="flat" cmpd="sng" w="36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000" lIns="108000" spcFirstLastPara="1" rIns="108000" wrap="square" tIns="63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+ Python based simple AI system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idx="12" type="sldNum"/>
          </p:nvPr>
        </p:nvSpPr>
        <p:spPr>
          <a:xfrm>
            <a:off x="7588250" y="7254875"/>
            <a:ext cx="233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6" name="Google Shape;166;p6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0" lIns="0" spcFirstLastPara="1" rIns="0" wrap="square" tIns="3922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data access</a:t>
            </a:r>
            <a:endParaRPr/>
          </a:p>
        </p:txBody>
      </p:sp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503237" y="1768475"/>
            <a:ext cx="9070975" cy="4854575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/>
          <a:p>
            <a:pPr indent="-317500" lvl="0" marL="42227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CWAC and SABAP2 have a set of data tools that can be implemented fast and extended quickly. This will allow us to map out a framework that can be extended to other datasets for integration into the data pipeline</a:t>
            </a:r>
            <a:endParaRPr/>
          </a:p>
          <a:p>
            <a:pPr indent="-317500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22275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formats to meet most needs are available, making integration fast and easy (CSV, JSON, geoJSON)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>
            <p:ph idx="12" type="sldNum"/>
          </p:nvPr>
        </p:nvSpPr>
        <p:spPr>
          <a:xfrm>
            <a:off x="7588250" y="7254875"/>
            <a:ext cx="233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423862"/>
            <a:ext cx="7373937" cy="41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6362" y="1617662"/>
            <a:ext cx="6858000" cy="385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/>
          <p:nvPr/>
        </p:nvSpPr>
        <p:spPr>
          <a:xfrm>
            <a:off x="431800" y="5703887"/>
            <a:ext cx="86233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https://pipeline.birdmap.africa/cwac/records/WetIntCode/PODCR?format=csv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https://pipeline.birdmap.africa/cwac/records/WetIntCode/PODCR?format=JSON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>
            <p:ph idx="12" type="sldNum"/>
          </p:nvPr>
        </p:nvSpPr>
        <p:spPr>
          <a:xfrm>
            <a:off x="7588250" y="7254875"/>
            <a:ext cx="233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1" name="Google Shape;181;p8"/>
          <p:cNvSpPr/>
          <p:nvPr/>
        </p:nvSpPr>
        <p:spPr>
          <a:xfrm>
            <a:off x="5038725" y="3708400"/>
            <a:ext cx="180975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62" y="376237"/>
            <a:ext cx="9001125" cy="50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8"/>
          <p:cNvSpPr txBox="1"/>
          <p:nvPr/>
        </p:nvSpPr>
        <p:spPr>
          <a:xfrm>
            <a:off x="503237" y="5703887"/>
            <a:ext cx="86233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https://pipeline.birdmap.africa/cwac/records/WetIntCode/PODCR?format=geoJSON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2021-02-23T11:37:39Z</dcterms:created>
  <dc:creator>Michael Brooks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