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6" r:id="rId3"/>
    <p:sldId id="307" r:id="rId4"/>
    <p:sldId id="322" r:id="rId5"/>
    <p:sldId id="321" r:id="rId6"/>
    <p:sldId id="308" r:id="rId7"/>
    <p:sldId id="324" r:id="rId8"/>
    <p:sldId id="325" r:id="rId9"/>
    <p:sldId id="326" r:id="rId10"/>
    <p:sldId id="327" r:id="rId11"/>
    <p:sldId id="323" r:id="rId12"/>
    <p:sldId id="320" r:id="rId13"/>
    <p:sldId id="328" r:id="rId14"/>
    <p:sldId id="31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Van Hoang" initials="NVH" lastIdx="1" clrIdx="0">
    <p:extLst>
      <p:ext uri="{19B8F6BF-5375-455C-9EA6-DF929625EA0E}">
        <p15:presenceInfo xmlns:p15="http://schemas.microsoft.com/office/powerpoint/2012/main" userId="S-1-5-21-3588749921-1656177074-4069823406-29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5455" autoAdjust="0"/>
  </p:normalViewPr>
  <p:slideViewPr>
    <p:cSldViewPr>
      <p:cViewPr varScale="1">
        <p:scale>
          <a:sx n="75" d="100"/>
          <a:sy n="75" d="100"/>
        </p:scale>
        <p:origin x="52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E0353-771A-4F41-87A2-7A9FBC5DED57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1F6B6-03EB-4702-8474-0A69C9889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3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2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311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5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37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3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4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21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02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4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0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3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Meiryo UI"/>
                <a:cs typeface="Meiry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Meiryo UI"/>
                <a:cs typeface="Meiry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Meiryo UI"/>
                <a:cs typeface="Meiry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638" y="523875"/>
            <a:ext cx="1724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6"/>
          <p:cNvGrpSpPr>
            <a:grpSpLocks/>
          </p:cNvGrpSpPr>
          <p:nvPr userDrawn="1"/>
        </p:nvGrpSpPr>
        <p:grpSpPr bwMode="auto">
          <a:xfrm>
            <a:off x="187325" y="138113"/>
            <a:ext cx="11817350" cy="1063625"/>
            <a:chOff x="0" y="0"/>
            <a:chExt cx="7061143" cy="1031240"/>
          </a:xfrm>
        </p:grpSpPr>
        <p:sp>
          <p:nvSpPr>
            <p:cNvPr id="10" name="Rectangle 5"/>
            <p:cNvSpPr/>
            <p:nvPr userDrawn="1"/>
          </p:nvSpPr>
          <p:spPr>
            <a:xfrm flipH="1">
              <a:off x="6640" y="0"/>
              <a:ext cx="7054503" cy="1031240"/>
            </a:xfrm>
            <a:custGeom>
              <a:avLst/>
              <a:gdLst>
                <a:gd name="connsiteX0" fmla="*/ 0 w 7054850"/>
                <a:gd name="connsiteY0" fmla="*/ 0 h 571500"/>
                <a:gd name="connsiteX1" fmla="*/ 7054850 w 7054850"/>
                <a:gd name="connsiteY1" fmla="*/ 0 h 571500"/>
                <a:gd name="connsiteX2" fmla="*/ 7054850 w 7054850"/>
                <a:gd name="connsiteY2" fmla="*/ 571500 h 571500"/>
                <a:gd name="connsiteX3" fmla="*/ 0 w 7054850"/>
                <a:gd name="connsiteY3" fmla="*/ 571500 h 571500"/>
                <a:gd name="connsiteX4" fmla="*/ 0 w 7054850"/>
                <a:gd name="connsiteY4" fmla="*/ 0 h 571500"/>
                <a:gd name="connsiteX0" fmla="*/ 0 w 7054850"/>
                <a:gd name="connsiteY0" fmla="*/ 0 h 571500"/>
                <a:gd name="connsiteX1" fmla="*/ 7054850 w 7054850"/>
                <a:gd name="connsiteY1" fmla="*/ 0 h 571500"/>
                <a:gd name="connsiteX2" fmla="*/ 7054330 w 7054850"/>
                <a:gd name="connsiteY2" fmla="*/ 113376 h 571500"/>
                <a:gd name="connsiteX3" fmla="*/ 0 w 7054850"/>
                <a:gd name="connsiteY3" fmla="*/ 571500 h 571500"/>
                <a:gd name="connsiteX4" fmla="*/ 0 w 7054850"/>
                <a:gd name="connsiteY4" fmla="*/ 0 h 571500"/>
                <a:gd name="connsiteX0" fmla="*/ 520 w 7055370"/>
                <a:gd name="connsiteY0" fmla="*/ 0 h 799176"/>
                <a:gd name="connsiteX1" fmla="*/ 7055370 w 7055370"/>
                <a:gd name="connsiteY1" fmla="*/ 0 h 799176"/>
                <a:gd name="connsiteX2" fmla="*/ 7054850 w 7055370"/>
                <a:gd name="connsiteY2" fmla="*/ 113376 h 799176"/>
                <a:gd name="connsiteX3" fmla="*/ 0 w 7055370"/>
                <a:gd name="connsiteY3" fmla="*/ 799176 h 799176"/>
                <a:gd name="connsiteX4" fmla="*/ 520 w 7055370"/>
                <a:gd name="connsiteY4" fmla="*/ 0 h 799176"/>
                <a:gd name="connsiteX0" fmla="*/ 635 w 7055485"/>
                <a:gd name="connsiteY0" fmla="*/ 0 h 1031687"/>
                <a:gd name="connsiteX1" fmla="*/ 7055485 w 7055485"/>
                <a:gd name="connsiteY1" fmla="*/ 0 h 1031687"/>
                <a:gd name="connsiteX2" fmla="*/ 7054965 w 7055485"/>
                <a:gd name="connsiteY2" fmla="*/ 113376 h 1031687"/>
                <a:gd name="connsiteX3" fmla="*/ 0 w 7055485"/>
                <a:gd name="connsiteY3" fmla="*/ 1031687 h 1031687"/>
                <a:gd name="connsiteX4" fmla="*/ 635 w 7055485"/>
                <a:gd name="connsiteY4" fmla="*/ 0 h 1031687"/>
                <a:gd name="connsiteX0" fmla="*/ 635 w 7056027"/>
                <a:gd name="connsiteY0" fmla="*/ 0 h 1031687"/>
                <a:gd name="connsiteX1" fmla="*/ 7055485 w 7056027"/>
                <a:gd name="connsiteY1" fmla="*/ 0 h 1031687"/>
                <a:gd name="connsiteX2" fmla="*/ 7056005 w 7056027"/>
                <a:gd name="connsiteY2" fmla="*/ 345590 h 1031687"/>
                <a:gd name="connsiteX3" fmla="*/ 0 w 7056027"/>
                <a:gd name="connsiteY3" fmla="*/ 1031687 h 1031687"/>
                <a:gd name="connsiteX4" fmla="*/ 635 w 7056027"/>
                <a:gd name="connsiteY4" fmla="*/ 0 h 103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27" h="1031687">
                  <a:moveTo>
                    <a:pt x="635" y="0"/>
                  </a:moveTo>
                  <a:lnTo>
                    <a:pt x="7055485" y="0"/>
                  </a:lnTo>
                  <a:cubicBezTo>
                    <a:pt x="7055312" y="37792"/>
                    <a:pt x="7056178" y="307798"/>
                    <a:pt x="7056005" y="345590"/>
                  </a:cubicBezTo>
                  <a:lnTo>
                    <a:pt x="0" y="1031687"/>
                  </a:lnTo>
                  <a:cubicBezTo>
                    <a:pt x="173" y="765295"/>
                    <a:pt x="462" y="266392"/>
                    <a:pt x="635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294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11" name="Right Triangle 8"/>
            <p:cNvSpPr/>
            <p:nvPr userDrawn="1"/>
          </p:nvSpPr>
          <p:spPr>
            <a:xfrm rot="5400000" flipV="1">
              <a:off x="4997716" y="-1562484"/>
              <a:ext cx="490993" cy="3628274"/>
            </a:xfrm>
            <a:custGeom>
              <a:avLst/>
              <a:gdLst>
                <a:gd name="connsiteX0" fmla="*/ 0 w 488950"/>
                <a:gd name="connsiteY0" fmla="*/ 3352800 h 3352800"/>
                <a:gd name="connsiteX1" fmla="*/ 0 w 488950"/>
                <a:gd name="connsiteY1" fmla="*/ 0 h 3352800"/>
                <a:gd name="connsiteX2" fmla="*/ 488950 w 488950"/>
                <a:gd name="connsiteY2" fmla="*/ 3352800 h 3352800"/>
                <a:gd name="connsiteX3" fmla="*/ 0 w 488950"/>
                <a:gd name="connsiteY3" fmla="*/ 3352800 h 3352800"/>
                <a:gd name="connsiteX0" fmla="*/ 2367 w 491317"/>
                <a:gd name="connsiteY0" fmla="*/ 3628390 h 3628390"/>
                <a:gd name="connsiteX1" fmla="*/ 0 w 491317"/>
                <a:gd name="connsiteY1" fmla="*/ 0 h 3628390"/>
                <a:gd name="connsiteX2" fmla="*/ 491317 w 491317"/>
                <a:gd name="connsiteY2" fmla="*/ 3628390 h 3628390"/>
                <a:gd name="connsiteX3" fmla="*/ 2367 w 491317"/>
                <a:gd name="connsiteY3" fmla="*/ 3628390 h 362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317" h="3628390">
                  <a:moveTo>
                    <a:pt x="2367" y="3628390"/>
                  </a:moveTo>
                  <a:lnTo>
                    <a:pt x="0" y="0"/>
                  </a:lnTo>
                  <a:lnTo>
                    <a:pt x="491317" y="3628390"/>
                  </a:lnTo>
                  <a:lnTo>
                    <a:pt x="2367" y="362839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5"/>
            <p:cNvSpPr/>
            <p:nvPr userDrawn="1"/>
          </p:nvSpPr>
          <p:spPr>
            <a:xfrm>
              <a:off x="0" y="7695"/>
              <a:ext cx="7054503" cy="798827"/>
            </a:xfrm>
            <a:custGeom>
              <a:avLst/>
              <a:gdLst>
                <a:gd name="connsiteX0" fmla="*/ 0 w 7054850"/>
                <a:gd name="connsiteY0" fmla="*/ 0 h 571500"/>
                <a:gd name="connsiteX1" fmla="*/ 7054850 w 7054850"/>
                <a:gd name="connsiteY1" fmla="*/ 0 h 571500"/>
                <a:gd name="connsiteX2" fmla="*/ 7054850 w 7054850"/>
                <a:gd name="connsiteY2" fmla="*/ 571500 h 571500"/>
                <a:gd name="connsiteX3" fmla="*/ 0 w 7054850"/>
                <a:gd name="connsiteY3" fmla="*/ 571500 h 571500"/>
                <a:gd name="connsiteX4" fmla="*/ 0 w 7054850"/>
                <a:gd name="connsiteY4" fmla="*/ 0 h 571500"/>
                <a:gd name="connsiteX0" fmla="*/ 0 w 7054850"/>
                <a:gd name="connsiteY0" fmla="*/ 0 h 571500"/>
                <a:gd name="connsiteX1" fmla="*/ 7054850 w 7054850"/>
                <a:gd name="connsiteY1" fmla="*/ 0 h 571500"/>
                <a:gd name="connsiteX2" fmla="*/ 7054330 w 7054850"/>
                <a:gd name="connsiteY2" fmla="*/ 113376 h 571500"/>
                <a:gd name="connsiteX3" fmla="*/ 0 w 7054850"/>
                <a:gd name="connsiteY3" fmla="*/ 571500 h 571500"/>
                <a:gd name="connsiteX4" fmla="*/ 0 w 7054850"/>
                <a:gd name="connsiteY4" fmla="*/ 0 h 571500"/>
                <a:gd name="connsiteX0" fmla="*/ 520 w 7055370"/>
                <a:gd name="connsiteY0" fmla="*/ 0 h 799176"/>
                <a:gd name="connsiteX1" fmla="*/ 7055370 w 7055370"/>
                <a:gd name="connsiteY1" fmla="*/ 0 h 799176"/>
                <a:gd name="connsiteX2" fmla="*/ 7054850 w 7055370"/>
                <a:gd name="connsiteY2" fmla="*/ 113376 h 799176"/>
                <a:gd name="connsiteX3" fmla="*/ 0 w 7055370"/>
                <a:gd name="connsiteY3" fmla="*/ 799176 h 799176"/>
                <a:gd name="connsiteX4" fmla="*/ 520 w 7055370"/>
                <a:gd name="connsiteY4" fmla="*/ 0 h 7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5370" h="799176">
                  <a:moveTo>
                    <a:pt x="520" y="0"/>
                  </a:moveTo>
                  <a:lnTo>
                    <a:pt x="7055370" y="0"/>
                  </a:lnTo>
                  <a:cubicBezTo>
                    <a:pt x="7055197" y="37792"/>
                    <a:pt x="7055023" y="75584"/>
                    <a:pt x="7054850" y="113376"/>
                  </a:cubicBezTo>
                  <a:lnTo>
                    <a:pt x="0" y="799176"/>
                  </a:lnTo>
                  <a:cubicBezTo>
                    <a:pt x="173" y="532784"/>
                    <a:pt x="347" y="266392"/>
                    <a:pt x="520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12"/>
          <p:cNvSpPr/>
          <p:nvPr userDrawn="1"/>
        </p:nvSpPr>
        <p:spPr>
          <a:xfrm>
            <a:off x="195346" y="6364288"/>
            <a:ext cx="11817350" cy="430212"/>
          </a:xfrm>
          <a:prstGeom prst="rect">
            <a:avLst/>
          </a:prstGeom>
          <a:solidFill>
            <a:srgbClr val="3C5A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3594100" y="6362700"/>
            <a:ext cx="5003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dist" eaLnBrk="1" hangingPunct="1"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Copyright ©2017 VietIS Software, All rights reserved</a:t>
            </a:r>
          </a:p>
          <a:p>
            <a:pPr algn="ctr" eaLnBrk="1" hangingPunct="1"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Internal</a:t>
            </a:r>
            <a:r>
              <a:rPr lang="en-US" altLang="ja-JP" sz="1200" baseline="0" dirty="0" smtClean="0">
                <a:solidFill>
                  <a:schemeClr val="bg1"/>
                </a:solidFill>
              </a:rPr>
              <a:t> use</a:t>
            </a:r>
            <a:endParaRPr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11650663" y="6480175"/>
            <a:ext cx="20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spcCol="9144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dist" eaLnBrk="1" hangingPunct="1">
              <a:defRPr/>
            </a:pPr>
            <a:fld id="{71CB5AC0-E09E-427F-9C82-AEAD879E2071}" type="slidenum">
              <a:rPr lang="ja-JP" altLang="en-US" sz="1200" smtClean="0">
                <a:solidFill>
                  <a:schemeClr val="bg1"/>
                </a:solidFill>
              </a:rPr>
              <a:t>‹#›</a:t>
            </a:fld>
            <a:endParaRPr lang="ja-JP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4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160507" y="153923"/>
            <a:ext cx="1840992" cy="4831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1554" y="608837"/>
            <a:ext cx="9817100" cy="0"/>
          </a:xfrm>
          <a:custGeom>
            <a:avLst/>
            <a:gdLst/>
            <a:ahLst/>
            <a:cxnLst/>
            <a:rect l="l" t="t" r="r" b="b"/>
            <a:pathLst>
              <a:path w="9817100">
                <a:moveTo>
                  <a:pt x="0" y="0"/>
                </a:moveTo>
                <a:lnTo>
                  <a:pt x="9817100" y="0"/>
                </a:lnTo>
              </a:path>
            </a:pathLst>
          </a:custGeom>
          <a:ln w="19812">
            <a:solidFill>
              <a:srgbClr val="A6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533387"/>
            <a:ext cx="12192000" cy="325120"/>
          </a:xfrm>
          <a:custGeom>
            <a:avLst/>
            <a:gdLst/>
            <a:ahLst/>
            <a:cxnLst/>
            <a:rect l="l" t="t" r="r" b="b"/>
            <a:pathLst>
              <a:path w="12192000" h="325120">
                <a:moveTo>
                  <a:pt x="0" y="324611"/>
                </a:moveTo>
                <a:lnTo>
                  <a:pt x="12192000" y="324611"/>
                </a:lnTo>
                <a:lnTo>
                  <a:pt x="12192000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8A9D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744" y="94107"/>
            <a:ext cx="8922511" cy="486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1F5F"/>
                </a:solidFill>
                <a:latin typeface="Meiryo UI"/>
                <a:cs typeface="Meiry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97502" y="6634737"/>
            <a:ext cx="302196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32890"/>
            <a:ext cx="12192000" cy="285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64609" y="6038291"/>
            <a:ext cx="51244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7C8585"/>
                </a:solidFill>
                <a:latin typeface="Calibri"/>
                <a:cs typeface="Calibri"/>
              </a:rPr>
              <a:t>V</a:t>
            </a:r>
            <a:r>
              <a:rPr sz="2000" spc="-22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7C8585"/>
                </a:solidFill>
                <a:latin typeface="Calibri"/>
                <a:cs typeface="Calibri"/>
              </a:rPr>
              <a:t>i</a:t>
            </a:r>
            <a:r>
              <a:rPr sz="2000" spc="-22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45" dirty="0">
                <a:solidFill>
                  <a:srgbClr val="7C8585"/>
                </a:solidFill>
                <a:latin typeface="Calibri"/>
                <a:cs typeface="Calibri"/>
              </a:rPr>
              <a:t>e</a:t>
            </a:r>
            <a:r>
              <a:rPr sz="2000" spc="-22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7C8585"/>
                </a:solidFill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7361" y="6038291"/>
            <a:ext cx="150431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25" dirty="0">
                <a:solidFill>
                  <a:srgbClr val="7C8585"/>
                </a:solidFill>
                <a:latin typeface="Calibri"/>
                <a:cs typeface="Calibri"/>
              </a:rPr>
              <a:t>In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7C8585"/>
                </a:solidFill>
                <a:latin typeface="Calibri"/>
                <a:cs typeface="Calibri"/>
              </a:rPr>
              <a:t>f</a:t>
            </a:r>
            <a:r>
              <a:rPr sz="2000" spc="-16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r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m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a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7C8585"/>
                </a:solidFill>
                <a:latin typeface="Calibri"/>
                <a:cs typeface="Calibri"/>
              </a:rPr>
              <a:t>t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7C8585"/>
                </a:solidFill>
                <a:latin typeface="Calibri"/>
                <a:cs typeface="Calibri"/>
              </a:rPr>
              <a:t>i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7C8585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4142" y="6038291"/>
            <a:ext cx="86995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5" dirty="0">
                <a:solidFill>
                  <a:srgbClr val="7C8585"/>
                </a:solidFill>
                <a:latin typeface="Calibri"/>
                <a:cs typeface="Calibri"/>
              </a:rPr>
              <a:t>S</a:t>
            </a:r>
            <a:r>
              <a:rPr sz="2000" spc="-21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7C8585"/>
                </a:solidFill>
                <a:latin typeface="Calibri"/>
                <a:cs typeface="Calibri"/>
              </a:rPr>
              <a:t>y</a:t>
            </a:r>
            <a:r>
              <a:rPr sz="2000" spc="-21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7C8585"/>
                </a:solidFill>
                <a:latin typeface="Calibri"/>
                <a:cs typeface="Calibri"/>
              </a:rPr>
              <a:t>s</a:t>
            </a:r>
            <a:r>
              <a:rPr sz="2000" spc="-21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7C8585"/>
                </a:solidFill>
                <a:latin typeface="Calibri"/>
                <a:cs typeface="Calibri"/>
              </a:rPr>
              <a:t>t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45" dirty="0">
                <a:solidFill>
                  <a:srgbClr val="7C8585"/>
                </a:solidFill>
                <a:latin typeface="Calibri"/>
                <a:cs typeface="Calibri"/>
              </a:rPr>
              <a:t>e</a:t>
            </a:r>
            <a:r>
              <a:rPr sz="2000" spc="-22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5034" y="6038291"/>
            <a:ext cx="148717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90" dirty="0">
                <a:solidFill>
                  <a:srgbClr val="7C8585"/>
                </a:solidFill>
                <a:latin typeface="Calibri"/>
                <a:cs typeface="Calibri"/>
              </a:rPr>
              <a:t>C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r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0" dirty="0">
                <a:solidFill>
                  <a:srgbClr val="7C8585"/>
                </a:solidFill>
                <a:latin typeface="Calibri"/>
                <a:cs typeface="Calibri"/>
              </a:rPr>
              <a:t>p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r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a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7C8585"/>
                </a:solidFill>
                <a:latin typeface="Calibri"/>
                <a:cs typeface="Calibri"/>
              </a:rPr>
              <a:t>t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7C8585"/>
                </a:solidFill>
                <a:latin typeface="Calibri"/>
                <a:cs typeface="Calibri"/>
              </a:rPr>
              <a:t>i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7C8585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1391" y="5544311"/>
            <a:ext cx="2535936" cy="455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44324" y="1930532"/>
            <a:ext cx="121920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127375" algn="l"/>
              </a:tabLst>
            </a:pPr>
            <a:r>
              <a:rPr lang="en-US" sz="8000" spc="-245" dirty="0" smtClean="0">
                <a:solidFill>
                  <a:srgbClr val="FFFFFF"/>
                </a:solidFill>
                <a:latin typeface="Calibri"/>
                <a:cs typeface="Calibri"/>
              </a:rPr>
              <a:t>Block Chain </a:t>
            </a:r>
            <a:r>
              <a:rPr lang="en-US" sz="8000" spc="-245" dirty="0" err="1" smtClean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lang="en-US" sz="8000" spc="-24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8000" spc="-245" dirty="0" err="1" smtClean="0">
                <a:solidFill>
                  <a:srgbClr val="FFFFFF"/>
                </a:solidFill>
                <a:latin typeface="Calibri"/>
                <a:cs typeface="Calibri"/>
              </a:rPr>
              <a:t>xu</a:t>
            </a:r>
            <a:r>
              <a:rPr lang="en-US" sz="8000" spc="-24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8000" spc="-245" dirty="0" err="1" smtClean="0">
                <a:solidFill>
                  <a:srgbClr val="FFFFFF"/>
                </a:solidFill>
                <a:latin typeface="Calibri"/>
                <a:cs typeface="Calibri"/>
              </a:rPr>
              <a:t>hướng</a:t>
            </a:r>
            <a:r>
              <a:rPr lang="en-US" sz="8000" spc="-245" dirty="0" smtClean="0">
                <a:solidFill>
                  <a:srgbClr val="FFFFFF"/>
                </a:solidFill>
                <a:latin typeface="Calibri"/>
                <a:cs typeface="Calibri"/>
              </a:rPr>
              <a:t> Supply Chain</a:t>
            </a:r>
            <a:endParaRPr sz="8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1066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Anatomy of a </a:t>
            </a:r>
            <a:r>
              <a:rPr lang="en-US" dirty="0" smtClean="0"/>
              <a:t>Transaction</a:t>
            </a:r>
            <a:endParaRPr lang="en-US" dirty="0"/>
          </a:p>
        </p:txBody>
      </p:sp>
      <p:pic>
        <p:nvPicPr>
          <p:cNvPr id="3074" name="Picture 2" descr="https://cdn-images-1.medium.com/max/800/1*cFmf1V8d8Og8vwl3sRsgs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399"/>
            <a:ext cx="3962400" cy="380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7000" y="1661710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Hash: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Transaction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Address: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user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Value: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Transaction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Tag: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Timestamp: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Transaction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Index: Index </a:t>
            </a:r>
            <a:r>
              <a:rPr lang="en-US" dirty="0" err="1" smtClean="0"/>
              <a:t>trong</a:t>
            </a:r>
            <a:r>
              <a:rPr lang="en-US" dirty="0" smtClean="0"/>
              <a:t> Bundle (</a:t>
            </a:r>
            <a:r>
              <a:rPr lang="en-US" dirty="0" err="1" smtClean="0"/>
              <a:t>LastIndex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Transaction </a:t>
            </a:r>
            <a:r>
              <a:rPr lang="en-US" dirty="0" err="1" smtClean="0"/>
              <a:t>trong</a:t>
            </a:r>
            <a:r>
              <a:rPr lang="en-US" dirty="0" smtClean="0"/>
              <a:t> Bundle)</a:t>
            </a:r>
          </a:p>
          <a:p>
            <a:pPr marL="342900" indent="-342900">
              <a:buAutoNum type="arabicPeriod"/>
            </a:pPr>
            <a:r>
              <a:rPr lang="en-US" dirty="0" smtClean="0"/>
              <a:t>Bundle: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Bundle</a:t>
            </a:r>
          </a:p>
          <a:p>
            <a:pPr marL="342900" indent="-342900">
              <a:buAutoNum type="arabicPeriod"/>
            </a:pPr>
            <a:r>
              <a:rPr lang="en-US" dirty="0" smtClean="0"/>
              <a:t>Nonce: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bới</a:t>
            </a:r>
            <a:r>
              <a:rPr lang="en-US" dirty="0" smtClean="0"/>
              <a:t> </a:t>
            </a:r>
            <a:r>
              <a:rPr lang="en-US" dirty="0" err="1" smtClean="0"/>
              <a:t>PoW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Transaction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Message: </a:t>
            </a:r>
            <a:r>
              <a:rPr lang="en-US" dirty="0" err="1" smtClean="0"/>
              <a:t>Lưu</a:t>
            </a:r>
            <a:r>
              <a:rPr lang="en-US" dirty="0" smtClean="0"/>
              <a:t> message, Input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key (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private key)</a:t>
            </a:r>
          </a:p>
          <a:p>
            <a:pPr marL="342900" indent="-342900">
              <a:buAutoNum type="arabicPeriod"/>
            </a:pPr>
            <a:r>
              <a:rPr lang="en-US" dirty="0" smtClean="0"/>
              <a:t>Trunk, Branch: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Transaction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9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21920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28800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“</a:t>
            </a:r>
            <a:r>
              <a:rPr lang="en-US" dirty="0" err="1" smtClean="0"/>
              <a:t>Đào</a:t>
            </a:r>
            <a:r>
              <a:rPr lang="en-US" dirty="0" smtClean="0"/>
              <a:t>”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IOTA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Demo Supply 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066800"/>
            <a:ext cx="175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Demo Supply 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066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53" y="2511531"/>
            <a:ext cx="492442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6" y="1473730"/>
            <a:ext cx="44624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0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4107"/>
            <a:ext cx="8922511" cy="49244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10896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IOTA</a:t>
            </a:r>
          </a:p>
          <a:p>
            <a:pPr marL="742950" indent="-742950"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Supply Chain</a:t>
            </a:r>
          </a:p>
        </p:txBody>
      </p:sp>
    </p:spTree>
    <p:extLst>
      <p:ext uri="{BB962C8B-B14F-4D97-AF65-F5344CB8AC3E}">
        <p14:creationId xmlns:p14="http://schemas.microsoft.com/office/powerpoint/2010/main" val="16530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1870645"/>
            <a:ext cx="998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33528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, shop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, </a:t>
            </a:r>
            <a:r>
              <a:rPr lang="en-US" sz="2000" dirty="0" smtClean="0"/>
              <a:t>… :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1131981"/>
            <a:ext cx="449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nay: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1295" y="2373722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1295" y="2880501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nhái</a:t>
            </a:r>
            <a:r>
              <a:rPr lang="en-US" dirty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53070" y="3855877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Lo </a:t>
            </a:r>
            <a:r>
              <a:rPr lang="en-US" dirty="0" err="1"/>
              <a:t>sợ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 smtClean="0"/>
              <a:t>nhái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53070" y="4362656"/>
            <a:ext cx="583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43000"/>
            <a:ext cx="8649907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4724400"/>
            <a:ext cx="396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6499" y="5364306"/>
            <a:ext cx="314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719666"/>
          <a:ext cx="8128000" cy="535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757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Block Chain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Supply Chain</a:t>
                      </a:r>
                      <a:endParaRPr lang="en-US" sz="3200" dirty="0"/>
                    </a:p>
                  </a:txBody>
                  <a:tcPr/>
                </a:tc>
              </a:tr>
              <a:tr h="4776128">
                <a:tc>
                  <a:txBody>
                    <a:bodyPr/>
                    <a:lstStyle/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err="1" smtClean="0"/>
                        <a:t>Thông</a:t>
                      </a:r>
                      <a:r>
                        <a:rPr lang="en-US" dirty="0" smtClean="0"/>
                        <a:t> tin </a:t>
                      </a:r>
                      <a:r>
                        <a:rPr lang="en-US" dirty="0" err="1" smtClean="0"/>
                        <a:t>liên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với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bằng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các</a:t>
                      </a:r>
                      <a:r>
                        <a:rPr lang="en-US" dirty="0" smtClean="0"/>
                        <a:t> “</a:t>
                      </a:r>
                      <a:r>
                        <a:rPr lang="en-US" dirty="0" err="1" smtClean="0"/>
                        <a:t>Móc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xích</a:t>
                      </a:r>
                      <a:r>
                        <a:rPr lang="en-US" dirty="0" smtClean="0"/>
                        <a:t>”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ngược</a:t>
                      </a:r>
                      <a:endParaRPr lang="en-US" dirty="0" smtClean="0"/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Tin </a:t>
                      </a:r>
                      <a:r>
                        <a:rPr lang="en-US" dirty="0" err="1" smtClean="0"/>
                        <a:t>cậy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nhờ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mật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mã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Bền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vững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nhờ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mạng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nhiều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nút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Xuyên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biên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giới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nhờ</a:t>
                      </a:r>
                      <a:r>
                        <a:rPr lang="en-US" dirty="0" smtClean="0"/>
                        <a:t> Internet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Dễ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cập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luôn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sẵn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sàng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Khả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truy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chính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xác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mạo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bởi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Dễ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tiễn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3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192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4038600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IOTA (Internet of Things Application):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next generation distributed ledger,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Tangle.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26" name="Picture 2" descr="Image result for io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03865"/>
            <a:ext cx="4648200" cy="20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8768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Tangle là một đồ thị không tuân theo một chu kỳ đường đi nào cả mỗi một Transaction trên mạng sẽ được kết nối với 2 Transaction bất kỳ để xác minh và tham gia vào net work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i.imgur.com/1HwSqg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6553200" cy="34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iota 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4400"/>
            <a:ext cx="7229672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38862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Transaction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minh Transaction: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 Transaction </a:t>
            </a:r>
            <a:r>
              <a:rPr lang="en-US" dirty="0" err="1" smtClean="0"/>
              <a:t>tìm</a:t>
            </a:r>
            <a:r>
              <a:rPr lang="en-US" dirty="0" smtClean="0"/>
              <a:t> 2 Transaction </a:t>
            </a:r>
            <a:r>
              <a:rPr lang="en-US" dirty="0" err="1" smtClean="0"/>
              <a:t>khác</a:t>
            </a:r>
            <a:r>
              <a:rPr lang="en-US" dirty="0" smtClean="0"/>
              <a:t> (Truck, Branch)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Pending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Confirm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Transaction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,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838200"/>
            <a:ext cx="6791325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4196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Bundle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(transfer).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 </a:t>
            </a:r>
            <a:r>
              <a:rPr lang="en-US" dirty="0" err="1" smtClean="0"/>
              <a:t>với</a:t>
            </a:r>
            <a:r>
              <a:rPr lang="en-US" dirty="0" smtClean="0"/>
              <a:t> 2 Transaction </a:t>
            </a:r>
            <a:r>
              <a:rPr lang="en-US" dirty="0" err="1" smtClean="0"/>
              <a:t>khác</a:t>
            </a:r>
            <a:r>
              <a:rPr lang="en-US" dirty="0" smtClean="0"/>
              <a:t>(Truck, Branch)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3557</TotalTime>
  <Words>583</Words>
  <Application>Microsoft Office PowerPoint</Application>
  <PresentationFormat>Widescreen</PresentationFormat>
  <Paragraphs>88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Meiryo UI</vt:lpstr>
      <vt:lpstr>MS PGothic</vt:lpstr>
      <vt:lpstr>Arial</vt:lpstr>
      <vt:lpstr>Calibri</vt:lpstr>
      <vt:lpstr>Times New Roman</vt:lpstr>
      <vt:lpstr>Office Theme</vt:lpstr>
      <vt:lpstr>Block Chain và xu hướng Supply Chain</vt:lpstr>
      <vt:lpstr>Nội dung</vt:lpstr>
      <vt:lpstr>1. Supply Chain và BlockChain</vt:lpstr>
      <vt:lpstr>1. Supply Chain và BlockChain</vt:lpstr>
      <vt:lpstr>1. Supply Chain và BlockChain</vt:lpstr>
      <vt:lpstr>2. IOTA</vt:lpstr>
      <vt:lpstr>2. IOTA</vt:lpstr>
      <vt:lpstr>2. IOTA</vt:lpstr>
      <vt:lpstr>2. IOTA</vt:lpstr>
      <vt:lpstr>2. IOTA</vt:lpstr>
      <vt:lpstr>2. IOTA</vt:lpstr>
      <vt:lpstr>3. Demo Supply Chain</vt:lpstr>
      <vt:lpstr>3. Demo Supply Chain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Nguyen Ngoc Tan (VietIS)</dc:creator>
  <cp:lastModifiedBy>Hoàng Nguyễn Văn</cp:lastModifiedBy>
  <cp:revision>450</cp:revision>
  <dcterms:created xsi:type="dcterms:W3CDTF">2016-02-15T09:30:40Z</dcterms:created>
  <dcterms:modified xsi:type="dcterms:W3CDTF">2018-07-03T16:07:16Z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2016-02-15T00:00:00Z</vt:filetime>
  </property>
</Properties>
</file>