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0" r:id="rId1"/>
  </p:sldMasterIdLst>
  <p:notesMasterIdLst>
    <p:notesMasterId r:id="rId19"/>
  </p:notesMasterIdLst>
  <p:handoutMasterIdLst>
    <p:handoutMasterId r:id="rId20"/>
  </p:handoutMasterIdLst>
  <p:sldIdLst>
    <p:sldId id="281" r:id="rId2"/>
    <p:sldId id="285" r:id="rId3"/>
    <p:sldId id="286" r:id="rId4"/>
    <p:sldId id="290" r:id="rId5"/>
    <p:sldId id="291" r:id="rId6"/>
    <p:sldId id="296" r:id="rId7"/>
    <p:sldId id="282" r:id="rId8"/>
    <p:sldId id="297" r:id="rId9"/>
    <p:sldId id="303" r:id="rId10"/>
    <p:sldId id="289" r:id="rId11"/>
    <p:sldId id="292" r:id="rId12"/>
    <p:sldId id="302" r:id="rId13"/>
    <p:sldId id="300" r:id="rId14"/>
    <p:sldId id="293" r:id="rId15"/>
    <p:sldId id="295" r:id="rId16"/>
    <p:sldId id="294" r:id="rId17"/>
    <p:sldId id="287" r:id="rId18"/>
  </p:sldIdLst>
  <p:sldSz cx="9144000" cy="5143500" type="screen16x9"/>
  <p:notesSz cx="6858000" cy="9144000"/>
  <p:embeddedFontLs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Roboto Slab" panose="020B0604020202020204" charset="0"/>
      <p:regular r:id="rId25"/>
      <p:bold r:id="rId26"/>
    </p:embeddedFont>
  </p:embeddedFontLst>
  <p:custDataLst>
    <p:tags r:id="rId2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e Elbert" initials="AE" lastIdx="8" clrIdx="0">
    <p:extLst>
      <p:ext uri="{19B8F6BF-5375-455C-9EA6-DF929625EA0E}">
        <p15:presenceInfo xmlns:p15="http://schemas.microsoft.com/office/powerpoint/2012/main" userId="f4901bb7f3d1fd68" providerId="Windows Live"/>
      </p:ext>
    </p:extLst>
  </p:cmAuthor>
  <p:cmAuthor id="2" name="Gabriella Maiello" initials="GM" lastIdx="5" clrIdx="1">
    <p:extLst>
      <p:ext uri="{19B8F6BF-5375-455C-9EA6-DF929625EA0E}">
        <p15:presenceInfo xmlns:p15="http://schemas.microsoft.com/office/powerpoint/2012/main" userId="1c1a6270a17e06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3A6D"/>
    <a:srgbClr val="1F1749"/>
    <a:srgbClr val="35EFEA"/>
    <a:srgbClr val="41395F"/>
    <a:srgbClr val="ED8A2F"/>
    <a:srgbClr val="F4B8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07"/>
    <p:restoredTop sz="95091" autoAdjust="0"/>
  </p:normalViewPr>
  <p:slideViewPr>
    <p:cSldViewPr snapToGrid="0" snapToObjects="1">
      <p:cViewPr varScale="1">
        <p:scale>
          <a:sx n="120" d="100"/>
          <a:sy n="120" d="100"/>
        </p:scale>
        <p:origin x="91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8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EDCEEE-8708-2149-8B5C-D811FBF3FD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10A99-BACE-2F4C-94EA-B737CAB200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3DDDA-FDCE-4B41-A401-7911B85859F9}" type="datetimeFigureOut">
              <a:rPr lang="en-US" smtClean="0"/>
              <a:pPr/>
              <a:t>03-May-21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6E751-8338-344B-8947-CB3663F2A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BFF42-7C0E-B943-B4E7-CC070E130D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56158-7528-5441-A4D3-358FA08C2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1935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 2 1" preserve="1" userDrawn="1">
  <p:cSld name="1_Custom Layout 2 1 1 2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7938CB3B-62E8-0E4E-8E38-1CC8D87C4681}"/>
              </a:ext>
            </a:extLst>
          </p:cNvPr>
          <p:cNvSpPr txBox="1">
            <a:spLocks/>
          </p:cNvSpPr>
          <p:nvPr userDrawn="1"/>
        </p:nvSpPr>
        <p:spPr>
          <a:xfrm>
            <a:off x="3028949" y="4965115"/>
            <a:ext cx="3086100" cy="1171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i="1" dirty="0">
                <a:solidFill>
                  <a:schemeClr val="bg1"/>
                </a:solidFill>
              </a:rPr>
              <a:t>© 2021 WorldQuant University. All Rights Reserved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Google Shape;29;p10">
            <a:extLst>
              <a:ext uri="{FF2B5EF4-FFF2-40B4-BE49-F238E27FC236}">
                <a16:creationId xmlns:a16="http://schemas.microsoft.com/office/drawing/2014/main" id="{C5AFAF2D-0107-3B4D-8152-7FC8AC470B1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89748" y="1608257"/>
            <a:ext cx="7164493" cy="15429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chemeClr val="bg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 dirty="0"/>
              <a:t>Click to add presentation title</a:t>
            </a:r>
            <a:endParaRPr dirty="0"/>
          </a:p>
        </p:txBody>
      </p:sp>
      <p:sp>
        <p:nvSpPr>
          <p:cNvPr id="13" name="Google Shape;62;p19">
            <a:extLst>
              <a:ext uri="{FF2B5EF4-FFF2-40B4-BE49-F238E27FC236}">
                <a16:creationId xmlns:a16="http://schemas.microsoft.com/office/drawing/2014/main" id="{76D4311C-43BB-DF45-BBB9-87DDF4622D7A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590669" y="3303889"/>
            <a:ext cx="5962653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 b="0" i="1">
                <a:solidFill>
                  <a:schemeClr val="bg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 dirty="0"/>
              <a:t>Click to add presentation subtitle</a:t>
            </a:r>
            <a:endParaRPr dirty="0"/>
          </a:p>
        </p:txBody>
      </p:sp>
      <p:pic>
        <p:nvPicPr>
          <p:cNvPr id="14" name="Google Shape;123;p35">
            <a:extLst>
              <a:ext uri="{FF2B5EF4-FFF2-40B4-BE49-F238E27FC236}">
                <a16:creationId xmlns:a16="http://schemas.microsoft.com/office/drawing/2014/main" id="{CA6F7D6B-8C43-CA44-BDDD-882FCD83FF24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457200"/>
            <a:ext cx="2285798" cy="75682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34;p12">
            <a:extLst>
              <a:ext uri="{FF2B5EF4-FFF2-40B4-BE49-F238E27FC236}">
                <a16:creationId xmlns:a16="http://schemas.microsoft.com/office/drawing/2014/main" id="{E1FB03FF-1B42-624F-A089-C7EAE68BE836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624098" y="4166782"/>
            <a:ext cx="3086100" cy="2536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114300" lvl="0" indent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 b="1">
                <a:solidFill>
                  <a:srgbClr val="35EFEA"/>
                </a:solidFill>
                <a:latin typeface="Roboto Slab" pitchFamily="2" charset="0"/>
                <a:ea typeface="Roboto Slab" pitchFamily="2" charset="0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en-US" dirty="0"/>
              <a:t>Click to add your name</a:t>
            </a:r>
            <a:endParaRPr dirty="0"/>
          </a:p>
        </p:txBody>
      </p:sp>
      <p:sp>
        <p:nvSpPr>
          <p:cNvPr id="29" name="Google Shape;34;p12">
            <a:extLst>
              <a:ext uri="{FF2B5EF4-FFF2-40B4-BE49-F238E27FC236}">
                <a16:creationId xmlns:a16="http://schemas.microsoft.com/office/drawing/2014/main" id="{40840B5E-A75C-4349-915B-2A3F7A48AD63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624098" y="4550535"/>
            <a:ext cx="3086100" cy="2536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114300" lvl="0" indent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100" b="0" i="1">
                <a:solidFill>
                  <a:srgbClr val="35EFEA"/>
                </a:solidFill>
                <a:latin typeface="Lato" panose="020F0502020204030203" pitchFamily="34" charset="77"/>
                <a:ea typeface="Roboto Slab" pitchFamily="2" charset="0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en-US" dirty="0"/>
              <a:t>Click to add  date of presentation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650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" preserve="1" userDrawn="1">
  <p:cSld name="1_Custom Layout 2 1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13F6A0B5-D7C5-EB4C-9BB0-D33A04ACE1AA}"/>
              </a:ext>
            </a:extLst>
          </p:cNvPr>
          <p:cNvSpPr txBox="1">
            <a:spLocks/>
          </p:cNvSpPr>
          <p:nvPr userDrawn="1"/>
        </p:nvSpPr>
        <p:spPr>
          <a:xfrm>
            <a:off x="3028949" y="4965115"/>
            <a:ext cx="3086100" cy="1171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i="1" dirty="0">
                <a:solidFill>
                  <a:srgbClr val="1F1749"/>
                </a:solidFill>
              </a:rPr>
              <a:t>© 2021 WorldQuant University. All Rights Reserved</a:t>
            </a:r>
            <a:endParaRPr lang="en-US" dirty="0">
              <a:solidFill>
                <a:srgbClr val="1F1749"/>
              </a:solidFill>
            </a:endParaRPr>
          </a:p>
        </p:txBody>
      </p:sp>
      <p:sp>
        <p:nvSpPr>
          <p:cNvPr id="8" name="Google Shape;35;p12">
            <a:extLst>
              <a:ext uri="{FF2B5EF4-FFF2-40B4-BE49-F238E27FC236}">
                <a16:creationId xmlns:a16="http://schemas.microsoft.com/office/drawing/2014/main" id="{CA7804B1-B50D-0F49-9136-47BB6A33D0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309433" y="4480560"/>
            <a:ext cx="525133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1F1749"/>
                </a:solidFill>
                <a:latin typeface="Lato" panose="020F0502020204030203" pitchFamily="34" charset="77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11" name="Google Shape;29;p10">
            <a:extLst>
              <a:ext uri="{FF2B5EF4-FFF2-40B4-BE49-F238E27FC236}">
                <a16:creationId xmlns:a16="http://schemas.microsoft.com/office/drawing/2014/main" id="{F1ACC2EB-9B07-C048-A10C-DD8460B4F11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36423" y="447416"/>
            <a:ext cx="2306055" cy="15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1F17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 dirty="0"/>
              <a:t>Click to add “Group #”</a:t>
            </a:r>
            <a:endParaRPr dirty="0"/>
          </a:p>
        </p:txBody>
      </p:sp>
      <p:sp>
        <p:nvSpPr>
          <p:cNvPr id="7" name="Google Shape;62;p19">
            <a:extLst>
              <a:ext uri="{FF2B5EF4-FFF2-40B4-BE49-F238E27FC236}">
                <a16:creationId xmlns:a16="http://schemas.microsoft.com/office/drawing/2014/main" id="{12C57627-CDDB-F548-80CE-F3F709E82D33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2676293" y="1516567"/>
            <a:ext cx="5051502" cy="2873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85800" lvl="0" indent="-571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Wingdings" pitchFamily="2" charset="2"/>
              <a:buChar char="v"/>
              <a:defRPr sz="3600" b="0" i="1">
                <a:solidFill>
                  <a:schemeClr val="tx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 dirty="0"/>
              <a:t>Click to add list of ALL group members…</a:t>
            </a:r>
          </a:p>
        </p:txBody>
      </p:sp>
    </p:spTree>
    <p:extLst>
      <p:ext uri="{BB962C8B-B14F-4D97-AF65-F5344CB8AC3E}">
        <p14:creationId xmlns:p14="http://schemas.microsoft.com/office/powerpoint/2010/main" val="37185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9254C812-8C19-004E-B547-E2D160BFC32C}"/>
              </a:ext>
            </a:extLst>
          </p:cNvPr>
          <p:cNvSpPr txBox="1">
            <a:spLocks/>
          </p:cNvSpPr>
          <p:nvPr userDrawn="1"/>
        </p:nvSpPr>
        <p:spPr>
          <a:xfrm>
            <a:off x="3028949" y="4965115"/>
            <a:ext cx="3086100" cy="1171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i="1" dirty="0">
                <a:solidFill>
                  <a:srgbClr val="1F1749"/>
                </a:solidFill>
              </a:rPr>
              <a:t>© 2021 WorldQuant University. All Rights Reserved</a:t>
            </a:r>
            <a:endParaRPr lang="en-US" dirty="0">
              <a:solidFill>
                <a:srgbClr val="1F1749"/>
              </a:solidFill>
            </a:endParaRPr>
          </a:p>
        </p:txBody>
      </p:sp>
      <p:sp>
        <p:nvSpPr>
          <p:cNvPr id="33" name="Google Shape;33;p12"/>
          <p:cNvSpPr txBox="1">
            <a:spLocks noGrp="1"/>
          </p:cNvSpPr>
          <p:nvPr>
            <p:ph type="title" hasCustomPrompt="1"/>
          </p:nvPr>
        </p:nvSpPr>
        <p:spPr>
          <a:xfrm>
            <a:off x="365760" y="60959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F174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Click to add graph/chart title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42F72D-C85F-4D2E-8ADD-B79F6AB654D6}"/>
              </a:ext>
            </a:extLst>
          </p:cNvPr>
          <p:cNvSpPr txBox="1"/>
          <p:nvPr userDrawn="1"/>
        </p:nvSpPr>
        <p:spPr>
          <a:xfrm>
            <a:off x="8460379" y="4387965"/>
            <a:ext cx="409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8675310-4200-470D-A346-E59F3F914D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Google Shape;62;p19">
            <a:extLst>
              <a:ext uri="{FF2B5EF4-FFF2-40B4-BE49-F238E27FC236}">
                <a16:creationId xmlns:a16="http://schemas.microsoft.com/office/drawing/2014/main" id="{AB6D488A-1B8C-2446-81D6-A3F3EAF97BD1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2313877" y="2139361"/>
            <a:ext cx="4516244" cy="18686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3A6D"/>
              </a:buClr>
              <a:buSzPts val="2100"/>
              <a:buFont typeface="Lato"/>
              <a:buNone/>
              <a:tabLst/>
              <a:defRPr sz="2000" b="0" i="1">
                <a:solidFill>
                  <a:schemeClr val="tx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marL="4572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3A6D"/>
              </a:buClr>
              <a:buSzPts val="2100"/>
              <a:buFont typeface="Lato"/>
              <a:buNone/>
              <a:tabLst/>
              <a:defRPr/>
            </a:pPr>
            <a:r>
              <a:rPr lang="en-US" dirty="0"/>
              <a:t>Paste a copy of your Government Issued Photo ID HERE</a:t>
            </a:r>
          </a:p>
        </p:txBody>
      </p:sp>
    </p:spTree>
    <p:extLst>
      <p:ext uri="{BB962C8B-B14F-4D97-AF65-F5344CB8AC3E}">
        <p14:creationId xmlns:p14="http://schemas.microsoft.com/office/powerpoint/2010/main" val="48908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9254C812-8C19-004E-B547-E2D160BFC32C}"/>
              </a:ext>
            </a:extLst>
          </p:cNvPr>
          <p:cNvSpPr txBox="1">
            <a:spLocks/>
          </p:cNvSpPr>
          <p:nvPr userDrawn="1"/>
        </p:nvSpPr>
        <p:spPr>
          <a:xfrm>
            <a:off x="3028949" y="4965115"/>
            <a:ext cx="3086100" cy="1171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i="1" dirty="0">
                <a:solidFill>
                  <a:srgbClr val="1F1749"/>
                </a:solidFill>
              </a:rPr>
              <a:t>© 2021 WorldQuant University. All Rights Reserved</a:t>
            </a:r>
            <a:endParaRPr lang="en-US" dirty="0">
              <a:solidFill>
                <a:srgbClr val="1F1749"/>
              </a:solidFill>
            </a:endParaRPr>
          </a:p>
        </p:txBody>
      </p:sp>
      <p:sp>
        <p:nvSpPr>
          <p:cNvPr id="33" name="Google Shape;33;p12"/>
          <p:cNvSpPr txBox="1">
            <a:spLocks noGrp="1"/>
          </p:cNvSpPr>
          <p:nvPr>
            <p:ph type="title" hasCustomPrompt="1"/>
          </p:nvPr>
        </p:nvSpPr>
        <p:spPr>
          <a:xfrm>
            <a:off x="365760" y="60959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F174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Click to add slide title</a:t>
            </a:r>
            <a:endParaRPr dirty="0"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1"/>
          </p:nvPr>
        </p:nvSpPr>
        <p:spPr>
          <a:xfrm>
            <a:off x="365759" y="1354320"/>
            <a:ext cx="8520599" cy="2954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solidFill>
                  <a:srgbClr val="1F1749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D0840-E6B1-4B4B-8266-E5D8B2D9EBCF}"/>
              </a:ext>
            </a:extLst>
          </p:cNvPr>
          <p:cNvSpPr txBox="1"/>
          <p:nvPr userDrawn="1"/>
        </p:nvSpPr>
        <p:spPr>
          <a:xfrm>
            <a:off x="8460379" y="4387965"/>
            <a:ext cx="409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8675310-4200-470D-A346-E59F3F914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91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 preserve="1" userDrawn="1">
  <p:cSld name="1_Custom Layout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2B66CD19-8578-6846-9F9B-326463BE2844}"/>
              </a:ext>
            </a:extLst>
          </p:cNvPr>
          <p:cNvSpPr txBox="1">
            <a:spLocks/>
          </p:cNvSpPr>
          <p:nvPr userDrawn="1"/>
        </p:nvSpPr>
        <p:spPr>
          <a:xfrm>
            <a:off x="3028949" y="4965115"/>
            <a:ext cx="3086100" cy="1171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i="1" dirty="0">
                <a:solidFill>
                  <a:srgbClr val="1F1749"/>
                </a:solidFill>
              </a:rPr>
              <a:t>© 2021 WorldQuant University. All Rights Reserved</a:t>
            </a:r>
            <a:endParaRPr lang="en-US" dirty="0">
              <a:solidFill>
                <a:srgbClr val="1F1749"/>
              </a:solidFill>
            </a:endParaRPr>
          </a:p>
        </p:txBody>
      </p:sp>
      <p:sp>
        <p:nvSpPr>
          <p:cNvPr id="3" name="Google Shape;34;p12">
            <a:extLst>
              <a:ext uri="{FF2B5EF4-FFF2-40B4-BE49-F238E27FC236}">
                <a16:creationId xmlns:a16="http://schemas.microsoft.com/office/drawing/2014/main" id="{A2E45442-E6C5-5E46-849D-5C9B77BF33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6760" y="1217188"/>
            <a:ext cx="6987540" cy="3113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Wingdings" pitchFamily="2" charset="2"/>
              <a:buChar char="v"/>
              <a:defRPr sz="2000">
                <a:solidFill>
                  <a:srgbClr val="1F1749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7" name="Google Shape;17;p4">
            <a:extLst>
              <a:ext uri="{FF2B5EF4-FFF2-40B4-BE49-F238E27FC236}">
                <a16:creationId xmlns:a16="http://schemas.microsoft.com/office/drawing/2014/main" id="{4ED4D5FE-4343-4AA1-8775-CAB2DF95664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11700" y="400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74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 dirty="0"/>
              <a:t>Click to add slide title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99B52E-52DA-A64B-9F02-C73421948CA2}"/>
              </a:ext>
            </a:extLst>
          </p:cNvPr>
          <p:cNvSpPr txBox="1"/>
          <p:nvPr userDrawn="1"/>
        </p:nvSpPr>
        <p:spPr>
          <a:xfrm>
            <a:off x="8460379" y="4387965"/>
            <a:ext cx="409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8675310-4200-470D-A346-E59F3F914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8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 1" preserve="1" userDrawn="1">
  <p:cSld name="1_Custom Layout 2 1 1 1">
    <p:bg>
      <p:bgPr>
        <a:blipFill dpi="0" rotWithShape="1">
          <a:blip r:embed="rId2">
            <a:alphaModFix amt="8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58102A4B-DE98-DD42-8E96-C030FA59BFFA}"/>
              </a:ext>
            </a:extLst>
          </p:cNvPr>
          <p:cNvSpPr txBox="1">
            <a:spLocks/>
          </p:cNvSpPr>
          <p:nvPr userDrawn="1"/>
        </p:nvSpPr>
        <p:spPr>
          <a:xfrm>
            <a:off x="3028949" y="4965115"/>
            <a:ext cx="3086100" cy="1171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i="1" dirty="0">
                <a:solidFill>
                  <a:srgbClr val="1F1749"/>
                </a:solidFill>
              </a:rPr>
              <a:t>© 2021 WorldQuant University. All Rights Reserved</a:t>
            </a:r>
            <a:endParaRPr lang="en-US" dirty="0">
              <a:solidFill>
                <a:srgbClr val="1F1749"/>
              </a:solidFill>
            </a:endParaRPr>
          </a:p>
        </p:txBody>
      </p:sp>
      <p:sp>
        <p:nvSpPr>
          <p:cNvPr id="13" name="Google Shape;35;p12">
            <a:extLst>
              <a:ext uri="{FF2B5EF4-FFF2-40B4-BE49-F238E27FC236}">
                <a16:creationId xmlns:a16="http://schemas.microsoft.com/office/drawing/2014/main" id="{F753F396-D537-C547-AE00-89007C55B0D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309433" y="4480560"/>
            <a:ext cx="525133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1F1749"/>
                </a:solidFill>
                <a:latin typeface="Lato" panose="020F0502020204030203" pitchFamily="34" charset="77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7" name="Google Shape;123;p35">
            <a:extLst>
              <a:ext uri="{FF2B5EF4-FFF2-40B4-BE49-F238E27FC236}">
                <a16:creationId xmlns:a16="http://schemas.microsoft.com/office/drawing/2014/main" id="{1566CD60-69CA-B043-8648-9E1CB96D5938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480" y="365760"/>
            <a:ext cx="2693627" cy="90247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3;p12">
            <a:extLst>
              <a:ext uri="{FF2B5EF4-FFF2-40B4-BE49-F238E27FC236}">
                <a16:creationId xmlns:a16="http://schemas.microsoft.com/office/drawing/2014/main" id="{F27471DC-5947-1349-B526-DC78419EC6D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65760" y="609597"/>
            <a:ext cx="544941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F174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Click to add graph/chart title</a:t>
            </a:r>
            <a:endParaRPr dirty="0"/>
          </a:p>
        </p:txBody>
      </p:sp>
      <p:sp>
        <p:nvSpPr>
          <p:cNvPr id="10" name="Google Shape;34;p12">
            <a:extLst>
              <a:ext uri="{FF2B5EF4-FFF2-40B4-BE49-F238E27FC236}">
                <a16:creationId xmlns:a16="http://schemas.microsoft.com/office/drawing/2014/main" id="{1C402A89-6153-3D4E-B132-230949726C3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044330" y="3915059"/>
            <a:ext cx="5055339" cy="2576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114300" lvl="0" indent="0" algn="ctr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200" b="1" i="1">
                <a:solidFill>
                  <a:srgbClr val="1F1749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en-US" dirty="0"/>
              <a:t>Click to add description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91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 1" preserve="1" userDrawn="1">
  <p:cSld name="1_Custom Layout 2 1 1 1">
    <p:bg>
      <p:bgPr>
        <a:blipFill dpi="0" rotWithShape="1">
          <a:blip r:embed="rId2">
            <a:alphaModFix amt="8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3D90A468-ED27-3E41-8E13-B6DB990F3913}"/>
              </a:ext>
            </a:extLst>
          </p:cNvPr>
          <p:cNvSpPr txBox="1">
            <a:spLocks/>
          </p:cNvSpPr>
          <p:nvPr userDrawn="1"/>
        </p:nvSpPr>
        <p:spPr>
          <a:xfrm>
            <a:off x="3028949" y="4965115"/>
            <a:ext cx="3086100" cy="1171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i="1" dirty="0">
                <a:solidFill>
                  <a:srgbClr val="1F1749"/>
                </a:solidFill>
              </a:rPr>
              <a:t>© 2021 WorldQuant University. All Rights Reserved</a:t>
            </a:r>
            <a:endParaRPr lang="en-US" dirty="0">
              <a:solidFill>
                <a:srgbClr val="1F1749"/>
              </a:solidFill>
            </a:endParaRPr>
          </a:p>
        </p:txBody>
      </p:sp>
      <p:sp>
        <p:nvSpPr>
          <p:cNvPr id="12" name="Google Shape;35;p12">
            <a:extLst>
              <a:ext uri="{FF2B5EF4-FFF2-40B4-BE49-F238E27FC236}">
                <a16:creationId xmlns:a16="http://schemas.microsoft.com/office/drawing/2014/main" id="{33D95923-58CD-774C-A77F-3CEFBCF66F7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309433" y="4480560"/>
            <a:ext cx="525133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1F1749"/>
                </a:solidFill>
                <a:latin typeface="Lato" panose="020F0502020204030203" pitchFamily="34" charset="77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7" name="Google Shape;123;p35">
            <a:extLst>
              <a:ext uri="{FF2B5EF4-FFF2-40B4-BE49-F238E27FC236}">
                <a16:creationId xmlns:a16="http://schemas.microsoft.com/office/drawing/2014/main" id="{1566CD60-69CA-B043-8648-9E1CB96D5938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480" y="365760"/>
            <a:ext cx="2693627" cy="90247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9;p10">
            <a:extLst>
              <a:ext uri="{FF2B5EF4-FFF2-40B4-BE49-F238E27FC236}">
                <a16:creationId xmlns:a16="http://schemas.microsoft.com/office/drawing/2014/main" id="{740A9290-C1A2-5346-9C11-F281966DC9C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166157" y="1444969"/>
            <a:ext cx="6811686" cy="22535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1F17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 dirty="0"/>
              <a:t>Click to add closing statement, reminder, or thank you note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777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5760" y="445025"/>
            <a:ext cx="846654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23A6D"/>
              </a:buClr>
              <a:buSzPts val="2800"/>
              <a:buFont typeface="Roboto Slab"/>
              <a:buNone/>
              <a:defRPr sz="2800" b="1">
                <a:solidFill>
                  <a:srgbClr val="423A6D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5760" y="1152475"/>
            <a:ext cx="8466540" cy="319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3A6D"/>
              </a:buClr>
              <a:buSzPts val="1800"/>
              <a:buFont typeface="Lato"/>
              <a:buChar char="●"/>
              <a:defRPr sz="1800">
                <a:solidFill>
                  <a:srgbClr val="423A6D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3A6D"/>
              </a:buClr>
              <a:buSzPts val="1400"/>
              <a:buFont typeface="Lato"/>
              <a:buChar char="○"/>
              <a:defRPr>
                <a:solidFill>
                  <a:srgbClr val="423A6D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3A6D"/>
              </a:buClr>
              <a:buSzPts val="1400"/>
              <a:buFont typeface="Lato"/>
              <a:buChar char="■"/>
              <a:defRPr>
                <a:solidFill>
                  <a:srgbClr val="423A6D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3A6D"/>
              </a:buClr>
              <a:buSzPts val="1400"/>
              <a:buFont typeface="Lato"/>
              <a:buChar char="●"/>
              <a:defRPr>
                <a:solidFill>
                  <a:srgbClr val="423A6D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3A6D"/>
              </a:buClr>
              <a:buSzPts val="1400"/>
              <a:buFont typeface="Lato"/>
              <a:buChar char="○"/>
              <a:defRPr>
                <a:solidFill>
                  <a:srgbClr val="423A6D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3A6D"/>
              </a:buClr>
              <a:buSzPts val="1400"/>
              <a:buFont typeface="Lato"/>
              <a:buChar char="■"/>
              <a:defRPr>
                <a:solidFill>
                  <a:srgbClr val="423A6D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3A6D"/>
              </a:buClr>
              <a:buSzPts val="1400"/>
              <a:buFont typeface="Lato"/>
              <a:buChar char="●"/>
              <a:defRPr>
                <a:solidFill>
                  <a:srgbClr val="423A6D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3A6D"/>
              </a:buClr>
              <a:buSzPts val="1400"/>
              <a:buFont typeface="Lato"/>
              <a:buChar char="○"/>
              <a:defRPr>
                <a:solidFill>
                  <a:srgbClr val="423A6D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3A6D"/>
              </a:buClr>
              <a:buSzPts val="1400"/>
              <a:buFont typeface="Lato"/>
              <a:buChar char="■"/>
              <a:defRPr>
                <a:solidFill>
                  <a:srgbClr val="423A6D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11" r:id="rId3"/>
    <p:sldLayoutId id="2147483699" r:id="rId4"/>
    <p:sldLayoutId id="2147483707" r:id="rId5"/>
    <p:sldLayoutId id="2147483701" r:id="rId6"/>
    <p:sldLayoutId id="2147483694" r:id="rId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frican-Quant/WQU_MScFE_Capstone_Grp9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kdnuggets.com/2019/05/poll-top-data-science-machine-learning-platforms.html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4948B-FC97-1B4F-9D06-3A6DF12B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Machine Learning to develop Short term Trend Trading Strategies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A1E9A-B798-8C49-8F80-A809DE52FA6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Ricky Sambo MACHARM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07C79-5E10-3141-AF4C-3785D45DD912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May 2021</a:t>
            </a:r>
          </a:p>
        </p:txBody>
      </p:sp>
    </p:spTree>
    <p:extLst>
      <p:ext uri="{BB962C8B-B14F-4D97-AF65-F5344CB8AC3E}">
        <p14:creationId xmlns:p14="http://schemas.microsoft.com/office/powerpoint/2010/main" val="239704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1C132-A148-C642-8C0B-68EB930F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Review Feedback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3890C-1C0C-D442-A3B2-5F4D1FD8D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Discuss how you implemented the critical feedback you received from the peer review</a:t>
            </a:r>
          </a:p>
          <a:p>
            <a:pPr lvl="1"/>
            <a:r>
              <a:rPr lang="en-US" dirty="0"/>
              <a:t>Back testing </a:t>
            </a:r>
          </a:p>
          <a:p>
            <a:pPr lvl="2"/>
            <a:r>
              <a:rPr lang="en-US" dirty="0"/>
              <a:t>Train, Validation, and Test sets used</a:t>
            </a:r>
          </a:p>
          <a:p>
            <a:pPr lvl="2"/>
            <a:r>
              <a:rPr lang="en-US" dirty="0" err="1"/>
              <a:t>Pyfolio</a:t>
            </a:r>
            <a:r>
              <a:rPr lang="en-US" dirty="0"/>
              <a:t> Python packages used to analyze  </a:t>
            </a:r>
            <a:r>
              <a:rPr lang="en-US" dirty="0" err="1"/>
              <a:t>backtested</a:t>
            </a:r>
            <a:r>
              <a:rPr lang="en-US" dirty="0"/>
              <a:t> results</a:t>
            </a:r>
          </a:p>
          <a:p>
            <a:pPr lvl="1"/>
            <a:r>
              <a:rPr lang="en-US" dirty="0"/>
              <a:t>Clear presentation.</a:t>
            </a:r>
          </a:p>
          <a:p>
            <a:pPr lvl="2"/>
            <a:r>
              <a:rPr lang="en-US" dirty="0"/>
              <a:t>More annotated diagrams</a:t>
            </a:r>
          </a:p>
        </p:txBody>
      </p:sp>
    </p:spTree>
    <p:extLst>
      <p:ext uri="{BB962C8B-B14F-4D97-AF65-F5344CB8AC3E}">
        <p14:creationId xmlns:p14="http://schemas.microsoft.com/office/powerpoint/2010/main" val="229282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49ED-049F-F44A-AC27-DC3E35B1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7E8C7-8837-B440-AAF8-8DEFD35194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Present your overall results and findings, with at least one (1) specific example.</a:t>
            </a:r>
          </a:p>
        </p:txBody>
      </p:sp>
      <p:pic>
        <p:nvPicPr>
          <p:cNvPr id="5" name="Picture 4" descr="Graphical user interface, chart, scatter chart&#10;&#10;Description automatically generated">
            <a:extLst>
              <a:ext uri="{FF2B5EF4-FFF2-40B4-BE49-F238E27FC236}">
                <a16:creationId xmlns:a16="http://schemas.microsoft.com/office/drawing/2014/main" id="{18BF9B7E-4FD6-46AE-A01F-14C2918A87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9" t="18191" r="7096" b="3245"/>
          <a:stretch/>
        </p:blipFill>
        <p:spPr>
          <a:xfrm>
            <a:off x="1479549" y="2209800"/>
            <a:ext cx="6057901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6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49ED-049F-F44A-AC27-DC3E35B1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7E8C7-8837-B440-AAF8-8DEFD35194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Present your overall results and findings, with at least one (1) specific example.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29CB3FD-42C9-4E40-98C3-486E70C858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34" r="4489"/>
          <a:stretch/>
        </p:blipFill>
        <p:spPr>
          <a:xfrm>
            <a:off x="3412805" y="2133599"/>
            <a:ext cx="2702245" cy="264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96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49ED-049F-F44A-AC27-DC3E35B1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7E8C7-8837-B440-AAF8-8DEFD35194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 was able to meet my goal of training and deploying a trading algorithm on a standalone webapp.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My contribution is attempting to bring Python for Algorithmic trading to the mainstream for non-coders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 learnt to work under a lot of pressure to meet up since I was working alone. I also learnt to use packages I never used before. I also learnt that there are so many thing I could do with Python that I was previously unaware of.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563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DFF3-E188-0A4D-9688-7EE25DEF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Contribution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44A5B-4D46-284A-BE47-1740112472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900"/>
              </a:spcAft>
            </a:pPr>
            <a:r>
              <a:rPr lang="en-US" dirty="0">
                <a:solidFill>
                  <a:schemeClr val="tx1"/>
                </a:solidFill>
              </a:rPr>
              <a:t>Since it was a solo project it means I carried out the entire research, wrote the codes tested them, discarded those I couldn’t use and deployed the final results onto the webapp.</a:t>
            </a:r>
          </a:p>
        </p:txBody>
      </p:sp>
    </p:spTree>
    <p:extLst>
      <p:ext uri="{BB962C8B-B14F-4D97-AF65-F5344CB8AC3E}">
        <p14:creationId xmlns:p14="http://schemas.microsoft.com/office/powerpoint/2010/main" val="2646383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3E74-19F3-FF4F-8BF7-CCA6130A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66702-EA2D-0C45-BD0A-3D7E2213D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Machine Learning in the past have been shown to outperform buy-and-hold strategy for a number of trading instruments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We were able to achieve the same in this project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Since we can easily deploy our algorithms as a webapp we can also get ordinary traders to benefit from the use of Machine Learning in making trading decisions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Being able to do so from a basket of currency pairs will give a simple trader an edge in the markets.</a:t>
            </a:r>
          </a:p>
        </p:txBody>
      </p:sp>
    </p:spTree>
    <p:extLst>
      <p:ext uri="{BB962C8B-B14F-4D97-AF65-F5344CB8AC3E}">
        <p14:creationId xmlns:p14="http://schemas.microsoft.com/office/powerpoint/2010/main" val="2259094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CAF1-D721-764C-976B-DC81E7B5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 of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D036A-D58B-CE46-8EB2-78CA81EF2C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trading instruments can be incorporated</a:t>
            </a:r>
          </a:p>
          <a:p>
            <a:r>
              <a:rPr lang="en-US" dirty="0"/>
              <a:t>Paid hosting services will be employed to enable the project get more traffic</a:t>
            </a:r>
          </a:p>
          <a:p>
            <a:r>
              <a:rPr lang="en-US" dirty="0"/>
              <a:t>Other research papers would be tested and deployed if found useful</a:t>
            </a:r>
          </a:p>
          <a:p>
            <a:r>
              <a:rPr lang="en-US" dirty="0"/>
              <a:t>The project will welcome open source contributors on the </a:t>
            </a:r>
            <a:r>
              <a:rPr lang="en-US" dirty="0" err="1"/>
              <a:t>github</a:t>
            </a:r>
            <a:r>
              <a:rPr lang="en-US" dirty="0"/>
              <a:t> repo.</a:t>
            </a:r>
          </a:p>
          <a:p>
            <a:pPr marL="596900" lvl="1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GitHub repo</a:t>
            </a:r>
            <a:r>
              <a:rPr lang="en-US" dirty="0">
                <a:solidFill>
                  <a:schemeClr val="tx1"/>
                </a:solidFill>
              </a:rPr>
              <a:t>: 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https://github.com/African-Quant/WQU_MScFE_Capstone_Grp9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72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93827D-2F4E-F343-8B68-A75196B722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C3E133-1FF7-2441-B916-4EEAB521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WQU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7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789E15-886A-AC40-B87A-573F685445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AE6729-0284-9342-B598-C1DD267C3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# 9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9E87D9D-5B9C-CB41-A233-12B09AF1BB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Ricky Sambo MACHARM</a:t>
            </a:r>
          </a:p>
        </p:txBody>
      </p:sp>
    </p:spTree>
    <p:extLst>
      <p:ext uri="{BB962C8B-B14F-4D97-AF65-F5344CB8AC3E}">
        <p14:creationId xmlns:p14="http://schemas.microsoft.com/office/powerpoint/2010/main" val="304139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567BB-0498-1549-8152-7D87EBCC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Government Issued Photo 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29CAB-F4C3-3741-9FE3-108B047A9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7143" y="1717942"/>
            <a:ext cx="4516244" cy="186868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6209F63A-958D-42DB-B41F-CE7055EDB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617259" y="121406"/>
            <a:ext cx="3280918" cy="555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9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1862-A31C-AA43-867B-36A3D135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 and Importance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8C4EA-1B4D-FC4D-9D40-DF2AA5EF1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This project aims at leveraging on the power of Python to create a standalone signal generating web app for the FOREX market.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This project aims to build make the rising traders anywhere in the world to have access to a signal generating webapp that could assist them in their trading decisions.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It would grow to also include other markets like stocks, ETFs and Crypto currencies</a:t>
            </a:r>
          </a:p>
        </p:txBody>
      </p:sp>
    </p:spTree>
    <p:extLst>
      <p:ext uri="{BB962C8B-B14F-4D97-AF65-F5344CB8AC3E}">
        <p14:creationId xmlns:p14="http://schemas.microsoft.com/office/powerpoint/2010/main" val="232645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B651-1C3F-1D4C-A49F-96843C733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609597"/>
            <a:ext cx="8520600" cy="572700"/>
          </a:xfrm>
        </p:spPr>
        <p:txBody>
          <a:bodyPr/>
          <a:lstStyle/>
          <a:p>
            <a:r>
              <a:rPr lang="en-US" dirty="0"/>
              <a:t>Literature Review/Background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4D63C-A3C2-9642-AFF5-122502677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59" y="1354320"/>
            <a:ext cx="8520599" cy="29542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T. </a:t>
            </a:r>
            <a:r>
              <a:rPr lang="en-US" dirty="0" err="1">
                <a:solidFill>
                  <a:schemeClr val="tx1"/>
                </a:solidFill>
              </a:rPr>
              <a:t>Crabel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</a:rPr>
              <a:t>Day trading with short term price patterns and opening range breakout</a:t>
            </a:r>
            <a:r>
              <a:rPr lang="en-US" dirty="0">
                <a:solidFill>
                  <a:schemeClr val="tx1"/>
                </a:solidFill>
              </a:rPr>
              <a:t>. Greenville, SC: Traders Press, 1990.</a:t>
            </a:r>
          </a:p>
          <a:p>
            <a:r>
              <a:rPr lang="en-US" dirty="0">
                <a:solidFill>
                  <a:schemeClr val="tx1"/>
                </a:solidFill>
              </a:rPr>
              <a:t>Y. J. </a:t>
            </a:r>
            <a:r>
              <a:rPr lang="en-US" dirty="0" err="1">
                <a:solidFill>
                  <a:schemeClr val="tx1"/>
                </a:solidFill>
              </a:rPr>
              <a:t>Hilpisch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</a:rPr>
              <a:t>Artificial intelligence in finance: a Python-based guide. </a:t>
            </a:r>
            <a:r>
              <a:rPr lang="en-US" dirty="0">
                <a:solidFill>
                  <a:schemeClr val="tx1"/>
                </a:solidFill>
              </a:rPr>
              <a:t>Sebastopol, CA: O’Reilly Media, 2021.</a:t>
            </a:r>
          </a:p>
          <a:p>
            <a:r>
              <a:rPr lang="en-US" dirty="0">
                <a:solidFill>
                  <a:schemeClr val="tx1"/>
                </a:solidFill>
              </a:rPr>
              <a:t>X. Wang, P. Kang, H. </a:t>
            </a:r>
            <a:r>
              <a:rPr lang="en-US" dirty="0" err="1">
                <a:solidFill>
                  <a:schemeClr val="tx1"/>
                </a:solidFill>
              </a:rPr>
              <a:t>Phua</a:t>
            </a:r>
            <a:r>
              <a:rPr lang="en-US" dirty="0">
                <a:solidFill>
                  <a:schemeClr val="tx1"/>
                </a:solidFill>
              </a:rPr>
              <a:t>, and W. Lin, “Stock market prediction using neural networks: Does trading volume help in short-term prediction?,” 2003.</a:t>
            </a:r>
          </a:p>
        </p:txBody>
      </p:sp>
    </p:spTree>
    <p:extLst>
      <p:ext uri="{BB962C8B-B14F-4D97-AF65-F5344CB8AC3E}">
        <p14:creationId xmlns:p14="http://schemas.microsoft.com/office/powerpoint/2010/main" val="183644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B651-1C3F-1D4C-A49F-96843C733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609597"/>
            <a:ext cx="8520600" cy="572700"/>
          </a:xfrm>
        </p:spPr>
        <p:txBody>
          <a:bodyPr/>
          <a:lstStyle/>
          <a:p>
            <a:r>
              <a:rPr lang="en-US" dirty="0"/>
              <a:t>Literature Review/Background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4D63C-A3C2-9642-AFF5-122502677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59" y="1354320"/>
            <a:ext cx="8520599" cy="2954216"/>
          </a:xfrm>
        </p:spPr>
        <p:txBody>
          <a:bodyPr/>
          <a:lstStyle/>
          <a:p>
            <a:pPr marL="571500" indent="-457200"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Contribution to the knowledge base within the field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A practical project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To get more people to get familiar with python for algorithmic trading</a:t>
            </a:r>
          </a:p>
        </p:txBody>
      </p:sp>
    </p:spTree>
    <p:extLst>
      <p:ext uri="{BB962C8B-B14F-4D97-AF65-F5344CB8AC3E}">
        <p14:creationId xmlns:p14="http://schemas.microsoft.com/office/powerpoint/2010/main" val="252449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C88B-BD4A-9B4E-86AC-ED5EBF81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617346"/>
            <a:ext cx="8520600" cy="572700"/>
          </a:xfrm>
        </p:spPr>
        <p:txBody>
          <a:bodyPr/>
          <a:lstStyle/>
          <a:p>
            <a:r>
              <a:rPr lang="en-US" dirty="0"/>
              <a:t>Assumptions and Choice of Technology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70BF3-A1E5-3B41-9A89-5860BBE28E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The following points are the assumptions made in developing this project.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The users are familiar with risk management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Folks will warm up and begin to use the webapp</a:t>
            </a:r>
          </a:p>
          <a:p>
            <a:pPr marL="596900" lvl="1" indent="0">
              <a:spcAft>
                <a:spcPts val="600"/>
              </a:spcAft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34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C88B-BD4A-9B4E-86AC-ED5EBF81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617346"/>
            <a:ext cx="8520600" cy="572700"/>
          </a:xfrm>
        </p:spPr>
        <p:txBody>
          <a:bodyPr/>
          <a:lstStyle/>
          <a:p>
            <a:r>
              <a:rPr lang="en-US" dirty="0"/>
              <a:t>Assumptions and Choice of Technology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70BF3-A1E5-3B41-9A89-5860BBE28E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Choice of software/programming language used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Python has loads of free open source projects on </a:t>
            </a:r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chemeClr val="tx1"/>
                </a:solidFill>
              </a:rPr>
              <a:t> that could be quickly adapted to solve most problems; huge user community.</a:t>
            </a:r>
          </a:p>
          <a:p>
            <a:pPr lvl="1">
              <a:spcAft>
                <a:spcPts val="600"/>
              </a:spcAft>
            </a:pPr>
            <a:endParaRPr lang="en-US" sz="8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8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8">
              <a:spcAft>
                <a:spcPts val="600"/>
              </a:spcAft>
            </a:pPr>
            <a:r>
              <a:rPr lang="en-US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Image source: </a:t>
            </a:r>
            <a:r>
              <a:rPr lang="en-US" sz="800" b="0" i="0" u="sng" dirty="0" err="1">
                <a:solidFill>
                  <a:srgbClr val="D52A33"/>
                </a:solidFill>
                <a:effectLst/>
                <a:latin typeface="Arial" panose="020B0604020202020204" pitchFamily="34" charset="0"/>
                <a:hlinkClick r:id="rId2"/>
              </a:rPr>
              <a:t>KDnuggets</a:t>
            </a:r>
            <a:endParaRPr lang="en-US" sz="800" b="1" dirty="0">
              <a:solidFill>
                <a:schemeClr val="tx1"/>
              </a:solidFill>
            </a:endParaRPr>
          </a:p>
          <a:p>
            <a:pPr lvl="1"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F26DA1-F7BF-4AB3-B8E8-8C494E5B6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950" y="2571750"/>
            <a:ext cx="3181768" cy="197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5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C88B-BD4A-9B4E-86AC-ED5EBF81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617346"/>
            <a:ext cx="8520600" cy="572700"/>
          </a:xfrm>
        </p:spPr>
        <p:txBody>
          <a:bodyPr/>
          <a:lstStyle/>
          <a:p>
            <a:r>
              <a:rPr lang="en-US" dirty="0"/>
              <a:t>Assumptions and Choice of Technology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70BF3-A1E5-3B41-9A89-5860BBE28E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Choice of software/programming language used</a:t>
            </a:r>
          </a:p>
          <a:p>
            <a:pPr lvl="1"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Oanda</a:t>
            </a:r>
            <a:r>
              <a:rPr lang="en-US" dirty="0">
                <a:solidFill>
                  <a:schemeClr val="tx1"/>
                </a:solidFill>
              </a:rPr>
              <a:t> API</a:t>
            </a:r>
          </a:p>
          <a:p>
            <a:pPr lvl="2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Free for downloading past data for </a:t>
            </a:r>
            <a:r>
              <a:rPr lang="en-US" dirty="0" err="1">
                <a:solidFill>
                  <a:schemeClr val="tx1"/>
                </a:solidFill>
              </a:rPr>
              <a:t>backtesting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2932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8 - &amp;quot;Summary &amp;quot;&quot;/&gt;&lt;property id=&quot;20307&quot; value=&quot;258&quot;/&gt;&lt;/object&gt;&lt;object type=&quot;3&quot; unique_id=&quot;10004&quot;&gt;&lt;property id=&quot;20148&quot; value=&quot;5&quot;/&gt;&lt;property id=&quot;20300&quot; value=&quot;Slide 1 - &amp;quot;My Capstone Project Presentation Title&amp;quot;&quot;/&gt;&lt;property id=&quot;20307&quot; value=&quot;272&quot;/&gt;&lt;/object&gt;&lt;object type=&quot;3&quot; unique_id=&quot;10005&quot;&gt;&lt;property id=&quot;20148&quot; value=&quot;5&quot;/&gt;&lt;property id=&quot;20300&quot; value=&quot;Slide 2 - &amp;quot;Group #1    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Government Issued Photo ID&amp;quot;&quot;/&gt;&lt;property id=&quot;20307&quot; value=&quot;263&quot;/&gt;&lt;/object&gt;&lt;object type=&quot;3&quot; unique_id=&quot;10007&quot;&gt;&lt;property id=&quot;20148&quot; value=&quot;5&quot;/&gt;&lt;property id=&quot;20300&quot; value=&quot;Slide 4 - &amp;quot;Capstone Project Presentation&amp;quot;&quot;/&gt;&lt;property id=&quot;20307&quot; value=&quot;264&quot;/&gt;&lt;/object&gt;&lt;object type=&quot;3&quot; unique_id=&quot;10186&quot;&gt;&lt;property id=&quot;20148&quot; value=&quot;5&quot;/&gt;&lt;property id=&quot;20300&quot; value=&quot;Slide 5 - &amp;quot;Capstone Project – Talking Points&amp;quot;&quot;/&gt;&lt;property id=&quot;20307&quot; value=&quot;276&quot;/&gt;&lt;/object&gt;&lt;object type=&quot;3&quot; unique_id=&quot;10224&quot;&gt;&lt;property id=&quot;20148&quot; value=&quot;5&quot;/&gt;&lt;property id=&quot;20300&quot; value=&quot;Slide 6 - &amp;quot;Capstone Project – Talking Points (contd.)&amp;quot;&quot;/&gt;&lt;property id=&quot;20307&quot; value=&quot;277&quot;/&gt;&lt;/object&gt;&lt;object type=&quot;3&quot; unique_id=&quot;10268&quot;&gt;&lt;property id=&quot;20148&quot; value=&quot;5&quot;/&gt;&lt;property id=&quot;20300&quot; value=&quot;Slide 9 - &amp;quot;Our best wishes as you complete your Capstone Project!&amp;quot;&quot;/&gt;&lt;property id=&quot;20307&quot; value=&quot;278&quot;/&gt;&lt;/object&gt;&lt;object type=&quot;3&quot; unique_id=&quot;10378&quot;&gt;&lt;property id=&quot;20148&quot; value=&quot;5&quot;/&gt;&lt;property id=&quot;20300&quot; value=&quot;Slide 7 - &amp;quot;Complete and Submit&amp;quot;&quot;/&gt;&lt;property id=&quot;20307&quot; value=&quot;280&quot;/&gt;&lt;/object&gt;&lt;/object&gt;&lt;object type=&quot;8&quot; unique_id=&quot;1001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1905</TotalTime>
  <Words>663</Words>
  <Application>Microsoft Office PowerPoint</Application>
  <PresentationFormat>On-screen Show (16:9)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Wingdings</vt:lpstr>
      <vt:lpstr>Roboto Slab</vt:lpstr>
      <vt:lpstr>Lato</vt:lpstr>
      <vt:lpstr>Simple Light</vt:lpstr>
      <vt:lpstr>Using Machine Learning to develop Short term Trend Trading Strategies</vt:lpstr>
      <vt:lpstr>Group # 9</vt:lpstr>
      <vt:lpstr>Government Issued Photo ID</vt:lpstr>
      <vt:lpstr>Project Goal and Importance</vt:lpstr>
      <vt:lpstr>Literature Review/Background</vt:lpstr>
      <vt:lpstr>Literature Review/Background</vt:lpstr>
      <vt:lpstr>Assumptions and Choice of Technology</vt:lpstr>
      <vt:lpstr>Assumptions and Choice of Technology</vt:lpstr>
      <vt:lpstr>Assumptions and Choice of Technology</vt:lpstr>
      <vt:lpstr>Peer Review Feedback</vt:lpstr>
      <vt:lpstr>Summary of Results</vt:lpstr>
      <vt:lpstr>Summary of Results</vt:lpstr>
      <vt:lpstr>Summary of Results</vt:lpstr>
      <vt:lpstr>Your Contribution</vt:lpstr>
      <vt:lpstr>Conclusions</vt:lpstr>
      <vt:lpstr>Future Scope of Work</vt:lpstr>
      <vt:lpstr>Thank you WQU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Gabriella Maiello</dc:creator>
  <cp:lastModifiedBy>Siseng Consulting</cp:lastModifiedBy>
  <cp:revision>153</cp:revision>
  <cp:lastPrinted>2019-09-06T17:22:59Z</cp:lastPrinted>
  <dcterms:modified xsi:type="dcterms:W3CDTF">2021-05-03T09:57:50Z</dcterms:modified>
</cp:coreProperties>
</file>