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63" r:id="rId6"/>
    <p:sldId id="257" r:id="rId7"/>
    <p:sldId id="264" r:id="rId8"/>
    <p:sldId id="265" r:id="rId9"/>
    <p:sldId id="266" r:id="rId10"/>
    <p:sldId id="259" r:id="rId11"/>
    <p:sldId id="261" r:id="rId12"/>
    <p:sldId id="260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45746-8AD8-460E-8164-18E19115C7DA}" type="datetimeFigureOut">
              <a:rPr lang="pt-PT" smtClean="0"/>
              <a:t>14/01/2022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2E852-3CB5-43FF-9C31-0C505F7B8F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7054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2E852-3CB5-43FF-9C31-0C505F7B8FD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9350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2E852-3CB5-43FF-9C31-0C505F7B8FD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0970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2E852-3CB5-43FF-9C31-0C505F7B8FD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6119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2E852-3CB5-43FF-9C31-0C505F7B8FD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3463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23C1C-8D79-4DB2-BB95-5C9B7A5CACB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D84712-6568-4AD3-95DC-9B3C9B47950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C906BDC-29A6-4458-AEA3-FA5B9603F46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26171E4-3E9A-4694-A5D6-96DC50502C12}" type="datetime1">
              <a:rPr lang="pt-PT"/>
              <a:pPr lvl="0"/>
              <a:t>14/01/2022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99DC0EC-EA0A-471E-A039-E1A36644F44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866BA01-D16E-4B48-A5FB-C230DF6A957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EB0BC9-73A6-47A8-8D65-9AD5980B0D1A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281490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0CE04-824D-4D39-BDBA-187C646763E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6309845-B391-4E6D-8C1E-EB1349CBA6D8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4BEF91A-4B35-45CC-85F4-10BE34ACCB1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8784E9B-A7AD-47C2-A24B-820FE07C56C0}" type="datetime1">
              <a:rPr lang="pt-PT"/>
              <a:pPr lvl="0"/>
              <a:t>14/01/2022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5C7AAF3-CBA4-41C9-AAF9-0BDC3950A48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97D034C-5CB2-4D5D-BC4D-B0C5C7EF275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7C9CD44-FDD1-4271-9C6B-E8EC8B028729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803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7848E8-CC66-44AE-AAB4-98825A348333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C9FC352-CE96-43E5-B2CC-7369AFE6249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36B543C-28B5-46F8-B616-BBF2A553834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35C5A3-10E4-44AA-8968-4EC3F0985132}" type="datetime1">
              <a:rPr lang="pt-PT"/>
              <a:pPr lvl="0"/>
              <a:t>14/01/2022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B8F985D-27D8-415D-923A-D6FCD883E26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1F6E3CD-7A75-4BBE-BF9C-81B5D99CD46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2F7007-E6BC-4789-95DC-C40A92F33DFA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5068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5B42E-1A7C-40C6-A9D9-275EEF53230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F42BFE-5BD8-4338-B975-EE6E10ED50D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23BA6AA-922F-4951-895B-EE59F8365F6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25D4D9-1C67-4E63-A29B-D4019C86A573}" type="datetime1">
              <a:rPr lang="pt-PT"/>
              <a:pPr lvl="0"/>
              <a:t>14/01/2022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C2E9C53-6929-4C6C-82E6-7E6273B3258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976425C-F84F-4D56-91AB-95AC7794C0E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DED9C19-8666-4816-B7D6-61B372BF81A0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270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14861-E74D-4BE9-BABD-E73BBBF251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5833A97-B532-4C9D-B21B-0BF4D8A4C1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32115C4-CC65-42DF-9B87-0687E8C505A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C67271-67D0-44FB-A581-1A40E27D8A69}" type="datetime1">
              <a:rPr lang="pt-PT"/>
              <a:pPr lvl="0"/>
              <a:t>14/01/2022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CD628CC-5F81-471E-9B26-A8A9CAC622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FCF14AD-DE80-4D76-A22E-AF65EC6AAD9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F0BFCCC-6C1E-44B1-BDF1-679375F9A497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087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CB33D-CF5C-490C-9C69-9E6D104D9BB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D8C5033-AA6A-42D2-A96A-8AA97B170A9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D51ED77-7F6C-4519-99C8-9F4B9BB3923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484889A-B37D-4DD1-9B06-62FE1B7DA46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3892E4-299A-441D-89D5-BC55DB2D5B13}" type="datetime1">
              <a:rPr lang="pt-PT"/>
              <a:pPr lvl="0"/>
              <a:t>14/01/2022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7B00BBD-04BE-4521-9A57-F2B9F1D6A0B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CCB521B-CDD7-4153-A0BF-064B02F4449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5C90C2-0C22-4F59-9CF6-7271DB318A45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12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43793-F337-4233-87A0-8F014B23A6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A450650-EF6E-47B6-8050-AB5886E67C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DAF1F2C-3162-456C-A5B6-406C91B74E7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D0644ACC-36CA-47B7-BD31-5429ED6725C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9EFE019-A192-430B-A968-F2D2E836B3BB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66A26772-0081-4647-B931-F6A22A68AAD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7DDE35-D912-4871-9528-9A4D97431FBE}" type="datetime1">
              <a:rPr lang="pt-PT"/>
              <a:pPr lvl="0"/>
              <a:t>14/01/2022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9FB619B-1DAB-4C15-8C76-40CF73603D4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DD9A0F0-B08D-4F50-8E32-184CEB2F1CB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9A424D7-FC1F-42D5-86C8-F33D3E6F8B1B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913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0B74E-3A05-48B2-9349-C37951BEF3F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C05A911-B288-4C1F-89DA-3BE749B3CC7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9BBDC7D-2883-4711-B9FF-F3228A0F7BAB}" type="datetime1">
              <a:rPr lang="pt-PT"/>
              <a:pPr lvl="0"/>
              <a:t>14/01/2022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6EB0F69-E25D-4A16-A9C0-1D587F9F90E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F3A2942-B936-4E9D-9AA8-0B6197CB1CD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2387045-1BC3-49C2-A8B2-900F248D414A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452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248ACBD-0A01-46CC-AD72-2558FA85F5B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02FC94E-ED0F-4FB3-8585-9C6AE3FC50BE}" type="datetime1">
              <a:rPr lang="pt-PT"/>
              <a:pPr lvl="0"/>
              <a:t>14/01/2022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1ED2AE8-0B7A-482F-93EE-9DC6B41F753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AA10D3A-1EF4-4A56-8628-69B0D69973D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1E981C-8A6D-4BC7-B816-6610D440ECEA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767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85ECB-1E67-454A-BA7A-23AA64B6F7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706CE24-CE39-4815-81E9-D8C17B3E3F8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53CE7DD-8F18-4E81-945D-BCB04B97AD0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2C2C04E-86EA-485C-B9F7-B4DCB0CEF2C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F4E9B8-71C7-4991-B703-3A73C21103DF}" type="datetime1">
              <a:rPr lang="pt-PT"/>
              <a:pPr lvl="0"/>
              <a:t>14/01/2022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0C11B4B-8C4E-4ACE-8D7C-58F921873D7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BE5845F-B527-40AD-BC17-7E70D5ADEF6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D78784-F302-46D8-A3C2-439DE177C438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239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D036A-3FD2-405F-9AE9-3610C49076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80B83E8-032D-4279-9FD6-D117B19959D4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772723F-E280-4BE3-9104-B96E3BAA7EC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8BE6281-D166-4F3B-AF03-01A023CEC90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625AE1-7BA0-49AB-98DD-7BDCE4725860}" type="datetime1">
              <a:rPr lang="pt-PT"/>
              <a:pPr lvl="0"/>
              <a:t>14/01/2022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EC7FB08-1907-4CFC-BE17-7C256BE6C5A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103937D-41B5-4B1C-9912-156A53EB1D7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DEAA70-7471-47F1-AC5F-53F69EA05979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411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04B8CC6-81C9-4C11-83FF-AE44FD3118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D000171-08F7-4899-80A0-D51FC9D8FD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3468DCF-FB8F-4198-B72F-CC26D25443C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7C85445E-55A9-42D4-B28B-EE79200C280B}" type="datetime1">
              <a:rPr lang="pt-PT"/>
              <a:pPr lvl="0"/>
              <a:t>14/01/2022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1C65402-A4BC-442F-A251-96902716042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475987A-A563-412F-81E8-663D67909AE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9FEFAC79-2058-4690-8ECD-CB19DCA4210F}" type="slidenum"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pt-PT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pt-PT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PT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PT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PT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PT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fif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3">
            <a:extLst>
              <a:ext uri="{FF2B5EF4-FFF2-40B4-BE49-F238E27FC236}">
                <a16:creationId xmlns:a16="http://schemas.microsoft.com/office/drawing/2014/main" id="{EBF52E56-3840-4C3D-8C67-375E12F49771}"/>
              </a:ext>
            </a:extLst>
          </p:cNvPr>
          <p:cNvSpPr/>
          <p:nvPr/>
        </p:nvSpPr>
        <p:spPr>
          <a:xfrm>
            <a:off x="857252" y="557212"/>
            <a:ext cx="10477496" cy="5743575"/>
          </a:xfrm>
          <a:prstGeom prst="roundRect">
            <a:avLst/>
          </a:prstGeom>
          <a:solidFill>
            <a:srgbClr val="000000">
              <a:alpha val="7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CaixaDeTexto 4">
            <a:extLst>
              <a:ext uri="{FF2B5EF4-FFF2-40B4-BE49-F238E27FC236}">
                <a16:creationId xmlns:a16="http://schemas.microsoft.com/office/drawing/2014/main" id="{E4C3D79D-2AB5-4363-9883-5B57F8CA1EB3}"/>
              </a:ext>
            </a:extLst>
          </p:cNvPr>
          <p:cNvSpPr txBox="1"/>
          <p:nvPr/>
        </p:nvSpPr>
        <p:spPr>
          <a:xfrm>
            <a:off x="3348845" y="2644170"/>
            <a:ext cx="5494309" cy="15696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72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 Black" panose="020B0A04020102020204" pitchFamily="34" charset="0"/>
              </a:rPr>
              <a:t>My</a:t>
            </a:r>
            <a:r>
              <a:rPr lang="pt-PT" sz="9600" b="0" i="0" u="none" strike="noStrike" kern="1200" cap="none" spc="-300" baseline="0" dirty="0" err="1">
                <a:solidFill>
                  <a:srgbClr val="FFFFFF"/>
                </a:solidFill>
                <a:uFillTx/>
                <a:latin typeface="Arial Black" panose="020B0A04020102020204" pitchFamily="34" charset="0"/>
              </a:rPr>
              <a:t>IADE</a:t>
            </a:r>
            <a:endParaRPr lang="pt-PT" sz="9600" b="0" i="0" u="none" strike="noStrike" kern="1200" cap="none" spc="-300" baseline="0" dirty="0">
              <a:solidFill>
                <a:srgbClr val="000000"/>
              </a:solidFill>
              <a:uFillTx/>
              <a:latin typeface="Arial Black" panose="020B0A04020102020204" pitchFamily="34" charset="0"/>
            </a:endParaRPr>
          </a:p>
        </p:txBody>
      </p:sp>
      <p:sp>
        <p:nvSpPr>
          <p:cNvPr id="4" name="CaixaDeTexto 5">
            <a:extLst>
              <a:ext uri="{FF2B5EF4-FFF2-40B4-BE49-F238E27FC236}">
                <a16:creationId xmlns:a16="http://schemas.microsoft.com/office/drawing/2014/main" id="{F2A1A153-C4B9-4A99-AEC6-EF957DDD8737}"/>
              </a:ext>
            </a:extLst>
          </p:cNvPr>
          <p:cNvSpPr txBox="1"/>
          <p:nvPr/>
        </p:nvSpPr>
        <p:spPr>
          <a:xfrm>
            <a:off x="1575735" y="5307607"/>
            <a:ext cx="5310231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Rúben Martins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Rúben Passarinho </a:t>
            </a:r>
          </a:p>
        </p:txBody>
      </p:sp>
      <p:pic>
        <p:nvPicPr>
          <p:cNvPr id="6" name="Imagem 7">
            <a:extLst>
              <a:ext uri="{FF2B5EF4-FFF2-40B4-BE49-F238E27FC236}">
                <a16:creationId xmlns:a16="http://schemas.microsoft.com/office/drawing/2014/main" id="{3892330C-85FA-40EF-BC33-5A47A893A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0168" y="5916168"/>
            <a:ext cx="941832" cy="9418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3">
            <a:extLst>
              <a:ext uri="{FF2B5EF4-FFF2-40B4-BE49-F238E27FC236}">
                <a16:creationId xmlns:a16="http://schemas.microsoft.com/office/drawing/2014/main" id="{45C1F5BB-BE3A-4768-BA62-937B4603DE14}"/>
              </a:ext>
            </a:extLst>
          </p:cNvPr>
          <p:cNvSpPr/>
          <p:nvPr/>
        </p:nvSpPr>
        <p:spPr>
          <a:xfrm>
            <a:off x="857252" y="557212"/>
            <a:ext cx="10477496" cy="5743575"/>
          </a:xfrm>
          <a:prstGeom prst="roundRect">
            <a:avLst/>
          </a:prstGeom>
          <a:solidFill>
            <a:srgbClr val="000000">
              <a:alpha val="7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4689866-9B10-4794-AA5A-3D9A7F990652}"/>
              </a:ext>
            </a:extLst>
          </p:cNvPr>
          <p:cNvSpPr txBox="1"/>
          <p:nvPr/>
        </p:nvSpPr>
        <p:spPr>
          <a:xfrm>
            <a:off x="1893500" y="2767280"/>
            <a:ext cx="8405000" cy="132343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8000" b="1" kern="0" dirty="0">
                <a:solidFill>
                  <a:srgbClr val="FFFFFF"/>
                </a:solidFill>
              </a:rPr>
              <a:t>O que é a </a:t>
            </a:r>
            <a:r>
              <a:rPr lang="pt-PT" sz="6600" b="1" kern="0" dirty="0" err="1">
                <a:solidFill>
                  <a:srgbClr val="FFFFFF"/>
                </a:solidFill>
              </a:rPr>
              <a:t>My</a:t>
            </a:r>
            <a:r>
              <a:rPr lang="pt-PT" sz="8000" b="1" kern="0" dirty="0" err="1">
                <a:solidFill>
                  <a:srgbClr val="FFFFFF"/>
                </a:solidFill>
              </a:rPr>
              <a:t>IADE</a:t>
            </a:r>
            <a:r>
              <a:rPr lang="pt-PT" sz="8000" b="1" kern="0" dirty="0">
                <a:solidFill>
                  <a:srgbClr val="FFFFFF"/>
                </a:solidFill>
              </a:rPr>
              <a:t> ?</a:t>
            </a:r>
            <a:endParaRPr lang="pt-PT" sz="8000" b="1" i="0" u="none" strike="noStrike" kern="1200" cap="none" spc="0" baseline="0" dirty="0">
              <a:solidFill>
                <a:srgbClr val="000000"/>
              </a:solidFill>
              <a:uFillTx/>
            </a:endParaRPr>
          </a:p>
        </p:txBody>
      </p:sp>
      <p:pic>
        <p:nvPicPr>
          <p:cNvPr id="10" name="Imagem 7">
            <a:extLst>
              <a:ext uri="{FF2B5EF4-FFF2-40B4-BE49-F238E27FC236}">
                <a16:creationId xmlns:a16="http://schemas.microsoft.com/office/drawing/2014/main" id="{0521958B-768D-487B-B426-790F6B8A6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0168" y="5916168"/>
            <a:ext cx="941832" cy="9418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2387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3">
            <a:extLst>
              <a:ext uri="{FF2B5EF4-FFF2-40B4-BE49-F238E27FC236}">
                <a16:creationId xmlns:a16="http://schemas.microsoft.com/office/drawing/2014/main" id="{86AE7A18-9E36-47F7-90CC-CA904120A72D}"/>
              </a:ext>
            </a:extLst>
          </p:cNvPr>
          <p:cNvSpPr/>
          <p:nvPr/>
        </p:nvSpPr>
        <p:spPr>
          <a:xfrm>
            <a:off x="857252" y="557212"/>
            <a:ext cx="10477496" cy="5743575"/>
          </a:xfrm>
          <a:prstGeom prst="roundRect">
            <a:avLst/>
          </a:prstGeom>
          <a:solidFill>
            <a:srgbClr val="000000">
              <a:alpha val="7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CaixaDeTexto 4">
            <a:extLst>
              <a:ext uri="{FF2B5EF4-FFF2-40B4-BE49-F238E27FC236}">
                <a16:creationId xmlns:a16="http://schemas.microsoft.com/office/drawing/2014/main" id="{CD88BA2F-5937-4B4B-96AA-BEF3D24C39E6}"/>
              </a:ext>
            </a:extLst>
          </p:cNvPr>
          <p:cNvSpPr txBox="1"/>
          <p:nvPr/>
        </p:nvSpPr>
        <p:spPr>
          <a:xfrm>
            <a:off x="0" y="681620"/>
            <a:ext cx="8405000" cy="11079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6600" b="1" i="0" u="none" strike="noStrike" kern="0" cap="none" spc="0" baseline="0" dirty="0">
                <a:solidFill>
                  <a:srgbClr val="FFFFFF"/>
                </a:solidFill>
                <a:uFillTx/>
              </a:rPr>
              <a:t>Funcionalidades:</a:t>
            </a:r>
            <a:endParaRPr lang="pt-PT" sz="6600" b="1" i="0" u="none" strike="noStrike" kern="1200" cap="none" spc="0" baseline="0" dirty="0">
              <a:solidFill>
                <a:srgbClr val="000000"/>
              </a:solidFill>
              <a:uFillTx/>
            </a:endParaRPr>
          </a:p>
        </p:txBody>
      </p:sp>
      <p:sp>
        <p:nvSpPr>
          <p:cNvPr id="4" name="CaixaDeTexto 5">
            <a:extLst>
              <a:ext uri="{FF2B5EF4-FFF2-40B4-BE49-F238E27FC236}">
                <a16:creationId xmlns:a16="http://schemas.microsoft.com/office/drawing/2014/main" id="{C6670372-D0E7-4129-A354-4DBB863C83B7}"/>
              </a:ext>
            </a:extLst>
          </p:cNvPr>
          <p:cNvSpPr txBox="1"/>
          <p:nvPr/>
        </p:nvSpPr>
        <p:spPr>
          <a:xfrm>
            <a:off x="1331456" y="2521058"/>
            <a:ext cx="8622276" cy="1815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b="1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 Consulta de informação do estudante e da faculdade</a:t>
            </a:r>
            <a:endParaRPr lang="pt-PT" sz="2800" b="1" dirty="0">
              <a:solidFill>
                <a:srgbClr val="FFFFFF"/>
              </a:solidFill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800" b="1" i="0" u="none" strike="noStrike" kern="0" cap="none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800" b="1" i="0" u="none" strike="noStrike" kern="0" cap="none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b="1" kern="0" dirty="0">
                <a:solidFill>
                  <a:srgbClr val="FFFFFF"/>
                </a:solidFill>
                <a:latin typeface="Calibri"/>
              </a:rPr>
              <a:t> </a:t>
            </a:r>
            <a:r>
              <a:rPr lang="pt-PT" sz="2800" b="1" i="0" u="none" strike="noStrike" kern="0" cap="none" spc="0" baseline="0" dirty="0">
                <a:solidFill>
                  <a:srgbClr val="FFFFFF"/>
                </a:solidFill>
                <a:uFillTx/>
                <a:latin typeface="Calibri"/>
              </a:rPr>
              <a:t>Repositório de ficheiros de cada curso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433F3BA-08A0-4512-8AC4-D92F102AD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0168" y="5916168"/>
            <a:ext cx="941832" cy="9418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3">
            <a:extLst>
              <a:ext uri="{FF2B5EF4-FFF2-40B4-BE49-F238E27FC236}">
                <a16:creationId xmlns:a16="http://schemas.microsoft.com/office/drawing/2014/main" id="{92D933F6-6DFC-4ED0-BA45-F4180613DBF9}"/>
              </a:ext>
            </a:extLst>
          </p:cNvPr>
          <p:cNvSpPr/>
          <p:nvPr/>
        </p:nvSpPr>
        <p:spPr>
          <a:xfrm>
            <a:off x="857252" y="557206"/>
            <a:ext cx="10477496" cy="5743575"/>
          </a:xfrm>
          <a:prstGeom prst="roundRect">
            <a:avLst/>
          </a:prstGeom>
          <a:solidFill>
            <a:srgbClr val="000000">
              <a:alpha val="7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D11761-DD1D-4551-80AE-E70D05E925C3}"/>
              </a:ext>
            </a:extLst>
          </p:cNvPr>
          <p:cNvSpPr txBox="1"/>
          <p:nvPr/>
        </p:nvSpPr>
        <p:spPr>
          <a:xfrm>
            <a:off x="4268761" y="2644163"/>
            <a:ext cx="67655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b="1" dirty="0">
                <a:solidFill>
                  <a:schemeClr val="bg1"/>
                </a:solidFill>
              </a:rPr>
              <a:t>André Santos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b="1" dirty="0">
                <a:solidFill>
                  <a:schemeClr val="bg1"/>
                </a:solidFill>
              </a:rPr>
              <a:t>21 anos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b="1" dirty="0">
                <a:solidFill>
                  <a:schemeClr val="bg1"/>
                </a:solidFill>
              </a:rPr>
              <a:t>3ºAno de Engenharia Informática</a:t>
            </a:r>
          </a:p>
        </p:txBody>
      </p:sp>
      <p:pic>
        <p:nvPicPr>
          <p:cNvPr id="16" name="Imagem 7">
            <a:extLst>
              <a:ext uri="{FF2B5EF4-FFF2-40B4-BE49-F238E27FC236}">
                <a16:creationId xmlns:a16="http://schemas.microsoft.com/office/drawing/2014/main" id="{7A43226E-9EBB-4990-9BDE-0481A4236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0168" y="5916168"/>
            <a:ext cx="941832" cy="9418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Imagem 3" descr="Uma imagem com pessoa, parede, homem, interior&#10;&#10;Descrição gerada automaticamente">
            <a:extLst>
              <a:ext uri="{FF2B5EF4-FFF2-40B4-BE49-F238E27FC236}">
                <a16:creationId xmlns:a16="http://schemas.microsoft.com/office/drawing/2014/main" id="{A8B6FEBD-D9B9-4D7D-ABCB-E3DD97267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59" y="2399861"/>
            <a:ext cx="2286962" cy="20582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900030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A44CD26-FAB4-4DF8-A1FE-D54CF5E71C7B}"/>
              </a:ext>
            </a:extLst>
          </p:cNvPr>
          <p:cNvSpPr/>
          <p:nvPr/>
        </p:nvSpPr>
        <p:spPr>
          <a:xfrm>
            <a:off x="857252" y="557211"/>
            <a:ext cx="10477496" cy="5743575"/>
          </a:xfrm>
          <a:prstGeom prst="roundRect">
            <a:avLst/>
          </a:prstGeom>
          <a:solidFill>
            <a:srgbClr val="000000">
              <a:alpha val="7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sng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CaixaDeTexto 4">
            <a:extLst>
              <a:ext uri="{FF2B5EF4-FFF2-40B4-BE49-F238E27FC236}">
                <a16:creationId xmlns:a16="http://schemas.microsoft.com/office/drawing/2014/main" id="{E1A3FA58-C38B-4374-B3A1-21D797065583}"/>
              </a:ext>
            </a:extLst>
          </p:cNvPr>
          <p:cNvSpPr txBox="1"/>
          <p:nvPr/>
        </p:nvSpPr>
        <p:spPr>
          <a:xfrm>
            <a:off x="0" y="681620"/>
            <a:ext cx="8405000" cy="11079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6600" b="1" i="0" u="none" strike="noStrike" kern="0" cap="none" spc="0" baseline="0" dirty="0">
                <a:solidFill>
                  <a:srgbClr val="FFFFFF"/>
                </a:solidFill>
                <a:uFillTx/>
              </a:rPr>
              <a:t>Funcionalidades:</a:t>
            </a:r>
            <a:endParaRPr lang="pt-PT" sz="6600" b="1" i="0" u="none" strike="noStrike" kern="1200" cap="none" spc="0" baseline="0" dirty="0">
              <a:solidFill>
                <a:srgbClr val="000000"/>
              </a:solidFill>
              <a:uFillTx/>
            </a:endParaRPr>
          </a:p>
        </p:txBody>
      </p:sp>
      <p:sp>
        <p:nvSpPr>
          <p:cNvPr id="9" name="CaixaDeTexto 5">
            <a:extLst>
              <a:ext uri="{FF2B5EF4-FFF2-40B4-BE49-F238E27FC236}">
                <a16:creationId xmlns:a16="http://schemas.microsoft.com/office/drawing/2014/main" id="{5615057D-BD29-4A0E-A82E-239D2F1C3869}"/>
              </a:ext>
            </a:extLst>
          </p:cNvPr>
          <p:cNvSpPr txBox="1"/>
          <p:nvPr/>
        </p:nvSpPr>
        <p:spPr>
          <a:xfrm>
            <a:off x="1340334" y="2521057"/>
            <a:ext cx="8622276" cy="1815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b="1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 Encaminhamento para o e-mail do aluno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800" b="1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800" b="1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b="1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 Sistema de presenças através de QR </a:t>
            </a:r>
            <a:r>
              <a:rPr lang="pt-PT" sz="2800" b="1" i="0" u="none" strike="noStrike" kern="1200" cap="none" spc="0" baseline="0" dirty="0" err="1">
                <a:solidFill>
                  <a:srgbClr val="FFFFFF"/>
                </a:solidFill>
                <a:uFillTx/>
                <a:latin typeface="Calibri"/>
              </a:rPr>
              <a:t>Code</a:t>
            </a:r>
            <a:endParaRPr lang="pt-PT" sz="2800" b="1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9371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3">
            <a:extLst>
              <a:ext uri="{FF2B5EF4-FFF2-40B4-BE49-F238E27FC236}">
                <a16:creationId xmlns:a16="http://schemas.microsoft.com/office/drawing/2014/main" id="{92D933F6-6DFC-4ED0-BA45-F4180613DBF9}"/>
              </a:ext>
            </a:extLst>
          </p:cNvPr>
          <p:cNvSpPr/>
          <p:nvPr/>
        </p:nvSpPr>
        <p:spPr>
          <a:xfrm>
            <a:off x="857252" y="557211"/>
            <a:ext cx="10477496" cy="5743575"/>
          </a:xfrm>
          <a:prstGeom prst="roundRect">
            <a:avLst/>
          </a:prstGeom>
          <a:solidFill>
            <a:srgbClr val="000000">
              <a:alpha val="7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0706043-C338-4093-8AA6-CAE79161A4EC}"/>
              </a:ext>
            </a:extLst>
          </p:cNvPr>
          <p:cNvSpPr txBox="1"/>
          <p:nvPr/>
        </p:nvSpPr>
        <p:spPr>
          <a:xfrm>
            <a:off x="4253693" y="2616443"/>
            <a:ext cx="5955628" cy="1625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b="1" dirty="0">
                <a:solidFill>
                  <a:schemeClr val="bg1"/>
                </a:solidFill>
              </a:rPr>
              <a:t>Maria Mendonça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b="1" dirty="0">
                <a:solidFill>
                  <a:schemeClr val="bg1"/>
                </a:solidFill>
              </a:rPr>
              <a:t>19 anos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b="1" dirty="0">
                <a:solidFill>
                  <a:schemeClr val="bg1"/>
                </a:solidFill>
              </a:rPr>
              <a:t>1ºAno de Games </a:t>
            </a:r>
            <a:r>
              <a:rPr lang="pt-PT" sz="3200" b="1" dirty="0" err="1">
                <a:solidFill>
                  <a:schemeClr val="bg1"/>
                </a:solidFill>
              </a:rPr>
              <a:t>Development</a:t>
            </a:r>
            <a:endParaRPr lang="pt-PT" sz="3200" b="1" dirty="0">
              <a:solidFill>
                <a:schemeClr val="bg1"/>
              </a:solidFill>
            </a:endParaRPr>
          </a:p>
        </p:txBody>
      </p:sp>
      <p:pic>
        <p:nvPicPr>
          <p:cNvPr id="16" name="Imagem 7">
            <a:extLst>
              <a:ext uri="{FF2B5EF4-FFF2-40B4-BE49-F238E27FC236}">
                <a16:creationId xmlns:a16="http://schemas.microsoft.com/office/drawing/2014/main" id="{7A43226E-9EBB-4990-9BDE-0481A4236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0168" y="5916168"/>
            <a:ext cx="941832" cy="9418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Imagem 10" descr="Uma imagem com pessoa, vestuário, listrado&#10;&#10;Descrição gerada automaticamente">
            <a:extLst>
              <a:ext uri="{FF2B5EF4-FFF2-40B4-BE49-F238E27FC236}">
                <a16:creationId xmlns:a16="http://schemas.microsoft.com/office/drawing/2014/main" id="{874801C3-41FC-4CD2-863B-8399FDFF7E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046" y="2425537"/>
            <a:ext cx="2204853" cy="200691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70836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3">
            <a:extLst>
              <a:ext uri="{FF2B5EF4-FFF2-40B4-BE49-F238E27FC236}">
                <a16:creationId xmlns:a16="http://schemas.microsoft.com/office/drawing/2014/main" id="{5E60423D-4306-4F4A-A214-E0C8E82E739A}"/>
              </a:ext>
            </a:extLst>
          </p:cNvPr>
          <p:cNvSpPr/>
          <p:nvPr/>
        </p:nvSpPr>
        <p:spPr>
          <a:xfrm>
            <a:off x="771543" y="466711"/>
            <a:ext cx="10477496" cy="5743575"/>
          </a:xfrm>
          <a:prstGeom prst="roundRect">
            <a:avLst/>
          </a:prstGeom>
          <a:solidFill>
            <a:srgbClr val="000000">
              <a:alpha val="7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CaixaDeTexto 4">
            <a:extLst>
              <a:ext uri="{FF2B5EF4-FFF2-40B4-BE49-F238E27FC236}">
                <a16:creationId xmlns:a16="http://schemas.microsoft.com/office/drawing/2014/main" id="{CA3876A5-25B8-4001-B289-1BB626A8AC35}"/>
              </a:ext>
            </a:extLst>
          </p:cNvPr>
          <p:cNvSpPr txBox="1"/>
          <p:nvPr/>
        </p:nvSpPr>
        <p:spPr>
          <a:xfrm>
            <a:off x="2269337" y="466711"/>
            <a:ext cx="7653326" cy="10156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6000" b="1" i="0" u="none" strike="noStrike" kern="0" cap="none" spc="0" baseline="0" dirty="0">
                <a:solidFill>
                  <a:srgbClr val="FFFFFF"/>
                </a:solidFill>
                <a:uFillTx/>
              </a:rPr>
              <a:t>Base de dados</a:t>
            </a:r>
            <a:endParaRPr lang="pt-PT" sz="6000" b="1" i="0" u="none" strike="noStrike" kern="1200" cap="none" spc="0" baseline="0" dirty="0">
              <a:solidFill>
                <a:srgbClr val="000000"/>
              </a:solidFill>
              <a:uFillTx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A34BE58-31D0-430E-BFC6-0D77213B6D0F}"/>
              </a:ext>
            </a:extLst>
          </p:cNvPr>
          <p:cNvSpPr txBox="1"/>
          <p:nvPr/>
        </p:nvSpPr>
        <p:spPr>
          <a:xfrm>
            <a:off x="1745462" y="1506058"/>
            <a:ext cx="7833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b="1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  Base de dados esperada de uma universidade</a:t>
            </a:r>
          </a:p>
        </p:txBody>
      </p:sp>
      <p:pic>
        <p:nvPicPr>
          <p:cNvPr id="14" name="Imagem 7">
            <a:extLst>
              <a:ext uri="{FF2B5EF4-FFF2-40B4-BE49-F238E27FC236}">
                <a16:creationId xmlns:a16="http://schemas.microsoft.com/office/drawing/2014/main" id="{452BFAC6-8CB5-4566-9389-CE68E16A5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0168" y="5916168"/>
            <a:ext cx="941832" cy="9418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Retângulo arredondado 1"/>
          <p:cNvSpPr/>
          <p:nvPr/>
        </p:nvSpPr>
        <p:spPr>
          <a:xfrm>
            <a:off x="1563914" y="2638308"/>
            <a:ext cx="1830251" cy="28257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5" name="Conexão reta 4"/>
          <p:cNvCxnSpPr/>
          <p:nvPr/>
        </p:nvCxnSpPr>
        <p:spPr>
          <a:xfrm>
            <a:off x="1563913" y="3206046"/>
            <a:ext cx="18302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1835656" y="2695762"/>
            <a:ext cx="133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Students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687445" y="3198333"/>
            <a:ext cx="170671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ID</a:t>
            </a:r>
            <a:br>
              <a:rPr lang="pt-PT" sz="1600" dirty="0"/>
            </a:br>
            <a:r>
              <a:rPr lang="pt-PT" sz="1600" dirty="0"/>
              <a:t>NAME</a:t>
            </a:r>
          </a:p>
          <a:p>
            <a:r>
              <a:rPr lang="pt-PT" sz="1600" dirty="0"/>
              <a:t>BDATE</a:t>
            </a:r>
          </a:p>
          <a:p>
            <a:r>
              <a:rPr lang="pt-PT" sz="1600" dirty="0"/>
              <a:t>PHONE</a:t>
            </a:r>
          </a:p>
          <a:p>
            <a:r>
              <a:rPr lang="pt-PT" sz="1600" dirty="0"/>
              <a:t>EMAIL</a:t>
            </a:r>
          </a:p>
          <a:p>
            <a:r>
              <a:rPr lang="pt-PT" sz="1600" dirty="0"/>
              <a:t>ADDRESS</a:t>
            </a:r>
          </a:p>
          <a:p>
            <a:r>
              <a:rPr lang="pt-PT" sz="1600" dirty="0"/>
              <a:t>PASSWORD</a:t>
            </a:r>
          </a:p>
          <a:p>
            <a:r>
              <a:rPr lang="pt-PT" sz="1600" dirty="0"/>
              <a:t>GENDER</a:t>
            </a:r>
          </a:p>
          <a:p>
            <a:r>
              <a:rPr lang="pt-PT" sz="1600" dirty="0"/>
              <a:t>CIVILNUM</a:t>
            </a:r>
          </a:p>
        </p:txBody>
      </p:sp>
      <p:sp>
        <p:nvSpPr>
          <p:cNvPr id="16" name="Retângulo arredondado 1">
            <a:extLst>
              <a:ext uri="{FF2B5EF4-FFF2-40B4-BE49-F238E27FC236}">
                <a16:creationId xmlns:a16="http://schemas.microsoft.com/office/drawing/2014/main" id="{0815781A-B41B-4167-BBD7-E3CE5CE544C1}"/>
              </a:ext>
            </a:extLst>
          </p:cNvPr>
          <p:cNvSpPr/>
          <p:nvPr/>
        </p:nvSpPr>
        <p:spPr>
          <a:xfrm>
            <a:off x="4180040" y="2075484"/>
            <a:ext cx="1830251" cy="1742991"/>
          </a:xfrm>
          <a:prstGeom prst="roundRect">
            <a:avLst>
              <a:gd name="adj" fmla="val 1157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E984A97-6B6D-40B4-A358-63A96365FD22}"/>
              </a:ext>
            </a:extLst>
          </p:cNvPr>
          <p:cNvSpPr txBox="1"/>
          <p:nvPr/>
        </p:nvSpPr>
        <p:spPr>
          <a:xfrm>
            <a:off x="4529585" y="2084827"/>
            <a:ext cx="133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Classes</a:t>
            </a:r>
          </a:p>
        </p:txBody>
      </p: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BDF9AF7B-A762-4AAB-B4B1-3F4CBB51A079}"/>
              </a:ext>
            </a:extLst>
          </p:cNvPr>
          <p:cNvCxnSpPr/>
          <p:nvPr/>
        </p:nvCxnSpPr>
        <p:spPr>
          <a:xfrm>
            <a:off x="4180040" y="2545093"/>
            <a:ext cx="18302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D258DEC-1059-42A1-8415-7702CB45F5F9}"/>
              </a:ext>
            </a:extLst>
          </p:cNvPr>
          <p:cNvSpPr txBox="1"/>
          <p:nvPr/>
        </p:nvSpPr>
        <p:spPr>
          <a:xfrm>
            <a:off x="4328701" y="2814747"/>
            <a:ext cx="1531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ID</a:t>
            </a:r>
          </a:p>
          <a:p>
            <a:r>
              <a:rPr lang="pt-PT" sz="1600" dirty="0"/>
              <a:t>NAME</a:t>
            </a:r>
          </a:p>
        </p:txBody>
      </p:sp>
      <p:sp>
        <p:nvSpPr>
          <p:cNvPr id="23" name="Retângulo arredondado 1">
            <a:extLst>
              <a:ext uri="{FF2B5EF4-FFF2-40B4-BE49-F238E27FC236}">
                <a16:creationId xmlns:a16="http://schemas.microsoft.com/office/drawing/2014/main" id="{39A26C38-B1CE-412F-B755-CDC9821D22DB}"/>
              </a:ext>
            </a:extLst>
          </p:cNvPr>
          <p:cNvSpPr/>
          <p:nvPr/>
        </p:nvSpPr>
        <p:spPr>
          <a:xfrm>
            <a:off x="6974751" y="2075484"/>
            <a:ext cx="1830251" cy="1742991"/>
          </a:xfrm>
          <a:prstGeom prst="roundRect">
            <a:avLst>
              <a:gd name="adj" fmla="val 1157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Retângulo arredondado 1">
            <a:extLst>
              <a:ext uri="{FF2B5EF4-FFF2-40B4-BE49-F238E27FC236}">
                <a16:creationId xmlns:a16="http://schemas.microsoft.com/office/drawing/2014/main" id="{58F4FAB9-EB07-4A6C-8F7E-834E320C2351}"/>
              </a:ext>
            </a:extLst>
          </p:cNvPr>
          <p:cNvSpPr/>
          <p:nvPr/>
        </p:nvSpPr>
        <p:spPr>
          <a:xfrm>
            <a:off x="4181169" y="4051171"/>
            <a:ext cx="1830251" cy="1742991"/>
          </a:xfrm>
          <a:prstGeom prst="roundRect">
            <a:avLst>
              <a:gd name="adj" fmla="val 1157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Retângulo arredondado 1">
            <a:extLst>
              <a:ext uri="{FF2B5EF4-FFF2-40B4-BE49-F238E27FC236}">
                <a16:creationId xmlns:a16="http://schemas.microsoft.com/office/drawing/2014/main" id="{F4EF2B39-CCA4-4608-BC39-4CA7A82A925F}"/>
              </a:ext>
            </a:extLst>
          </p:cNvPr>
          <p:cNvSpPr/>
          <p:nvPr/>
        </p:nvSpPr>
        <p:spPr>
          <a:xfrm>
            <a:off x="6974751" y="4051170"/>
            <a:ext cx="1830251" cy="1742991"/>
          </a:xfrm>
          <a:prstGeom prst="roundRect">
            <a:avLst>
              <a:gd name="adj" fmla="val 1157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06E07A3-5781-4E04-8718-83DB4874FA32}"/>
              </a:ext>
            </a:extLst>
          </p:cNvPr>
          <p:cNvSpPr txBox="1"/>
          <p:nvPr/>
        </p:nvSpPr>
        <p:spPr>
          <a:xfrm>
            <a:off x="4429798" y="4057251"/>
            <a:ext cx="133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/>
              <a:t>Teachers</a:t>
            </a:r>
            <a:endParaRPr lang="pt-PT" sz="2400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FB74ABB-F27F-429E-85F2-2BF8EB736F3D}"/>
              </a:ext>
            </a:extLst>
          </p:cNvPr>
          <p:cNvSpPr txBox="1"/>
          <p:nvPr/>
        </p:nvSpPr>
        <p:spPr>
          <a:xfrm>
            <a:off x="7474268" y="2084827"/>
            <a:ext cx="133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/>
              <a:t>Units</a:t>
            </a:r>
            <a:endParaRPr lang="pt-PT" sz="2400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97F301A-C4FB-40D4-BEF1-04DF5D72C0CA}"/>
              </a:ext>
            </a:extLst>
          </p:cNvPr>
          <p:cNvSpPr txBox="1"/>
          <p:nvPr/>
        </p:nvSpPr>
        <p:spPr>
          <a:xfrm>
            <a:off x="7300060" y="4036367"/>
            <a:ext cx="133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/>
              <a:t>Courses</a:t>
            </a:r>
            <a:endParaRPr lang="pt-PT" sz="2400" dirty="0"/>
          </a:p>
        </p:txBody>
      </p:sp>
      <p:cxnSp>
        <p:nvCxnSpPr>
          <p:cNvPr id="29" name="Conexão reta 28">
            <a:extLst>
              <a:ext uri="{FF2B5EF4-FFF2-40B4-BE49-F238E27FC236}">
                <a16:creationId xmlns:a16="http://schemas.microsoft.com/office/drawing/2014/main" id="{C668BDB8-ED9B-4B5F-849E-09B5529861DC}"/>
              </a:ext>
            </a:extLst>
          </p:cNvPr>
          <p:cNvCxnSpPr/>
          <p:nvPr/>
        </p:nvCxnSpPr>
        <p:spPr>
          <a:xfrm>
            <a:off x="4180040" y="4498032"/>
            <a:ext cx="18302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D67B6875-0C13-4964-8304-0232BDD8E820}"/>
              </a:ext>
            </a:extLst>
          </p:cNvPr>
          <p:cNvCxnSpPr/>
          <p:nvPr/>
        </p:nvCxnSpPr>
        <p:spPr>
          <a:xfrm>
            <a:off x="6974750" y="2545093"/>
            <a:ext cx="18302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ta 30">
            <a:extLst>
              <a:ext uri="{FF2B5EF4-FFF2-40B4-BE49-F238E27FC236}">
                <a16:creationId xmlns:a16="http://schemas.microsoft.com/office/drawing/2014/main" id="{5C0AB6B3-D21E-4BDF-A321-97958187BFFB}"/>
              </a:ext>
            </a:extLst>
          </p:cNvPr>
          <p:cNvCxnSpPr/>
          <p:nvPr/>
        </p:nvCxnSpPr>
        <p:spPr>
          <a:xfrm>
            <a:off x="6974749" y="4512835"/>
            <a:ext cx="18302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BBB4805-153F-4623-8C5E-8B4705A1C69D}"/>
              </a:ext>
            </a:extLst>
          </p:cNvPr>
          <p:cNvSpPr txBox="1"/>
          <p:nvPr/>
        </p:nvSpPr>
        <p:spPr>
          <a:xfrm>
            <a:off x="4306818" y="4603543"/>
            <a:ext cx="1703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ID</a:t>
            </a:r>
          </a:p>
          <a:p>
            <a:r>
              <a:rPr lang="pt-PT" sz="1600" dirty="0"/>
              <a:t>NAME</a:t>
            </a:r>
          </a:p>
          <a:p>
            <a:r>
              <a:rPr lang="pt-PT" sz="1600" dirty="0"/>
              <a:t>PHONE</a:t>
            </a:r>
            <a:br>
              <a:rPr lang="pt-PT" sz="1600" dirty="0"/>
            </a:br>
            <a:r>
              <a:rPr lang="pt-PT" sz="1600" dirty="0"/>
              <a:t>EMAIL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623CA6D-035C-4BBD-87F3-C0AE176B62A8}"/>
              </a:ext>
            </a:extLst>
          </p:cNvPr>
          <p:cNvSpPr txBox="1"/>
          <p:nvPr/>
        </p:nvSpPr>
        <p:spPr>
          <a:xfrm>
            <a:off x="7082258" y="2661670"/>
            <a:ext cx="1422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ID</a:t>
            </a:r>
          </a:p>
          <a:p>
            <a:r>
              <a:rPr lang="pt-PT" sz="1600" dirty="0"/>
              <a:t>NAME</a:t>
            </a:r>
          </a:p>
          <a:p>
            <a:r>
              <a:rPr lang="pt-PT" sz="1600" dirty="0"/>
              <a:t>SEMESTER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57C3D4E-5EE3-4C35-AFEF-38F78AB16FC6}"/>
              </a:ext>
            </a:extLst>
          </p:cNvPr>
          <p:cNvSpPr txBox="1"/>
          <p:nvPr/>
        </p:nvSpPr>
        <p:spPr>
          <a:xfrm>
            <a:off x="7082257" y="4706438"/>
            <a:ext cx="1617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ID</a:t>
            </a:r>
          </a:p>
          <a:p>
            <a:r>
              <a:rPr lang="pt-PT" sz="1600" dirty="0"/>
              <a:t>NAME</a:t>
            </a:r>
          </a:p>
          <a:p>
            <a:r>
              <a:rPr lang="pt-PT" sz="1600" dirty="0"/>
              <a:t>URL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3">
            <a:extLst>
              <a:ext uri="{FF2B5EF4-FFF2-40B4-BE49-F238E27FC236}">
                <a16:creationId xmlns:a16="http://schemas.microsoft.com/office/drawing/2014/main" id="{D23A0E3A-DAF1-441A-A821-C8490D7FE5C6}"/>
              </a:ext>
            </a:extLst>
          </p:cNvPr>
          <p:cNvSpPr/>
          <p:nvPr/>
        </p:nvSpPr>
        <p:spPr>
          <a:xfrm>
            <a:off x="857252" y="557212"/>
            <a:ext cx="10477496" cy="5743575"/>
          </a:xfrm>
          <a:prstGeom prst="roundRect">
            <a:avLst/>
          </a:prstGeom>
          <a:solidFill>
            <a:srgbClr val="000000">
              <a:alpha val="7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368D6628-3EDE-44B4-9885-D3FB1858E16D}"/>
              </a:ext>
            </a:extLst>
          </p:cNvPr>
          <p:cNvSpPr txBox="1"/>
          <p:nvPr/>
        </p:nvSpPr>
        <p:spPr>
          <a:xfrm>
            <a:off x="2051655" y="557212"/>
            <a:ext cx="8088690" cy="10156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6000" b="1" i="0" u="none" strike="noStrike" kern="0" cap="none" spc="0" baseline="0" dirty="0">
                <a:solidFill>
                  <a:srgbClr val="FFFFFF"/>
                </a:solidFill>
                <a:uFillTx/>
              </a:rPr>
              <a:t>Diagram</a:t>
            </a:r>
            <a:r>
              <a:rPr lang="pt-PT" sz="6000" b="1" kern="0" dirty="0">
                <a:solidFill>
                  <a:srgbClr val="FFFFFF"/>
                </a:solidFill>
              </a:rPr>
              <a:t>a de classes</a:t>
            </a:r>
            <a:endParaRPr lang="pt-PT" sz="6000" b="1" i="0" u="none" strike="noStrike" kern="1200" cap="none" spc="0" baseline="0" dirty="0">
              <a:solidFill>
                <a:srgbClr val="000000"/>
              </a:solidFill>
              <a:uFillTx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474103D-8EF2-4CD4-9788-A098545C0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545" y="1900088"/>
            <a:ext cx="4295547" cy="379457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E5C42A6-A980-4F92-BDF7-BE2AB0A81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0168" y="5916168"/>
            <a:ext cx="941832" cy="9418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tângulo arredondado 1">
            <a:extLst>
              <a:ext uri="{FF2B5EF4-FFF2-40B4-BE49-F238E27FC236}">
                <a16:creationId xmlns:a16="http://schemas.microsoft.com/office/drawing/2014/main" id="{547E5A71-7CB2-4770-BD12-EB44699CC187}"/>
              </a:ext>
            </a:extLst>
          </p:cNvPr>
          <p:cNvSpPr/>
          <p:nvPr/>
        </p:nvSpPr>
        <p:spPr>
          <a:xfrm>
            <a:off x="6546198" y="2070670"/>
            <a:ext cx="4295546" cy="33291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3" name="Conexão reta 12">
            <a:extLst>
              <a:ext uri="{FF2B5EF4-FFF2-40B4-BE49-F238E27FC236}">
                <a16:creationId xmlns:a16="http://schemas.microsoft.com/office/drawing/2014/main" id="{CD878324-63D2-44EC-B71A-2D2B5602F88C}"/>
              </a:ext>
            </a:extLst>
          </p:cNvPr>
          <p:cNvCxnSpPr>
            <a:cxnSpLocks/>
          </p:cNvCxnSpPr>
          <p:nvPr/>
        </p:nvCxnSpPr>
        <p:spPr>
          <a:xfrm>
            <a:off x="6546198" y="2698939"/>
            <a:ext cx="42955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A8EF3CC7-3C9A-4FD7-AF05-5B2CDB7B468C}"/>
              </a:ext>
            </a:extLst>
          </p:cNvPr>
          <p:cNvCxnSpPr>
            <a:cxnSpLocks/>
          </p:cNvCxnSpPr>
          <p:nvPr/>
        </p:nvCxnSpPr>
        <p:spPr>
          <a:xfrm>
            <a:off x="6546198" y="4862165"/>
            <a:ext cx="42955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02F471C-A17F-4A08-962A-E3445E4514F8}"/>
              </a:ext>
            </a:extLst>
          </p:cNvPr>
          <p:cNvSpPr txBox="1"/>
          <p:nvPr/>
        </p:nvSpPr>
        <p:spPr>
          <a:xfrm>
            <a:off x="8028604" y="2127636"/>
            <a:ext cx="1330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err="1"/>
              <a:t>Student</a:t>
            </a:r>
            <a:endParaRPr lang="pt-PT" sz="28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7FA449D-DA51-4D41-9DB9-7E02A2042093}"/>
              </a:ext>
            </a:extLst>
          </p:cNvPr>
          <p:cNvSpPr txBox="1"/>
          <p:nvPr/>
        </p:nvSpPr>
        <p:spPr>
          <a:xfrm>
            <a:off x="6670295" y="2761346"/>
            <a:ext cx="3470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sz="1600" dirty="0" err="1"/>
              <a:t>studentId</a:t>
            </a:r>
            <a:r>
              <a:rPr lang="pt-PT" sz="1600" dirty="0"/>
              <a:t>: </a:t>
            </a:r>
            <a:r>
              <a:rPr lang="pt-PT" sz="1600" dirty="0" err="1"/>
              <a:t>integer</a:t>
            </a:r>
            <a:endParaRPr lang="pt-PT" sz="1600" dirty="0"/>
          </a:p>
          <a:p>
            <a:pPr marL="285750" indent="-285750">
              <a:buFontTx/>
              <a:buChar char="-"/>
            </a:pPr>
            <a:r>
              <a:rPr lang="pt-PT" sz="1600" dirty="0" err="1"/>
              <a:t>name</a:t>
            </a:r>
            <a:r>
              <a:rPr lang="pt-PT" sz="1600" dirty="0"/>
              <a:t>: </a:t>
            </a:r>
            <a:r>
              <a:rPr lang="pt-PT" sz="1600" dirty="0" err="1"/>
              <a:t>String</a:t>
            </a:r>
            <a:endParaRPr lang="pt-PT" sz="1600" dirty="0"/>
          </a:p>
          <a:p>
            <a:pPr marL="285750" indent="-285750">
              <a:buFontTx/>
              <a:buChar char="-"/>
            </a:pPr>
            <a:r>
              <a:rPr lang="pt-PT" sz="1600" dirty="0" err="1"/>
              <a:t>birthDate</a:t>
            </a:r>
            <a:r>
              <a:rPr lang="pt-PT" sz="1600" dirty="0"/>
              <a:t>: Date</a:t>
            </a:r>
          </a:p>
          <a:p>
            <a:pPr marL="285750" indent="-285750">
              <a:buFontTx/>
              <a:buChar char="-"/>
            </a:pPr>
            <a:r>
              <a:rPr lang="pt-PT" sz="1600" dirty="0" err="1"/>
              <a:t>phone</a:t>
            </a:r>
            <a:r>
              <a:rPr lang="pt-PT" sz="1600" dirty="0"/>
              <a:t>: </a:t>
            </a:r>
            <a:r>
              <a:rPr lang="pt-PT" sz="1600" dirty="0" err="1"/>
              <a:t>String</a:t>
            </a:r>
            <a:endParaRPr lang="pt-PT" sz="1600" dirty="0"/>
          </a:p>
          <a:p>
            <a:pPr marL="285750" indent="-285750">
              <a:buFontTx/>
              <a:buChar char="-"/>
            </a:pPr>
            <a:r>
              <a:rPr lang="pt-PT" sz="1600" dirty="0" err="1"/>
              <a:t>address</a:t>
            </a:r>
            <a:r>
              <a:rPr lang="pt-PT" sz="1600" dirty="0"/>
              <a:t>: </a:t>
            </a:r>
            <a:r>
              <a:rPr lang="pt-PT" sz="1600" dirty="0" err="1"/>
              <a:t>String</a:t>
            </a:r>
            <a:endParaRPr lang="pt-PT" sz="1600" dirty="0"/>
          </a:p>
          <a:p>
            <a:pPr marL="285750" indent="-285750">
              <a:buFontTx/>
              <a:buChar char="-"/>
            </a:pPr>
            <a:r>
              <a:rPr lang="pt-PT" sz="1600" dirty="0"/>
              <a:t>password: </a:t>
            </a:r>
            <a:r>
              <a:rPr lang="pt-PT" sz="1600" dirty="0" err="1"/>
              <a:t>String</a:t>
            </a:r>
            <a:endParaRPr lang="pt-PT" sz="1600" dirty="0"/>
          </a:p>
          <a:p>
            <a:pPr marL="285750" indent="-285750">
              <a:buFontTx/>
              <a:buChar char="-"/>
            </a:pPr>
            <a:r>
              <a:rPr lang="pt-PT" sz="1600" dirty="0"/>
              <a:t>gender: </a:t>
            </a:r>
            <a:r>
              <a:rPr lang="pt-PT" sz="1600" dirty="0" err="1"/>
              <a:t>Char</a:t>
            </a:r>
            <a:endParaRPr lang="pt-PT" sz="1600" dirty="0"/>
          </a:p>
          <a:p>
            <a:pPr marL="285750" indent="-285750">
              <a:buFontTx/>
              <a:buChar char="-"/>
            </a:pPr>
            <a:r>
              <a:rPr lang="pt-PT" sz="1600" dirty="0" err="1"/>
              <a:t>civilNumber</a:t>
            </a:r>
            <a:r>
              <a:rPr lang="pt-PT" sz="1600" dirty="0"/>
              <a:t>: </a:t>
            </a:r>
            <a:r>
              <a:rPr lang="pt-PT" sz="1600" dirty="0" err="1"/>
              <a:t>Integer</a:t>
            </a:r>
            <a:endParaRPr lang="pt-PT" sz="1600" dirty="0"/>
          </a:p>
          <a:p>
            <a:pPr marL="285750" indent="-285750">
              <a:buFontTx/>
              <a:buChar char="-"/>
            </a:pPr>
            <a:endParaRPr lang="pt-PT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3">
            <a:extLst>
              <a:ext uri="{FF2B5EF4-FFF2-40B4-BE49-F238E27FC236}">
                <a16:creationId xmlns:a16="http://schemas.microsoft.com/office/drawing/2014/main" id="{05C4BCC2-2659-46F7-9FA3-697DC9795ADA}"/>
              </a:ext>
            </a:extLst>
          </p:cNvPr>
          <p:cNvSpPr/>
          <p:nvPr/>
        </p:nvSpPr>
        <p:spPr>
          <a:xfrm>
            <a:off x="857252" y="557212"/>
            <a:ext cx="10477496" cy="5743575"/>
          </a:xfrm>
          <a:prstGeom prst="roundRect">
            <a:avLst/>
          </a:prstGeom>
          <a:solidFill>
            <a:srgbClr val="000000">
              <a:alpha val="7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CaixaDeTexto 4">
            <a:extLst>
              <a:ext uri="{FF2B5EF4-FFF2-40B4-BE49-F238E27FC236}">
                <a16:creationId xmlns:a16="http://schemas.microsoft.com/office/drawing/2014/main" id="{034D6951-2A72-4B08-A7B3-F83600C4CAF4}"/>
              </a:ext>
            </a:extLst>
          </p:cNvPr>
          <p:cNvSpPr txBox="1"/>
          <p:nvPr/>
        </p:nvSpPr>
        <p:spPr>
          <a:xfrm>
            <a:off x="857252" y="723527"/>
            <a:ext cx="9537192" cy="11079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6600" b="1" kern="0" dirty="0">
                <a:solidFill>
                  <a:srgbClr val="FFFFFF"/>
                </a:solidFill>
              </a:rPr>
              <a:t>Utilizadores de Teste</a:t>
            </a:r>
            <a:endParaRPr lang="pt-PT" sz="5400" b="1" i="0" u="none" strike="noStrike" kern="1200" cap="none" spc="0" baseline="0" dirty="0">
              <a:solidFill>
                <a:srgbClr val="000000"/>
              </a:solidFill>
              <a:uFillTx/>
            </a:endParaRPr>
          </a:p>
        </p:txBody>
      </p:sp>
      <p:sp>
        <p:nvSpPr>
          <p:cNvPr id="5" name="CaixaDeTexto 5">
            <a:extLst>
              <a:ext uri="{FF2B5EF4-FFF2-40B4-BE49-F238E27FC236}">
                <a16:creationId xmlns:a16="http://schemas.microsoft.com/office/drawing/2014/main" id="{5BA97BAA-F04F-43A9-88E9-CA1005D4BFD6}"/>
              </a:ext>
            </a:extLst>
          </p:cNvPr>
          <p:cNvSpPr txBox="1"/>
          <p:nvPr/>
        </p:nvSpPr>
        <p:spPr>
          <a:xfrm>
            <a:off x="1591087" y="1997838"/>
            <a:ext cx="6395696" cy="34163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3600" b="1" i="0" u="none" strike="noStrike" kern="1200" cap="none" spc="0" baseline="0" dirty="0">
                <a:solidFill>
                  <a:srgbClr val="FFFFFF"/>
                </a:solidFill>
                <a:uFillTx/>
              </a:rPr>
              <a:t>   Email: </a:t>
            </a:r>
            <a:r>
              <a:rPr lang="pt-PT" sz="3600" i="0" u="none" strike="noStrike" kern="1200" cap="none" spc="0" baseline="0" dirty="0">
                <a:solidFill>
                  <a:schemeClr val="bg1"/>
                </a:solidFill>
                <a:uFillTx/>
              </a:rPr>
              <a:t>andres@iade.pt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3600" b="1" i="0" u="none" strike="noStrike" kern="0" cap="none" spc="0" baseline="0" dirty="0">
                <a:solidFill>
                  <a:srgbClr val="FFFFFF"/>
                </a:solidFill>
                <a:uFillTx/>
              </a:rPr>
              <a:t>   Password: </a:t>
            </a:r>
            <a:r>
              <a:rPr lang="pt-PT" sz="3600" i="0" u="none" strike="noStrike" kern="0" cap="none" spc="0" baseline="0" dirty="0" err="1">
                <a:solidFill>
                  <a:srgbClr val="FFFFFF"/>
                </a:solidFill>
                <a:uFillTx/>
              </a:rPr>
              <a:t>andreiade</a:t>
            </a:r>
            <a:endParaRPr lang="pt-PT" sz="3600" i="0" u="none" strike="noStrike" kern="0" cap="none" spc="0" baseline="0" dirty="0">
              <a:solidFill>
                <a:srgbClr val="FFFFFF"/>
              </a:solidFill>
              <a:uFillTx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3600" b="1" i="0" u="none" strike="noStrike" kern="1200" cap="none" spc="0" baseline="0" dirty="0">
              <a:solidFill>
                <a:srgbClr val="FFFFFF"/>
              </a:solidFill>
              <a:uFillTx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3600" b="1" i="0" u="none" strike="noStrike" kern="1200" cap="none" spc="0" baseline="0" dirty="0">
                <a:solidFill>
                  <a:srgbClr val="FFFFFF"/>
                </a:solidFill>
                <a:uFillTx/>
              </a:rPr>
              <a:t>  </a:t>
            </a:r>
            <a:r>
              <a:rPr lang="pt-PT" sz="3600" b="1" i="0" u="none" strike="noStrike" kern="0" cap="none" spc="0" baseline="0" dirty="0">
                <a:solidFill>
                  <a:srgbClr val="FFFFFF"/>
                </a:solidFill>
                <a:uFillTx/>
              </a:rPr>
              <a:t>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3600" b="1" kern="0" dirty="0">
                <a:solidFill>
                  <a:srgbClr val="FFFFFF"/>
                </a:solidFill>
              </a:rPr>
              <a:t>   </a:t>
            </a:r>
            <a:r>
              <a:rPr lang="pt-PT" sz="3600" b="1" i="0" u="none" strike="noStrike" kern="0" cap="none" spc="0" baseline="0" dirty="0">
                <a:solidFill>
                  <a:srgbClr val="FFFFFF"/>
                </a:solidFill>
                <a:uFillTx/>
              </a:rPr>
              <a:t>Email: </a:t>
            </a:r>
            <a:r>
              <a:rPr lang="pt-PT" sz="3600" b="0" i="0" dirty="0">
                <a:solidFill>
                  <a:schemeClr val="bg1"/>
                </a:solidFill>
                <a:effectLst/>
                <a:latin typeface="ui-monospace"/>
              </a:rPr>
              <a:t>mauricioh@iade.pt</a:t>
            </a:r>
            <a:endParaRPr lang="pt-PT" sz="3600" i="0" u="none" strike="noStrike" kern="0" cap="none" spc="0" baseline="0" dirty="0">
              <a:solidFill>
                <a:schemeClr val="bg1"/>
              </a:solidFill>
              <a:uFillTx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3600" b="1" i="0" u="none" strike="noStrike" kern="1200" cap="none" spc="0" baseline="0" dirty="0">
                <a:solidFill>
                  <a:srgbClr val="FFFFFF"/>
                </a:solidFill>
                <a:uFillTx/>
              </a:rPr>
              <a:t>   Password: </a:t>
            </a:r>
            <a:r>
              <a:rPr lang="pt-PT" sz="3600" b="0" i="0" dirty="0" err="1">
                <a:solidFill>
                  <a:schemeClr val="bg1"/>
                </a:solidFill>
                <a:effectLst/>
                <a:latin typeface="ui-monospace"/>
              </a:rPr>
              <a:t>mauricioiade</a:t>
            </a:r>
            <a:endParaRPr lang="pt-PT" sz="3600" i="0" u="none" strike="noStrike" kern="1200" cap="none" spc="0" baseline="0" dirty="0">
              <a:solidFill>
                <a:schemeClr val="bg1"/>
              </a:solidFill>
              <a:uFillTx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49E4014-0B14-4376-8B9D-23C296874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0168" y="5916168"/>
            <a:ext cx="941832" cy="9418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Imagem 9" descr="Uma imagem com pessoa, parede, homem, interior&#10;&#10;Descrição gerada automaticamente">
            <a:extLst>
              <a:ext uri="{FF2B5EF4-FFF2-40B4-BE49-F238E27FC236}">
                <a16:creationId xmlns:a16="http://schemas.microsoft.com/office/drawing/2014/main" id="{DAAFCB51-5AA6-4B9C-832A-8A960CD0D9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237" y="1831523"/>
            <a:ext cx="1882401" cy="169416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Imagem 5" descr="Uma imagem com texto, pessoa, portátil&#10;&#10;Descrição gerada automaticamente">
            <a:extLst>
              <a:ext uri="{FF2B5EF4-FFF2-40B4-BE49-F238E27FC236}">
                <a16:creationId xmlns:a16="http://schemas.microsoft.com/office/drawing/2014/main" id="{75E1A303-D459-4B20-B55A-C92F7AC2241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10" r="9736" b="21486"/>
          <a:stretch/>
        </p:blipFill>
        <p:spPr>
          <a:xfrm>
            <a:off x="8176237" y="3876290"/>
            <a:ext cx="1865449" cy="180206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C323F1F6CE1594E858C3128F00CCAD4" ma:contentTypeVersion="7" ma:contentTypeDescription="Criar um novo documento." ma:contentTypeScope="" ma:versionID="d6ce00bddc64c1d10b9f0b386d481883">
  <xsd:schema xmlns:xsd="http://www.w3.org/2001/XMLSchema" xmlns:xs="http://www.w3.org/2001/XMLSchema" xmlns:p="http://schemas.microsoft.com/office/2006/metadata/properties" xmlns:ns3="fec88603-7633-4407-8c1d-ee10ef2a64f8" xmlns:ns4="cfd92888-b46c-4cda-a904-3c4994db128e" targetNamespace="http://schemas.microsoft.com/office/2006/metadata/properties" ma:root="true" ma:fieldsID="357aa3e4734e9c746932f266902e1dbe" ns3:_="" ns4:_="">
    <xsd:import namespace="fec88603-7633-4407-8c1d-ee10ef2a64f8"/>
    <xsd:import namespace="cfd92888-b46c-4cda-a904-3c4994db128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c88603-7633-4407-8c1d-ee10ef2a64f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Sugestão de Partilha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d92888-b46c-4cda-a904-3c4994db12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31BB9A-3088-4C1C-B3A3-A59A03E777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23C9B8-1CA1-4724-BAAC-E0AE6119545A}">
  <ds:schemaRefs>
    <ds:schemaRef ds:uri="http://purl.org/dc/terms/"/>
    <ds:schemaRef ds:uri="cfd92888-b46c-4cda-a904-3c4994db128e"/>
    <ds:schemaRef ds:uri="http://schemas.microsoft.com/office/2006/documentManagement/types"/>
    <ds:schemaRef ds:uri="http://purl.org/dc/elements/1.1/"/>
    <ds:schemaRef ds:uri="http://schemas.microsoft.com/office/2006/metadata/properties"/>
    <ds:schemaRef ds:uri="fec88603-7633-4407-8c1d-ee10ef2a64f8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248BEA1-8CEE-40E2-A669-0C36CB2181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c88603-7633-4407-8c1d-ee10ef2a64f8"/>
    <ds:schemaRef ds:uri="cfd92888-b46c-4cda-a904-3c4994db12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161</Words>
  <Application>Microsoft Office PowerPoint</Application>
  <PresentationFormat>Ecrã Panorâmico</PresentationFormat>
  <Paragraphs>67</Paragraphs>
  <Slides>9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ui-monospace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Ruben  Martins</dc:creator>
  <cp:lastModifiedBy>Rúben Martins</cp:lastModifiedBy>
  <cp:revision>24</cp:revision>
  <dcterms:created xsi:type="dcterms:W3CDTF">2021-09-29T17:00:33Z</dcterms:created>
  <dcterms:modified xsi:type="dcterms:W3CDTF">2022-01-14T20:57:25Z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0x0101000C323F1F6CE1594E858C3128F00CCAD4</vt:lpwstr>
  </property>
</Properties>
</file>