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
  </p:notesMasterIdLst>
  <p:sldIdLst>
    <p:sldId id="256" r:id="rId2"/>
    <p:sldId id="732" r:id="rId3"/>
    <p:sldId id="730" r:id="rId4"/>
    <p:sldId id="697" r:id="rId5"/>
    <p:sldId id="741" r:id="rId6"/>
    <p:sldId id="738" r:id="rId7"/>
    <p:sldId id="742" r:id="rId8"/>
    <p:sldId id="739" r:id="rId9"/>
    <p:sldId id="733" r:id="rId10"/>
    <p:sldId id="740" r:id="rId11"/>
    <p:sldId id="731" r:id="rId12"/>
    <p:sldId id="743" r:id="rId13"/>
    <p:sldId id="725" r:id="rId14"/>
  </p:sldIdLst>
  <p:sldSz cx="12192000" cy="6858000"/>
  <p:notesSz cx="6858000" cy="9144000"/>
  <p:embeddedFontLst>
    <p:embeddedFont>
      <p:font typeface="Montserrat"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D38"/>
    <a:srgbClr val="FFFF00"/>
    <a:srgbClr val="B6B6B6"/>
    <a:srgbClr val="84E291"/>
    <a:srgbClr val="1D4079"/>
    <a:srgbClr val="0D1D37"/>
    <a:srgbClr val="FFFFFF"/>
    <a:srgbClr val="C5F0FF"/>
    <a:srgbClr val="F0F1EB"/>
    <a:srgbClr val="2A4D9F"/>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5" autoAdjust="0"/>
    <p:restoredTop sz="96170" autoAdjust="0"/>
  </p:normalViewPr>
  <p:slideViewPr>
    <p:cSldViewPr snapToGrid="0">
      <p:cViewPr varScale="1">
        <p:scale>
          <a:sx n="57" d="100"/>
          <a:sy n="57" d="100"/>
        </p:scale>
        <p:origin x="60" y="1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era\Desktop\Clara%20Maass%2013%20Feb%202025\PM2pt5%20-%20full%20data.x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era\Desktop\Clara%20Maass%2013%20Feb%202025\PM10%20-%20full%20data.x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eera\Desktop\Clara%20Maass%2013%20Feb%202025\PM2pt5%20-%20full%20data.x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era\Desktop\Clara%20Maass%2013%20Feb%202025\PM2pt5%20-%20full%20data.x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eera\Desktop\Clara%20Maass%2013%20Feb%202025\PM2pt5%20-%20full%20data.x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eera\Desktop\Clara%20Maass%2013%20Feb%202025\PM1-full%20data.xl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eera\Desktop\Clara%20Maass%2013%20Feb%202025\PM2pt5%20-%20full%20data.xl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HK" sz="2000"/>
              <a:t>Pre-Filtration Monitor vs. Local PM2.5 AQI</a:t>
            </a:r>
          </a:p>
        </c:rich>
      </c:tx>
      <c:overlay val="0"/>
      <c:spPr>
        <a:solidFill>
          <a:srgbClr val="0D1D38"/>
        </a:solid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'ER vs. Outdoor'!$B$185</c:f>
              <c:strCache>
                <c:ptCount val="1"/>
                <c:pt idx="0">
                  <c:v>PM2.5 - Pre-filtration</c:v>
                </c:pt>
              </c:strCache>
            </c:strRef>
          </c:tx>
          <c:spPr>
            <a:ln w="28575" cap="rnd">
              <a:solidFill>
                <a:schemeClr val="accent1"/>
              </a:solidFill>
              <a:round/>
            </a:ln>
            <a:effectLst/>
          </c:spPr>
          <c:marker>
            <c:symbol val="none"/>
          </c:marker>
          <c:cat>
            <c:numRef>
              <c:f>'ER vs. Outdoor'!$A$186:$A$367</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'ER vs. Outdoor'!$B$186:$B$367</c:f>
              <c:numCache>
                <c:formatCode>_-* #,##0_-;\-* #,##0_-;_-* "-"??_-;_-@_-</c:formatCode>
                <c:ptCount val="182"/>
                <c:pt idx="0">
                  <c:v>76.088409090909082</c:v>
                </c:pt>
                <c:pt idx="1">
                  <c:v>121.77695652173915</c:v>
                </c:pt>
                <c:pt idx="2">
                  <c:v>120.66260869565218</c:v>
                </c:pt>
                <c:pt idx="3">
                  <c:v>107.19348837209301</c:v>
                </c:pt>
                <c:pt idx="4">
                  <c:v>24.985952380952384</c:v>
                </c:pt>
                <c:pt idx="5">
                  <c:v>10.590851063829788</c:v>
                </c:pt>
                <c:pt idx="6">
                  <c:v>13.68125</c:v>
                </c:pt>
                <c:pt idx="7">
                  <c:v>25.654166666666669</c:v>
                </c:pt>
                <c:pt idx="8">
                  <c:v>42.32</c:v>
                </c:pt>
                <c:pt idx="9">
                  <c:v>68.397291666666675</c:v>
                </c:pt>
                <c:pt idx="10">
                  <c:v>66.884583333333339</c:v>
                </c:pt>
                <c:pt idx="11">
                  <c:v>68.22744186046512</c:v>
                </c:pt>
                <c:pt idx="12">
                  <c:v>69.467021276595759</c:v>
                </c:pt>
                <c:pt idx="13">
                  <c:v>80.097916666666677</c:v>
                </c:pt>
                <c:pt idx="14">
                  <c:v>28.804772727272731</c:v>
                </c:pt>
                <c:pt idx="15">
                  <c:v>15.381627906976746</c:v>
                </c:pt>
                <c:pt idx="16">
                  <c:v>19.742340425531918</c:v>
                </c:pt>
                <c:pt idx="17">
                  <c:v>53.059583333333336</c:v>
                </c:pt>
                <c:pt idx="18">
                  <c:v>32.240833333333327</c:v>
                </c:pt>
                <c:pt idx="19">
                  <c:v>19.121702127659574</c:v>
                </c:pt>
                <c:pt idx="20">
                  <c:v>30.514468085106383</c:v>
                </c:pt>
                <c:pt idx="21">
                  <c:v>34.295348837209296</c:v>
                </c:pt>
                <c:pt idx="22">
                  <c:v>30.65071428571429</c:v>
                </c:pt>
                <c:pt idx="23">
                  <c:v>21.486363636363638</c:v>
                </c:pt>
                <c:pt idx="24">
                  <c:v>11.793181818181814</c:v>
                </c:pt>
                <c:pt idx="25">
                  <c:v>15.518913043478261</c:v>
                </c:pt>
                <c:pt idx="26">
                  <c:v>19.834666666666667</c:v>
                </c:pt>
                <c:pt idx="27">
                  <c:v>22.224666666666668</c:v>
                </c:pt>
                <c:pt idx="28">
                  <c:v>83.570666666666682</c:v>
                </c:pt>
                <c:pt idx="29">
                  <c:v>47.710652173913033</c:v>
                </c:pt>
                <c:pt idx="30">
                  <c:v>61.999756097560969</c:v>
                </c:pt>
                <c:pt idx="31">
                  <c:v>71.241521739130434</c:v>
                </c:pt>
                <c:pt idx="32">
                  <c:v>24.894090909090913</c:v>
                </c:pt>
                <c:pt idx="33">
                  <c:v>38.554047619047616</c:v>
                </c:pt>
                <c:pt idx="34">
                  <c:v>42.646956521739128</c:v>
                </c:pt>
                <c:pt idx="35">
                  <c:v>52.398000000000017</c:v>
                </c:pt>
                <c:pt idx="36">
                  <c:v>45.48533333333333</c:v>
                </c:pt>
                <c:pt idx="37">
                  <c:v>32.643409090909103</c:v>
                </c:pt>
                <c:pt idx="38">
                  <c:v>16.944102564102561</c:v>
                </c:pt>
                <c:pt idx="39">
                  <c:v>12.678684210526315</c:v>
                </c:pt>
                <c:pt idx="40">
                  <c:v>15.342444444444444</c:v>
                </c:pt>
                <c:pt idx="41">
                  <c:v>15.001489361702125</c:v>
                </c:pt>
                <c:pt idx="42">
                  <c:v>48.015531914893607</c:v>
                </c:pt>
                <c:pt idx="43">
                  <c:v>26.581041666666668</c:v>
                </c:pt>
                <c:pt idx="44">
                  <c:v>19.058125</c:v>
                </c:pt>
                <c:pt idx="45">
                  <c:v>21.678125000000012</c:v>
                </c:pt>
                <c:pt idx="46">
                  <c:v>23.302291666666662</c:v>
                </c:pt>
                <c:pt idx="47">
                  <c:v>22.176666666666666</c:v>
                </c:pt>
                <c:pt idx="48">
                  <c:v>17.154375000000002</c:v>
                </c:pt>
                <c:pt idx="49">
                  <c:v>19.904375000000002</c:v>
                </c:pt>
                <c:pt idx="50">
                  <c:v>34.672708333333333</c:v>
                </c:pt>
                <c:pt idx="51">
                  <c:v>34.080208333333339</c:v>
                </c:pt>
                <c:pt idx="52">
                  <c:v>26.731458333333332</c:v>
                </c:pt>
                <c:pt idx="53">
                  <c:v>30.746382978723396</c:v>
                </c:pt>
                <c:pt idx="54">
                  <c:v>14.165121951219515</c:v>
                </c:pt>
                <c:pt idx="55">
                  <c:v>13.942608695652174</c:v>
                </c:pt>
                <c:pt idx="56">
                  <c:v>7.2702439024390237</c:v>
                </c:pt>
                <c:pt idx="57">
                  <c:v>11.514888888888889</c:v>
                </c:pt>
                <c:pt idx="58">
                  <c:v>17.340930232558136</c:v>
                </c:pt>
                <c:pt idx="59">
                  <c:v>24.02044444444444</c:v>
                </c:pt>
                <c:pt idx="60">
                  <c:v>30.346666666666671</c:v>
                </c:pt>
                <c:pt idx="61">
                  <c:v>8.4625641025640999</c:v>
                </c:pt>
                <c:pt idx="62">
                  <c:v>7.5844736842105256</c:v>
                </c:pt>
                <c:pt idx="63">
                  <c:v>11.059756097560975</c:v>
                </c:pt>
                <c:pt idx="64">
                  <c:v>16.304680851063829</c:v>
                </c:pt>
                <c:pt idx="65">
                  <c:v>30.027446808510629</c:v>
                </c:pt>
                <c:pt idx="66">
                  <c:v>41.739499999999992</c:v>
                </c:pt>
                <c:pt idx="67">
                  <c:v>35.102499999999985</c:v>
                </c:pt>
                <c:pt idx="68">
                  <c:v>52.090434782608703</c:v>
                </c:pt>
                <c:pt idx="69">
                  <c:v>53.501875000000013</c:v>
                </c:pt>
                <c:pt idx="70">
                  <c:v>18.822291666666665</c:v>
                </c:pt>
                <c:pt idx="71">
                  <c:v>11.927659574468088</c:v>
                </c:pt>
                <c:pt idx="72">
                  <c:v>12.906136363636366</c:v>
                </c:pt>
                <c:pt idx="73">
                  <c:v>14.805227272727272</c:v>
                </c:pt>
                <c:pt idx="74">
                  <c:v>20.323333333333331</c:v>
                </c:pt>
                <c:pt idx="75">
                  <c:v>18.745000000000001</c:v>
                </c:pt>
                <c:pt idx="76">
                  <c:v>57.204166666666666</c:v>
                </c:pt>
                <c:pt idx="77">
                  <c:v>48.512162162162156</c:v>
                </c:pt>
                <c:pt idx="78">
                  <c:v>17.007567567567566</c:v>
                </c:pt>
                <c:pt idx="79">
                  <c:v>12.305777777777777</c:v>
                </c:pt>
                <c:pt idx="80">
                  <c:v>16.941363636363636</c:v>
                </c:pt>
                <c:pt idx="81">
                  <c:v>23.114791666666665</c:v>
                </c:pt>
                <c:pt idx="82">
                  <c:v>40.583749999999995</c:v>
                </c:pt>
                <c:pt idx="83">
                  <c:v>21.926249999999992</c:v>
                </c:pt>
                <c:pt idx="84">
                  <c:v>18.309583333333325</c:v>
                </c:pt>
                <c:pt idx="85">
                  <c:v>11.025416666666667</c:v>
                </c:pt>
                <c:pt idx="86">
                  <c:v>53.967173913043482</c:v>
                </c:pt>
                <c:pt idx="87">
                  <c:v>45.790444444444461</c:v>
                </c:pt>
                <c:pt idx="88">
                  <c:v>20.284565217391304</c:v>
                </c:pt>
                <c:pt idx="89">
                  <c:v>30.300444444444437</c:v>
                </c:pt>
                <c:pt idx="90">
                  <c:v>8.5229545454545459</c:v>
                </c:pt>
                <c:pt idx="91">
                  <c:v>16.981111111111112</c:v>
                </c:pt>
                <c:pt idx="92">
                  <c:v>57.657659574468084</c:v>
                </c:pt>
                <c:pt idx="93">
                  <c:v>12.516046511627906</c:v>
                </c:pt>
                <c:pt idx="94">
                  <c:v>20.774347826086956</c:v>
                </c:pt>
                <c:pt idx="95">
                  <c:v>26.226666666666674</c:v>
                </c:pt>
                <c:pt idx="96">
                  <c:v>21.490714285714279</c:v>
                </c:pt>
                <c:pt idx="97">
                  <c:v>36.577333333333335</c:v>
                </c:pt>
                <c:pt idx="98">
                  <c:v>13.126304347826091</c:v>
                </c:pt>
                <c:pt idx="99">
                  <c:v>11.373829787234044</c:v>
                </c:pt>
                <c:pt idx="100">
                  <c:v>13.9354347826087</c:v>
                </c:pt>
                <c:pt idx="101">
                  <c:v>8.9835555555555562</c:v>
                </c:pt>
                <c:pt idx="102">
                  <c:v>16.19619047619048</c:v>
                </c:pt>
                <c:pt idx="103">
                  <c:v>34.935135135135134</c:v>
                </c:pt>
                <c:pt idx="104">
                  <c:v>32.70473684210527</c:v>
                </c:pt>
                <c:pt idx="105">
                  <c:v>34.252790697674413</c:v>
                </c:pt>
                <c:pt idx="106">
                  <c:v>24.547674418604654</c:v>
                </c:pt>
                <c:pt idx="107">
                  <c:v>23.852608695652169</c:v>
                </c:pt>
                <c:pt idx="108">
                  <c:v>35.31</c:v>
                </c:pt>
                <c:pt idx="109">
                  <c:v>24.504318181818189</c:v>
                </c:pt>
                <c:pt idx="110">
                  <c:v>16.94394736842105</c:v>
                </c:pt>
                <c:pt idx="111">
                  <c:v>37.648913043478274</c:v>
                </c:pt>
                <c:pt idx="112">
                  <c:v>35.872439024390239</c:v>
                </c:pt>
                <c:pt idx="113">
                  <c:v>7.6669565217391309</c:v>
                </c:pt>
                <c:pt idx="114">
                  <c:v>27.169999999999998</c:v>
                </c:pt>
                <c:pt idx="115">
                  <c:v>35.562708333333326</c:v>
                </c:pt>
                <c:pt idx="116">
                  <c:v>77.822083333333353</c:v>
                </c:pt>
                <c:pt idx="117">
                  <c:v>101.08187500000001</c:v>
                </c:pt>
                <c:pt idx="118">
                  <c:v>29.284468085106376</c:v>
                </c:pt>
                <c:pt idx="119">
                  <c:v>20.516382978723406</c:v>
                </c:pt>
                <c:pt idx="120">
                  <c:v>18.138750000000005</c:v>
                </c:pt>
                <c:pt idx="121">
                  <c:v>22.610212765957449</c:v>
                </c:pt>
                <c:pt idx="122">
                  <c:v>30.568749999999994</c:v>
                </c:pt>
                <c:pt idx="123">
                  <c:v>44.44913043478261</c:v>
                </c:pt>
                <c:pt idx="124">
                  <c:v>26.793958333333332</c:v>
                </c:pt>
                <c:pt idx="125">
                  <c:v>45.533695652173925</c:v>
                </c:pt>
                <c:pt idx="126">
                  <c:v>28.986666666666661</c:v>
                </c:pt>
                <c:pt idx="127">
                  <c:v>19.161874999999998</c:v>
                </c:pt>
                <c:pt idx="128">
                  <c:v>12.327727272727275</c:v>
                </c:pt>
                <c:pt idx="129">
                  <c:v>10.21142857142857</c:v>
                </c:pt>
                <c:pt idx="130">
                  <c:v>16.774444444444441</c:v>
                </c:pt>
                <c:pt idx="131">
                  <c:v>46.740416666666668</c:v>
                </c:pt>
                <c:pt idx="132">
                  <c:v>66.426595744680867</c:v>
                </c:pt>
                <c:pt idx="133">
                  <c:v>54.873829787234044</c:v>
                </c:pt>
                <c:pt idx="134">
                  <c:v>94.279361702127645</c:v>
                </c:pt>
                <c:pt idx="135">
                  <c:v>82.193749999999994</c:v>
                </c:pt>
                <c:pt idx="136">
                  <c:v>43.974583333333335</c:v>
                </c:pt>
                <c:pt idx="137">
                  <c:v>13.36333333333333</c:v>
                </c:pt>
                <c:pt idx="138">
                  <c:v>26.341956521739135</c:v>
                </c:pt>
                <c:pt idx="139">
                  <c:v>33.809999999999995</c:v>
                </c:pt>
                <c:pt idx="140">
                  <c:v>10.373749999999998</c:v>
                </c:pt>
                <c:pt idx="141">
                  <c:v>31.520208333333333</c:v>
                </c:pt>
                <c:pt idx="142">
                  <c:v>5.5708333333333355</c:v>
                </c:pt>
                <c:pt idx="143">
                  <c:v>12.019374999999997</c:v>
                </c:pt>
                <c:pt idx="144">
                  <c:v>22.821063829787231</c:v>
                </c:pt>
                <c:pt idx="145">
                  <c:v>9.6372340425531888</c:v>
                </c:pt>
                <c:pt idx="146">
                  <c:v>7.0695833333333331</c:v>
                </c:pt>
                <c:pt idx="147">
                  <c:v>6.9377083333333323</c:v>
                </c:pt>
                <c:pt idx="148">
                  <c:v>11.089583333333332</c:v>
                </c:pt>
                <c:pt idx="149">
                  <c:v>18.285957446808506</c:v>
                </c:pt>
                <c:pt idx="150">
                  <c:v>62.494888888888887</c:v>
                </c:pt>
                <c:pt idx="151">
                  <c:v>62.375853658536613</c:v>
                </c:pt>
                <c:pt idx="152">
                  <c:v>19.638749999999998</c:v>
                </c:pt>
                <c:pt idx="153">
                  <c:v>14.521063829787234</c:v>
                </c:pt>
                <c:pt idx="154">
                  <c:v>44.117291666666659</c:v>
                </c:pt>
                <c:pt idx="155">
                  <c:v>82.001041666666666</c:v>
                </c:pt>
                <c:pt idx="156">
                  <c:v>51.778541666666662</c:v>
                </c:pt>
                <c:pt idx="157">
                  <c:v>40.49355555555556</c:v>
                </c:pt>
                <c:pt idx="158">
                  <c:v>12.781702127659575</c:v>
                </c:pt>
                <c:pt idx="159">
                  <c:v>21.67958333333333</c:v>
                </c:pt>
                <c:pt idx="160">
                  <c:v>33.371489361702132</c:v>
                </c:pt>
                <c:pt idx="161">
                  <c:v>57.317826086956529</c:v>
                </c:pt>
                <c:pt idx="162">
                  <c:v>58.224791666666704</c:v>
                </c:pt>
                <c:pt idx="163">
                  <c:v>45.549285714285716</c:v>
                </c:pt>
                <c:pt idx="164">
                  <c:v>54.894565217391289</c:v>
                </c:pt>
                <c:pt idx="165">
                  <c:v>29.029545454545449</c:v>
                </c:pt>
                <c:pt idx="166">
                  <c:v>18.471590909090903</c:v>
                </c:pt>
                <c:pt idx="167">
                  <c:v>22.275000000000006</c:v>
                </c:pt>
                <c:pt idx="168">
                  <c:v>12.093255813953485</c:v>
                </c:pt>
                <c:pt idx="169">
                  <c:v>95.255208333333314</c:v>
                </c:pt>
                <c:pt idx="170">
                  <c:v>27.887826086956526</c:v>
                </c:pt>
                <c:pt idx="171">
                  <c:v>23.722954545454545</c:v>
                </c:pt>
                <c:pt idx="172">
                  <c:v>62.584791666666661</c:v>
                </c:pt>
                <c:pt idx="173">
                  <c:v>17.882127659574468</c:v>
                </c:pt>
                <c:pt idx="174">
                  <c:v>11.451111111111112</c:v>
                </c:pt>
                <c:pt idx="175">
                  <c:v>35.421951219512202</c:v>
                </c:pt>
                <c:pt idx="176">
                  <c:v>32.162765957446823</c:v>
                </c:pt>
                <c:pt idx="177">
                  <c:v>23.002340425531909</c:v>
                </c:pt>
                <c:pt idx="178">
                  <c:v>31.783863636363638</c:v>
                </c:pt>
                <c:pt idx="179">
                  <c:v>17.422391304347819</c:v>
                </c:pt>
                <c:pt idx="180">
                  <c:v>32.99422222222222</c:v>
                </c:pt>
                <c:pt idx="181">
                  <c:v>86.009574468085091</c:v>
                </c:pt>
              </c:numCache>
            </c:numRef>
          </c:val>
          <c:smooth val="0"/>
          <c:extLst>
            <c:ext xmlns:c16="http://schemas.microsoft.com/office/drawing/2014/chart" uri="{C3380CC4-5D6E-409C-BE32-E72D297353CC}">
              <c16:uniqueId val="{00000000-EE27-4BE2-ACDE-F64567111B11}"/>
            </c:ext>
          </c:extLst>
        </c:ser>
        <c:ser>
          <c:idx val="1"/>
          <c:order val="1"/>
          <c:tx>
            <c:strRef>
              <c:f>'ER vs. Outdoor'!$C$185</c:f>
              <c:strCache>
                <c:ptCount val="1"/>
                <c:pt idx="0">
                  <c:v>Outdoor PM2.5</c:v>
                </c:pt>
              </c:strCache>
            </c:strRef>
          </c:tx>
          <c:spPr>
            <a:ln w="28575" cap="rnd">
              <a:solidFill>
                <a:schemeClr val="accent2"/>
              </a:solidFill>
              <a:round/>
            </a:ln>
            <a:effectLst/>
          </c:spPr>
          <c:marker>
            <c:symbol val="none"/>
          </c:marker>
          <c:cat>
            <c:numRef>
              <c:f>'ER vs. Outdoor'!$A$186:$A$367</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'ER vs. Outdoor'!$C$186:$C$367</c:f>
              <c:numCache>
                <c:formatCode>General</c:formatCode>
                <c:ptCount val="182"/>
                <c:pt idx="0">
                  <c:v>42</c:v>
                </c:pt>
                <c:pt idx="1">
                  <c:v>57</c:v>
                </c:pt>
                <c:pt idx="2">
                  <c:v>58</c:v>
                </c:pt>
                <c:pt idx="3">
                  <c:v>52</c:v>
                </c:pt>
                <c:pt idx="4">
                  <c:v>25</c:v>
                </c:pt>
                <c:pt idx="5">
                  <c:v>10</c:v>
                </c:pt>
                <c:pt idx="6">
                  <c:v>10</c:v>
                </c:pt>
                <c:pt idx="7">
                  <c:v>17</c:v>
                </c:pt>
                <c:pt idx="8">
                  <c:v>30</c:v>
                </c:pt>
                <c:pt idx="9">
                  <c:v>39</c:v>
                </c:pt>
                <c:pt idx="10">
                  <c:v>48</c:v>
                </c:pt>
                <c:pt idx="11">
                  <c:v>57</c:v>
                </c:pt>
                <c:pt idx="12">
                  <c:v>53</c:v>
                </c:pt>
                <c:pt idx="13">
                  <c:v>47</c:v>
                </c:pt>
                <c:pt idx="14">
                  <c:v>25</c:v>
                </c:pt>
                <c:pt idx="15">
                  <c:v>16</c:v>
                </c:pt>
                <c:pt idx="16">
                  <c:v>19</c:v>
                </c:pt>
                <c:pt idx="17">
                  <c:v>30</c:v>
                </c:pt>
                <c:pt idx="18">
                  <c:v>20</c:v>
                </c:pt>
                <c:pt idx="19">
                  <c:v>15</c:v>
                </c:pt>
                <c:pt idx="20">
                  <c:v>26</c:v>
                </c:pt>
                <c:pt idx="21">
                  <c:v>29</c:v>
                </c:pt>
                <c:pt idx="22">
                  <c:v>27</c:v>
                </c:pt>
                <c:pt idx="23">
                  <c:v>21</c:v>
                </c:pt>
                <c:pt idx="24">
                  <c:v>12</c:v>
                </c:pt>
                <c:pt idx="25">
                  <c:v>16</c:v>
                </c:pt>
                <c:pt idx="26">
                  <c:v>21</c:v>
                </c:pt>
                <c:pt idx="27">
                  <c:v>24</c:v>
                </c:pt>
                <c:pt idx="28">
                  <c:v>42</c:v>
                </c:pt>
                <c:pt idx="29">
                  <c:v>38</c:v>
                </c:pt>
                <c:pt idx="30">
                  <c:v>47</c:v>
                </c:pt>
                <c:pt idx="31">
                  <c:v>35</c:v>
                </c:pt>
                <c:pt idx="32">
                  <c:v>28</c:v>
                </c:pt>
                <c:pt idx="33">
                  <c:v>33</c:v>
                </c:pt>
                <c:pt idx="34">
                  <c:v>32</c:v>
                </c:pt>
                <c:pt idx="35">
                  <c:v>37</c:v>
                </c:pt>
                <c:pt idx="36">
                  <c:v>27</c:v>
                </c:pt>
                <c:pt idx="37">
                  <c:v>19</c:v>
                </c:pt>
                <c:pt idx="38">
                  <c:v>12</c:v>
                </c:pt>
                <c:pt idx="39">
                  <c:v>19</c:v>
                </c:pt>
                <c:pt idx="40">
                  <c:v>19</c:v>
                </c:pt>
                <c:pt idx="41">
                  <c:v>21</c:v>
                </c:pt>
                <c:pt idx="42">
                  <c:v>32</c:v>
                </c:pt>
                <c:pt idx="43">
                  <c:v>23</c:v>
                </c:pt>
                <c:pt idx="44">
                  <c:v>14</c:v>
                </c:pt>
                <c:pt idx="45">
                  <c:v>14</c:v>
                </c:pt>
                <c:pt idx="46">
                  <c:v>20</c:v>
                </c:pt>
                <c:pt idx="47">
                  <c:v>22</c:v>
                </c:pt>
                <c:pt idx="48">
                  <c:v>20</c:v>
                </c:pt>
                <c:pt idx="49">
                  <c:v>23</c:v>
                </c:pt>
                <c:pt idx="50">
                  <c:v>30</c:v>
                </c:pt>
                <c:pt idx="51">
                  <c:v>27</c:v>
                </c:pt>
                <c:pt idx="52">
                  <c:v>25</c:v>
                </c:pt>
                <c:pt idx="53">
                  <c:v>23</c:v>
                </c:pt>
                <c:pt idx="54">
                  <c:v>11</c:v>
                </c:pt>
                <c:pt idx="55">
                  <c:v>15</c:v>
                </c:pt>
                <c:pt idx="56">
                  <c:v>4</c:v>
                </c:pt>
                <c:pt idx="57">
                  <c:v>15</c:v>
                </c:pt>
                <c:pt idx="58">
                  <c:v>33</c:v>
                </c:pt>
                <c:pt idx="59">
                  <c:v>30</c:v>
                </c:pt>
                <c:pt idx="60">
                  <c:v>29</c:v>
                </c:pt>
                <c:pt idx="61">
                  <c:v>10</c:v>
                </c:pt>
                <c:pt idx="62">
                  <c:v>11</c:v>
                </c:pt>
                <c:pt idx="63">
                  <c:v>13</c:v>
                </c:pt>
                <c:pt idx="64">
                  <c:v>19</c:v>
                </c:pt>
                <c:pt idx="65">
                  <c:v>23</c:v>
                </c:pt>
                <c:pt idx="66">
                  <c:v>33</c:v>
                </c:pt>
                <c:pt idx="67">
                  <c:v>37</c:v>
                </c:pt>
                <c:pt idx="68">
                  <c:v>53</c:v>
                </c:pt>
                <c:pt idx="69">
                  <c:v>50</c:v>
                </c:pt>
                <c:pt idx="70">
                  <c:v>21</c:v>
                </c:pt>
                <c:pt idx="71">
                  <c:v>15</c:v>
                </c:pt>
                <c:pt idx="72">
                  <c:v>24</c:v>
                </c:pt>
                <c:pt idx="73">
                  <c:v>12</c:v>
                </c:pt>
                <c:pt idx="74">
                  <c:v>24</c:v>
                </c:pt>
                <c:pt idx="75">
                  <c:v>28</c:v>
                </c:pt>
                <c:pt idx="76">
                  <c:v>41</c:v>
                </c:pt>
                <c:pt idx="77">
                  <c:v>48</c:v>
                </c:pt>
                <c:pt idx="78">
                  <c:v>30</c:v>
                </c:pt>
                <c:pt idx="79">
                  <c:v>11</c:v>
                </c:pt>
                <c:pt idx="80">
                  <c:v>10</c:v>
                </c:pt>
                <c:pt idx="81">
                  <c:v>23</c:v>
                </c:pt>
                <c:pt idx="82">
                  <c:v>41</c:v>
                </c:pt>
                <c:pt idx="83">
                  <c:v>30</c:v>
                </c:pt>
                <c:pt idx="84">
                  <c:v>25</c:v>
                </c:pt>
                <c:pt idx="85">
                  <c:v>13</c:v>
                </c:pt>
                <c:pt idx="86">
                  <c:v>12</c:v>
                </c:pt>
                <c:pt idx="87">
                  <c:v>40</c:v>
                </c:pt>
                <c:pt idx="88">
                  <c:v>20</c:v>
                </c:pt>
                <c:pt idx="89">
                  <c:v>11</c:v>
                </c:pt>
                <c:pt idx="90">
                  <c:v>12</c:v>
                </c:pt>
                <c:pt idx="91">
                  <c:v>21</c:v>
                </c:pt>
                <c:pt idx="92">
                  <c:v>30</c:v>
                </c:pt>
                <c:pt idx="93">
                  <c:v>12</c:v>
                </c:pt>
                <c:pt idx="94">
                  <c:v>15</c:v>
                </c:pt>
                <c:pt idx="95">
                  <c:v>23</c:v>
                </c:pt>
                <c:pt idx="96">
                  <c:v>20</c:v>
                </c:pt>
                <c:pt idx="97">
                  <c:v>28</c:v>
                </c:pt>
                <c:pt idx="98">
                  <c:v>12</c:v>
                </c:pt>
                <c:pt idx="99">
                  <c:v>11</c:v>
                </c:pt>
                <c:pt idx="100">
                  <c:v>8</c:v>
                </c:pt>
                <c:pt idx="101">
                  <c:v>10</c:v>
                </c:pt>
                <c:pt idx="102">
                  <c:v>16</c:v>
                </c:pt>
                <c:pt idx="103">
                  <c:v>23</c:v>
                </c:pt>
                <c:pt idx="104">
                  <c:v>19</c:v>
                </c:pt>
                <c:pt idx="105">
                  <c:v>25</c:v>
                </c:pt>
                <c:pt idx="106">
                  <c:v>13</c:v>
                </c:pt>
                <c:pt idx="107">
                  <c:v>11</c:v>
                </c:pt>
                <c:pt idx="108">
                  <c:v>18</c:v>
                </c:pt>
                <c:pt idx="109">
                  <c:v>14</c:v>
                </c:pt>
                <c:pt idx="110">
                  <c:v>12</c:v>
                </c:pt>
                <c:pt idx="111">
                  <c:v>26</c:v>
                </c:pt>
                <c:pt idx="112">
                  <c:v>32</c:v>
                </c:pt>
                <c:pt idx="113">
                  <c:v>5</c:v>
                </c:pt>
                <c:pt idx="114">
                  <c:v>18</c:v>
                </c:pt>
                <c:pt idx="115">
                  <c:v>25</c:v>
                </c:pt>
                <c:pt idx="116">
                  <c:v>56</c:v>
                </c:pt>
                <c:pt idx="117">
                  <c:v>62</c:v>
                </c:pt>
                <c:pt idx="118">
                  <c:v>34</c:v>
                </c:pt>
                <c:pt idx="119">
                  <c:v>14</c:v>
                </c:pt>
                <c:pt idx="120">
                  <c:v>7</c:v>
                </c:pt>
                <c:pt idx="121">
                  <c:v>12</c:v>
                </c:pt>
                <c:pt idx="122">
                  <c:v>25</c:v>
                </c:pt>
                <c:pt idx="123">
                  <c:v>26</c:v>
                </c:pt>
                <c:pt idx="124">
                  <c:v>16</c:v>
                </c:pt>
                <c:pt idx="125">
                  <c:v>31</c:v>
                </c:pt>
                <c:pt idx="126">
                  <c:v>18</c:v>
                </c:pt>
                <c:pt idx="127">
                  <c:v>14</c:v>
                </c:pt>
                <c:pt idx="128">
                  <c:v>12</c:v>
                </c:pt>
                <c:pt idx="129">
                  <c:v>0</c:v>
                </c:pt>
                <c:pt idx="130">
                  <c:v>26</c:v>
                </c:pt>
                <c:pt idx="131">
                  <c:v>32</c:v>
                </c:pt>
                <c:pt idx="132">
                  <c:v>37</c:v>
                </c:pt>
                <c:pt idx="133">
                  <c:v>38</c:v>
                </c:pt>
                <c:pt idx="134">
                  <c:v>62</c:v>
                </c:pt>
                <c:pt idx="135">
                  <c:v>63</c:v>
                </c:pt>
                <c:pt idx="136">
                  <c:v>28</c:v>
                </c:pt>
                <c:pt idx="137">
                  <c:v>0</c:v>
                </c:pt>
                <c:pt idx="138">
                  <c:v>31</c:v>
                </c:pt>
                <c:pt idx="139">
                  <c:v>8</c:v>
                </c:pt>
                <c:pt idx="140">
                  <c:v>15</c:v>
                </c:pt>
                <c:pt idx="141">
                  <c:v>9</c:v>
                </c:pt>
                <c:pt idx="142">
                  <c:v>29</c:v>
                </c:pt>
                <c:pt idx="143">
                  <c:v>12</c:v>
                </c:pt>
                <c:pt idx="144">
                  <c:v>6</c:v>
                </c:pt>
                <c:pt idx="145">
                  <c:v>2</c:v>
                </c:pt>
                <c:pt idx="146">
                  <c:v>8</c:v>
                </c:pt>
                <c:pt idx="147">
                  <c:v>7</c:v>
                </c:pt>
                <c:pt idx="148">
                  <c:v>15</c:v>
                </c:pt>
                <c:pt idx="149">
                  <c:v>28</c:v>
                </c:pt>
                <c:pt idx="150">
                  <c:v>45</c:v>
                </c:pt>
                <c:pt idx="151">
                  <c:v>9</c:v>
                </c:pt>
                <c:pt idx="152">
                  <c:v>10</c:v>
                </c:pt>
                <c:pt idx="153">
                  <c:v>25</c:v>
                </c:pt>
                <c:pt idx="154">
                  <c:v>49</c:v>
                </c:pt>
                <c:pt idx="155">
                  <c:v>30</c:v>
                </c:pt>
                <c:pt idx="156">
                  <c:v>27</c:v>
                </c:pt>
                <c:pt idx="157">
                  <c:v>2</c:v>
                </c:pt>
                <c:pt idx="158">
                  <c:v>12</c:v>
                </c:pt>
                <c:pt idx="159">
                  <c:v>18</c:v>
                </c:pt>
                <c:pt idx="160">
                  <c:v>43</c:v>
                </c:pt>
                <c:pt idx="161">
                  <c:v>41</c:v>
                </c:pt>
                <c:pt idx="162">
                  <c:v>29</c:v>
                </c:pt>
                <c:pt idx="163">
                  <c:v>37</c:v>
                </c:pt>
                <c:pt idx="164">
                  <c:v>22</c:v>
                </c:pt>
                <c:pt idx="165">
                  <c:v>17</c:v>
                </c:pt>
                <c:pt idx="166">
                  <c:v>29</c:v>
                </c:pt>
                <c:pt idx="167">
                  <c:v>10</c:v>
                </c:pt>
                <c:pt idx="168">
                  <c:v>44</c:v>
                </c:pt>
                <c:pt idx="169">
                  <c:v>25</c:v>
                </c:pt>
                <c:pt idx="170">
                  <c:v>20</c:v>
                </c:pt>
                <c:pt idx="171">
                  <c:v>53</c:v>
                </c:pt>
                <c:pt idx="172">
                  <c:v>25</c:v>
                </c:pt>
                <c:pt idx="173">
                  <c:v>11</c:v>
                </c:pt>
                <c:pt idx="174">
                  <c:v>18</c:v>
                </c:pt>
                <c:pt idx="175">
                  <c:v>28</c:v>
                </c:pt>
                <c:pt idx="176">
                  <c:v>11</c:v>
                </c:pt>
                <c:pt idx="177">
                  <c:v>23</c:v>
                </c:pt>
                <c:pt idx="178">
                  <c:v>20</c:v>
                </c:pt>
                <c:pt idx="179">
                  <c:v>24</c:v>
                </c:pt>
                <c:pt idx="180">
                  <c:v>52</c:v>
                </c:pt>
                <c:pt idx="181">
                  <c:v>28</c:v>
                </c:pt>
              </c:numCache>
            </c:numRef>
          </c:val>
          <c:smooth val="0"/>
          <c:extLst>
            <c:ext xmlns:c16="http://schemas.microsoft.com/office/drawing/2014/chart" uri="{C3380CC4-5D6E-409C-BE32-E72D297353CC}">
              <c16:uniqueId val="{00000001-EE27-4BE2-ACDE-F64567111B11}"/>
            </c:ext>
          </c:extLst>
        </c:ser>
        <c:dLbls>
          <c:showLegendKey val="0"/>
          <c:showVal val="0"/>
          <c:showCatName val="0"/>
          <c:showSerName val="0"/>
          <c:showPercent val="0"/>
          <c:showBubbleSize val="0"/>
        </c:dLbls>
        <c:smooth val="0"/>
        <c:axId val="1038723952"/>
        <c:axId val="1038724432"/>
      </c:lineChart>
      <c:dateAx>
        <c:axId val="103872395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038724432"/>
        <c:crosses val="autoZero"/>
        <c:auto val="1"/>
        <c:lblOffset val="100"/>
        <c:baseTimeUnit val="days"/>
      </c:dateAx>
      <c:valAx>
        <c:axId val="1038724432"/>
        <c:scaling>
          <c:orientation val="minMax"/>
        </c:scaling>
        <c:delete val="0"/>
        <c:axPos val="l"/>
        <c:majorGridlines>
          <c:spPr>
            <a:ln w="9525" cap="flat" cmpd="sng" algn="ctr">
              <a:solidFill>
                <a:schemeClr val="bg1"/>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038723952"/>
        <c:crosses val="autoZero"/>
        <c:crossBetween val="between"/>
      </c:valAx>
      <c:spPr>
        <a:solidFill>
          <a:schemeClr val="bg1">
            <a:alpha val="9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b="0"/>
              <a:t>PM10 Reduction Pre-filter vs ER</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'Clean Data'!$F$1</c:f>
              <c:strCache>
                <c:ptCount val="1"/>
                <c:pt idx="0">
                  <c:v>PM10 Reduction 2DMA - Final</c:v>
                </c:pt>
              </c:strCache>
            </c:strRef>
          </c:tx>
          <c:spPr>
            <a:solidFill>
              <a:schemeClr val="accent1"/>
            </a:solidFill>
            <a:ln>
              <a:noFill/>
            </a:ln>
            <a:effectLst/>
          </c:spPr>
          <c:invertIfNegative val="0"/>
          <c:cat>
            <c:numRef>
              <c:f>'Clean Data'!$A$2:$A$183</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'Clean Data'!$F$2:$F$183</c:f>
              <c:numCache>
                <c:formatCode>0%</c:formatCode>
                <c:ptCount val="182"/>
                <c:pt idx="0">
                  <c:v>3.3359979557971209E-2</c:v>
                </c:pt>
                <c:pt idx="1">
                  <c:v>0.10276653837917527</c:v>
                </c:pt>
                <c:pt idx="2">
                  <c:v>0.16197747732589168</c:v>
                </c:pt>
                <c:pt idx="3">
                  <c:v>0.17299314971945878</c:v>
                </c:pt>
                <c:pt idx="4">
                  <c:v>0.13857490913317444</c:v>
                </c:pt>
                <c:pt idx="5">
                  <c:v>8.2945376278835359E-2</c:v>
                </c:pt>
                <c:pt idx="6">
                  <c:v>0.11800076499878465</c:v>
                </c:pt>
                <c:pt idx="7">
                  <c:v>0.13843419694208003</c:v>
                </c:pt>
                <c:pt idx="8">
                  <c:v>0.16313829440621164</c:v>
                </c:pt>
                <c:pt idx="9">
                  <c:v>0.22197865855002846</c:v>
                </c:pt>
                <c:pt idx="10">
                  <c:v>0.16055813605307795</c:v>
                </c:pt>
                <c:pt idx="23">
                  <c:v>0.34260655811791202</c:v>
                </c:pt>
                <c:pt idx="24">
                  <c:v>0.35909854570273536</c:v>
                </c:pt>
                <c:pt idx="25">
                  <c:v>0.25610299005545628</c:v>
                </c:pt>
                <c:pt idx="26">
                  <c:v>8.0347178716783818E-2</c:v>
                </c:pt>
                <c:pt idx="27">
                  <c:v>0.16559483699772148</c:v>
                </c:pt>
                <c:pt idx="28">
                  <c:v>0.44824022834194177</c:v>
                </c:pt>
                <c:pt idx="29">
                  <c:v>0.50004286625158034</c:v>
                </c:pt>
                <c:pt idx="30">
                  <c:v>0.31540428655751213</c:v>
                </c:pt>
                <c:pt idx="31">
                  <c:v>0.32250518783993276</c:v>
                </c:pt>
                <c:pt idx="32">
                  <c:v>0.41247226244191482</c:v>
                </c:pt>
                <c:pt idx="33">
                  <c:v>0.38388109258578229</c:v>
                </c:pt>
                <c:pt idx="34">
                  <c:v>0.35107722519565943</c:v>
                </c:pt>
                <c:pt idx="35">
                  <c:v>0.24197169789186723</c:v>
                </c:pt>
                <c:pt idx="36">
                  <c:v>0.24597207279187538</c:v>
                </c:pt>
                <c:pt idx="37">
                  <c:v>0.31080150867467088</c:v>
                </c:pt>
                <c:pt idx="38">
                  <c:v>0.23590519360111262</c:v>
                </c:pt>
                <c:pt idx="39">
                  <c:v>0.17613508040231274</c:v>
                </c:pt>
                <c:pt idx="40">
                  <c:v>0.24210506760518852</c:v>
                </c:pt>
                <c:pt idx="41">
                  <c:v>0.2408750492827792</c:v>
                </c:pt>
                <c:pt idx="42">
                  <c:v>0.34426914564051109</c:v>
                </c:pt>
                <c:pt idx="43">
                  <c:v>0.43684205353607763</c:v>
                </c:pt>
                <c:pt idx="44">
                  <c:v>0.38765575346832321</c:v>
                </c:pt>
                <c:pt idx="45">
                  <c:v>0.44013584234035225</c:v>
                </c:pt>
                <c:pt idx="46">
                  <c:v>0.36848344925364029</c:v>
                </c:pt>
                <c:pt idx="47">
                  <c:v>0.29665503253301856</c:v>
                </c:pt>
                <c:pt idx="48">
                  <c:v>0.26393695702618469</c:v>
                </c:pt>
                <c:pt idx="49">
                  <c:v>0.13888495316621569</c:v>
                </c:pt>
                <c:pt idx="50">
                  <c:v>0.26029402024137871</c:v>
                </c:pt>
                <c:pt idx="51">
                  <c:v>0.41789221991815267</c:v>
                </c:pt>
                <c:pt idx="52">
                  <c:v>0.33266207789671631</c:v>
                </c:pt>
                <c:pt idx="53">
                  <c:v>0.24774178242065165</c:v>
                </c:pt>
                <c:pt idx="54">
                  <c:v>0.24538417442637711</c:v>
                </c:pt>
                <c:pt idx="55">
                  <c:v>0.22827753514258098</c:v>
                </c:pt>
                <c:pt idx="56">
                  <c:v>0.18116272596533012</c:v>
                </c:pt>
                <c:pt idx="57">
                  <c:v>0.18116272596533012</c:v>
                </c:pt>
                <c:pt idx="58">
                  <c:v>0.24196368261493456</c:v>
                </c:pt>
                <c:pt idx="59">
                  <c:v>0.35177318921350037</c:v>
                </c:pt>
                <c:pt idx="60">
                  <c:v>0.43912267632231217</c:v>
                </c:pt>
                <c:pt idx="61">
                  <c:v>0.4774636134821626</c:v>
                </c:pt>
                <c:pt idx="62">
                  <c:v>0.4774636134821626</c:v>
                </c:pt>
                <c:pt idx="63">
                  <c:v>0.4774636134821626</c:v>
                </c:pt>
                <c:pt idx="64">
                  <c:v>0.42581055290856079</c:v>
                </c:pt>
                <c:pt idx="65">
                  <c:v>0.42183526478420702</c:v>
                </c:pt>
                <c:pt idx="66">
                  <c:v>0.50538668250674512</c:v>
                </c:pt>
                <c:pt idx="67">
                  <c:v>0.45152125510760066</c:v>
                </c:pt>
                <c:pt idx="68">
                  <c:v>0.38780408647710046</c:v>
                </c:pt>
                <c:pt idx="69">
                  <c:v>0.40071786780544816</c:v>
                </c:pt>
                <c:pt idx="70">
                  <c:v>0.32735649041958237</c:v>
                </c:pt>
                <c:pt idx="71">
                  <c:v>0.26710323574730321</c:v>
                </c:pt>
                <c:pt idx="72">
                  <c:v>0.24503965801732142</c:v>
                </c:pt>
                <c:pt idx="73">
                  <c:v>0.31011990181900978</c:v>
                </c:pt>
                <c:pt idx="74">
                  <c:v>0.46067266952108454</c:v>
                </c:pt>
                <c:pt idx="75">
                  <c:v>0.42327910426045096</c:v>
                </c:pt>
                <c:pt idx="76">
                  <c:v>0.39298120397545022</c:v>
                </c:pt>
                <c:pt idx="77">
                  <c:v>0.42668886708361237</c:v>
                </c:pt>
                <c:pt idx="78">
                  <c:v>0.3597948566219914</c:v>
                </c:pt>
                <c:pt idx="79">
                  <c:v>0.32969779419824574</c:v>
                </c:pt>
                <c:pt idx="80">
                  <c:v>0.32912893024281054</c:v>
                </c:pt>
                <c:pt idx="81">
                  <c:v>0.4047910071067492</c:v>
                </c:pt>
                <c:pt idx="82">
                  <c:v>0.46757517065952747</c:v>
                </c:pt>
                <c:pt idx="83">
                  <c:v>0.38685075093702248</c:v>
                </c:pt>
                <c:pt idx="84">
                  <c:v>0.31957310848111309</c:v>
                </c:pt>
                <c:pt idx="85">
                  <c:v>0.31957310848111309</c:v>
                </c:pt>
                <c:pt idx="86">
                  <c:v>0.32289281163455152</c:v>
                </c:pt>
                <c:pt idx="87">
                  <c:v>0.3500018188939103</c:v>
                </c:pt>
                <c:pt idx="88">
                  <c:v>0.35436410924966416</c:v>
                </c:pt>
                <c:pt idx="89">
                  <c:v>0.29630803302453201</c:v>
                </c:pt>
                <c:pt idx="90">
                  <c:v>0.25767897054956634</c:v>
                </c:pt>
                <c:pt idx="91">
                  <c:v>0.27550201472614644</c:v>
                </c:pt>
                <c:pt idx="92">
                  <c:v>0.38097849273443307</c:v>
                </c:pt>
                <c:pt idx="93">
                  <c:v>0.46863192656613961</c:v>
                </c:pt>
                <c:pt idx="94">
                  <c:v>0.28090219622400098</c:v>
                </c:pt>
                <c:pt idx="95">
                  <c:v>0.15810460671091336</c:v>
                </c:pt>
                <c:pt idx="96">
                  <c:v>0.31001145541320207</c:v>
                </c:pt>
                <c:pt idx="97">
                  <c:v>0.41557032043740216</c:v>
                </c:pt>
                <c:pt idx="98">
                  <c:v>0.40705970343600117</c:v>
                </c:pt>
                <c:pt idx="99">
                  <c:v>0.37996492928363779</c:v>
                </c:pt>
                <c:pt idx="100">
                  <c:v>0.36269137121738731</c:v>
                </c:pt>
                <c:pt idx="101">
                  <c:v>0.34541781315113684</c:v>
                </c:pt>
                <c:pt idx="102">
                  <c:v>0.34874508597270049</c:v>
                </c:pt>
                <c:pt idx="103">
                  <c:v>0.41382630935375331</c:v>
                </c:pt>
                <c:pt idx="104">
                  <c:v>0.52562430147594363</c:v>
                </c:pt>
                <c:pt idx="105">
                  <c:v>0.55521599063450733</c:v>
                </c:pt>
                <c:pt idx="106">
                  <c:v>0.51370079382782663</c:v>
                </c:pt>
                <c:pt idx="107">
                  <c:v>0.45515146306001292</c:v>
                </c:pt>
                <c:pt idx="108">
                  <c:v>0.43257224853105392</c:v>
                </c:pt>
                <c:pt idx="109">
                  <c:v>0.47314521016133426</c:v>
                </c:pt>
                <c:pt idx="110">
                  <c:v>0.43108881719989073</c:v>
                </c:pt>
                <c:pt idx="111">
                  <c:v>0.4663079762899498</c:v>
                </c:pt>
                <c:pt idx="112">
                  <c:v>0.57675032078516009</c:v>
                </c:pt>
                <c:pt idx="113">
                  <c:v>0.58425142343489933</c:v>
                </c:pt>
                <c:pt idx="114">
                  <c:v>0.55106705649570431</c:v>
                </c:pt>
                <c:pt idx="115">
                  <c:v>0.52438638624537304</c:v>
                </c:pt>
                <c:pt idx="116">
                  <c:v>0.56364706809841214</c:v>
                </c:pt>
                <c:pt idx="117">
                  <c:v>0.62820125093963952</c:v>
                </c:pt>
                <c:pt idx="118">
                  <c:v>0.61313143089743405</c:v>
                </c:pt>
                <c:pt idx="119">
                  <c:v>0.47184454581932239</c:v>
                </c:pt>
                <c:pt idx="120">
                  <c:v>0.32074936781209867</c:v>
                </c:pt>
                <c:pt idx="121">
                  <c:v>0.31502946309376562</c:v>
                </c:pt>
                <c:pt idx="122">
                  <c:v>0.3453131159225406</c:v>
                </c:pt>
                <c:pt idx="123">
                  <c:v>0.4670504589908846</c:v>
                </c:pt>
                <c:pt idx="124">
                  <c:v>0.55843060385036192</c:v>
                </c:pt>
                <c:pt idx="125">
                  <c:v>0.49678474835776659</c:v>
                </c:pt>
                <c:pt idx="126">
                  <c:v>0.50322880294032801</c:v>
                </c:pt>
                <c:pt idx="127">
                  <c:v>0.48407146882797736</c:v>
                </c:pt>
                <c:pt idx="128">
                  <c:v>0.44785317595059826</c:v>
                </c:pt>
                <c:pt idx="129">
                  <c:v>0.44785317595059826</c:v>
                </c:pt>
                <c:pt idx="130">
                  <c:v>0.34169647049206014</c:v>
                </c:pt>
                <c:pt idx="131">
                  <c:v>0.36659263172005824</c:v>
                </c:pt>
                <c:pt idx="132">
                  <c:v>0.52392561242054081</c:v>
                </c:pt>
                <c:pt idx="133">
                  <c:v>0.49368598555397619</c:v>
                </c:pt>
                <c:pt idx="134">
                  <c:v>0.49043847657845041</c:v>
                </c:pt>
                <c:pt idx="135">
                  <c:v>0.57264901106106714</c:v>
                </c:pt>
                <c:pt idx="136">
                  <c:v>0.5481995374521258</c:v>
                </c:pt>
                <c:pt idx="137">
                  <c:v>0.3960290156484329</c:v>
                </c:pt>
                <c:pt idx="138">
                  <c:v>0.3827832544202095</c:v>
                </c:pt>
                <c:pt idx="139">
                  <c:v>0.53062868046122524</c:v>
                </c:pt>
                <c:pt idx="140">
                  <c:v>0.59293712211334459</c:v>
                </c:pt>
                <c:pt idx="141">
                  <c:v>0.55560543107270011</c:v>
                </c:pt>
                <c:pt idx="142">
                  <c:v>0.51827374003205562</c:v>
                </c:pt>
                <c:pt idx="143">
                  <c:v>0.51827374003205562</c:v>
                </c:pt>
                <c:pt idx="144">
                  <c:v>0.50444904563597137</c:v>
                </c:pt>
                <c:pt idx="145">
                  <c:v>0.49062435123988712</c:v>
                </c:pt>
                <c:pt idx="146">
                  <c:v>0.49062435123988712</c:v>
                </c:pt>
                <c:pt idx="147">
                  <c:v>0.49062435123988712</c:v>
                </c:pt>
                <c:pt idx="148">
                  <c:v>0.49062435123988712</c:v>
                </c:pt>
                <c:pt idx="149">
                  <c:v>0.45361896260431694</c:v>
                </c:pt>
                <c:pt idx="150">
                  <c:v>0.49110350684630721</c:v>
                </c:pt>
                <c:pt idx="151">
                  <c:v>0.54125852788492357</c:v>
                </c:pt>
                <c:pt idx="152">
                  <c:v>0.45028507766116049</c:v>
                </c:pt>
                <c:pt idx="153">
                  <c:v>0.27397044793657488</c:v>
                </c:pt>
                <c:pt idx="154">
                  <c:v>0.39798191349869433</c:v>
                </c:pt>
                <c:pt idx="155">
                  <c:v>0.62828509388653686</c:v>
                </c:pt>
                <c:pt idx="156">
                  <c:v>0.61640067054240322</c:v>
                </c:pt>
                <c:pt idx="157">
                  <c:v>0.60985967772103067</c:v>
                </c:pt>
                <c:pt idx="158">
                  <c:v>0.6118187317297481</c:v>
                </c:pt>
                <c:pt idx="159">
                  <c:v>0.43978322770082551</c:v>
                </c:pt>
                <c:pt idx="160">
                  <c:v>0.33208576553918462</c:v>
                </c:pt>
                <c:pt idx="161">
                  <c:v>0.4549407752453386</c:v>
                </c:pt>
                <c:pt idx="162">
                  <c:v>0.50988840803622604</c:v>
                </c:pt>
                <c:pt idx="163">
                  <c:v>0.45760954266485382</c:v>
                </c:pt>
                <c:pt idx="164">
                  <c:v>0.44909009096597396</c:v>
                </c:pt>
                <c:pt idx="165">
                  <c:v>0.44439269140072241</c:v>
                </c:pt>
                <c:pt idx="166">
                  <c:v>0.31737552240754713</c:v>
                </c:pt>
                <c:pt idx="167">
                  <c:v>0.30460901647877037</c:v>
                </c:pt>
                <c:pt idx="168">
                  <c:v>0.37397220135340992</c:v>
                </c:pt>
                <c:pt idx="169">
                  <c:v>0.46931531092769374</c:v>
                </c:pt>
                <c:pt idx="170">
                  <c:v>0.50890285504414146</c:v>
                </c:pt>
                <c:pt idx="171">
                  <c:v>0.36422236919539491</c:v>
                </c:pt>
                <c:pt idx="172">
                  <c:v>0.42705605106614075</c:v>
                </c:pt>
                <c:pt idx="173">
                  <c:v>0.46781255954416345</c:v>
                </c:pt>
                <c:pt idx="174">
                  <c:v>0.35681046576052999</c:v>
                </c:pt>
                <c:pt idx="175">
                  <c:v>0.44220500232934795</c:v>
                </c:pt>
                <c:pt idx="176">
                  <c:v>0.4950219481161186</c:v>
                </c:pt>
                <c:pt idx="177">
                  <c:v>0.45345345471518073</c:v>
                </c:pt>
                <c:pt idx="178">
                  <c:v>0.48647657206802775</c:v>
                </c:pt>
                <c:pt idx="179">
                  <c:v>0.40524093182736953</c:v>
                </c:pt>
                <c:pt idx="180">
                  <c:v>0.3511942857268851</c:v>
                </c:pt>
                <c:pt idx="181">
                  <c:v>0.52173313283421896</c:v>
                </c:pt>
              </c:numCache>
            </c:numRef>
          </c:val>
          <c:extLst>
            <c:ext xmlns:c16="http://schemas.microsoft.com/office/drawing/2014/chart" uri="{C3380CC4-5D6E-409C-BE32-E72D297353CC}">
              <c16:uniqueId val="{00000000-F677-458D-85D6-FEAAD3CAE840}"/>
            </c:ext>
          </c:extLst>
        </c:ser>
        <c:dLbls>
          <c:showLegendKey val="0"/>
          <c:showVal val="0"/>
          <c:showCatName val="0"/>
          <c:showSerName val="0"/>
          <c:showPercent val="0"/>
          <c:showBubbleSize val="0"/>
        </c:dLbls>
        <c:gapWidth val="219"/>
        <c:overlap val="-27"/>
        <c:axId val="1689910720"/>
        <c:axId val="1689911680"/>
      </c:barChart>
      <c:dateAx>
        <c:axId val="168991072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689911680"/>
        <c:crosses val="autoZero"/>
        <c:auto val="1"/>
        <c:lblOffset val="100"/>
        <c:baseTimeUnit val="days"/>
      </c:dateAx>
      <c:valAx>
        <c:axId val="1689911680"/>
        <c:scaling>
          <c:orientation val="minMax"/>
          <c:max val="0.8"/>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689910720"/>
        <c:crosses val="autoZero"/>
        <c:crossBetween val="between"/>
      </c:valAx>
      <c:spPr>
        <a:solidFill>
          <a:schemeClr val="bg1">
            <a:alpha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'Clean Data'!$G$1</c:f>
              <c:strCache>
                <c:ptCount val="1"/>
                <c:pt idx="0">
                  <c:v>PM2.5 AQI</c:v>
                </c:pt>
              </c:strCache>
            </c:strRef>
          </c:tx>
          <c:spPr>
            <a:solidFill>
              <a:srgbClr val="C00000">
                <a:alpha val="20000"/>
              </a:srgbClr>
            </a:solidFill>
            <a:ln>
              <a:noFill/>
            </a:ln>
            <a:effectLst/>
          </c:spPr>
          <c:cat>
            <c:numRef>
              <c:f>'Clean Data'!$A$2:$A$183</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'Clean Data'!$G$2:$G$183</c:f>
              <c:numCache>
                <c:formatCode>General</c:formatCode>
                <c:ptCount val="182"/>
                <c:pt idx="0">
                  <c:v>42</c:v>
                </c:pt>
                <c:pt idx="1">
                  <c:v>57</c:v>
                </c:pt>
                <c:pt idx="2">
                  <c:v>58</c:v>
                </c:pt>
                <c:pt idx="3">
                  <c:v>52</c:v>
                </c:pt>
                <c:pt idx="4">
                  <c:v>0</c:v>
                </c:pt>
                <c:pt idx="5">
                  <c:v>0</c:v>
                </c:pt>
                <c:pt idx="6">
                  <c:v>0</c:v>
                </c:pt>
                <c:pt idx="7">
                  <c:v>0</c:v>
                </c:pt>
                <c:pt idx="8">
                  <c:v>0</c:v>
                </c:pt>
                <c:pt idx="9">
                  <c:v>0</c:v>
                </c:pt>
                <c:pt idx="10">
                  <c:v>48</c:v>
                </c:pt>
                <c:pt idx="23">
                  <c:v>0</c:v>
                </c:pt>
                <c:pt idx="24">
                  <c:v>0</c:v>
                </c:pt>
                <c:pt idx="25">
                  <c:v>0</c:v>
                </c:pt>
                <c:pt idx="26">
                  <c:v>0</c:v>
                </c:pt>
                <c:pt idx="27">
                  <c:v>0</c:v>
                </c:pt>
                <c:pt idx="28">
                  <c:v>42</c:v>
                </c:pt>
                <c:pt idx="29">
                  <c:v>0</c:v>
                </c:pt>
                <c:pt idx="30">
                  <c:v>47</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53</c:v>
                </c:pt>
                <c:pt idx="69">
                  <c:v>50</c:v>
                </c:pt>
                <c:pt idx="70">
                  <c:v>0</c:v>
                </c:pt>
                <c:pt idx="71">
                  <c:v>0</c:v>
                </c:pt>
                <c:pt idx="72">
                  <c:v>0</c:v>
                </c:pt>
                <c:pt idx="73">
                  <c:v>0</c:v>
                </c:pt>
                <c:pt idx="74">
                  <c:v>0</c:v>
                </c:pt>
                <c:pt idx="75">
                  <c:v>0</c:v>
                </c:pt>
                <c:pt idx="76">
                  <c:v>41</c:v>
                </c:pt>
                <c:pt idx="77">
                  <c:v>48</c:v>
                </c:pt>
                <c:pt idx="78">
                  <c:v>0</c:v>
                </c:pt>
                <c:pt idx="79">
                  <c:v>0</c:v>
                </c:pt>
                <c:pt idx="80">
                  <c:v>0</c:v>
                </c:pt>
                <c:pt idx="81">
                  <c:v>0</c:v>
                </c:pt>
                <c:pt idx="82">
                  <c:v>41</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56</c:v>
                </c:pt>
                <c:pt idx="117">
                  <c:v>62</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62</c:v>
                </c:pt>
                <c:pt idx="135">
                  <c:v>63</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45</c:v>
                </c:pt>
                <c:pt idx="151">
                  <c:v>0</c:v>
                </c:pt>
                <c:pt idx="152">
                  <c:v>0</c:v>
                </c:pt>
                <c:pt idx="153">
                  <c:v>0</c:v>
                </c:pt>
                <c:pt idx="154">
                  <c:v>49</c:v>
                </c:pt>
                <c:pt idx="155">
                  <c:v>0</c:v>
                </c:pt>
                <c:pt idx="156">
                  <c:v>0</c:v>
                </c:pt>
                <c:pt idx="157">
                  <c:v>0</c:v>
                </c:pt>
                <c:pt idx="158">
                  <c:v>0</c:v>
                </c:pt>
                <c:pt idx="159">
                  <c:v>0</c:v>
                </c:pt>
                <c:pt idx="160">
                  <c:v>43</c:v>
                </c:pt>
                <c:pt idx="161">
                  <c:v>41</c:v>
                </c:pt>
                <c:pt idx="162">
                  <c:v>0</c:v>
                </c:pt>
                <c:pt idx="163">
                  <c:v>0</c:v>
                </c:pt>
                <c:pt idx="164">
                  <c:v>0</c:v>
                </c:pt>
                <c:pt idx="165">
                  <c:v>0</c:v>
                </c:pt>
                <c:pt idx="166">
                  <c:v>0</c:v>
                </c:pt>
                <c:pt idx="167">
                  <c:v>0</c:v>
                </c:pt>
                <c:pt idx="168">
                  <c:v>44</c:v>
                </c:pt>
                <c:pt idx="169">
                  <c:v>0</c:v>
                </c:pt>
                <c:pt idx="170">
                  <c:v>0</c:v>
                </c:pt>
                <c:pt idx="171">
                  <c:v>53</c:v>
                </c:pt>
                <c:pt idx="172">
                  <c:v>0</c:v>
                </c:pt>
                <c:pt idx="173">
                  <c:v>0</c:v>
                </c:pt>
                <c:pt idx="174">
                  <c:v>0</c:v>
                </c:pt>
                <c:pt idx="175">
                  <c:v>0</c:v>
                </c:pt>
                <c:pt idx="176">
                  <c:v>0</c:v>
                </c:pt>
                <c:pt idx="177">
                  <c:v>0</c:v>
                </c:pt>
                <c:pt idx="178">
                  <c:v>0</c:v>
                </c:pt>
                <c:pt idx="179">
                  <c:v>0</c:v>
                </c:pt>
                <c:pt idx="180">
                  <c:v>52</c:v>
                </c:pt>
                <c:pt idx="181">
                  <c:v>0</c:v>
                </c:pt>
              </c:numCache>
            </c:numRef>
          </c:val>
          <c:extLst>
            <c:ext xmlns:c16="http://schemas.microsoft.com/office/drawing/2014/chart" uri="{C3380CC4-5D6E-409C-BE32-E72D297353CC}">
              <c16:uniqueId val="{00000000-8178-4884-AAB0-CA245485CE1B}"/>
            </c:ext>
          </c:extLst>
        </c:ser>
        <c:dLbls>
          <c:showLegendKey val="0"/>
          <c:showVal val="0"/>
          <c:showCatName val="0"/>
          <c:showSerName val="0"/>
          <c:showPercent val="0"/>
          <c:showBubbleSize val="0"/>
        </c:dLbls>
        <c:axId val="1689910720"/>
        <c:axId val="1689911680"/>
      </c:areaChart>
      <c:dateAx>
        <c:axId val="1689910720"/>
        <c:scaling>
          <c:orientation val="minMax"/>
        </c:scaling>
        <c:delete val="1"/>
        <c:axPos val="b"/>
        <c:numFmt formatCode="m/d/yyyy" sourceLinked="1"/>
        <c:majorTickMark val="out"/>
        <c:minorTickMark val="none"/>
        <c:tickLblPos val="nextTo"/>
        <c:crossAx val="1689911680"/>
        <c:crosses val="autoZero"/>
        <c:auto val="1"/>
        <c:lblOffset val="100"/>
        <c:baseTimeUnit val="days"/>
      </c:dateAx>
      <c:valAx>
        <c:axId val="16899116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89910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r>
              <a:rPr lang="en-US" sz="1800" dirty="0"/>
              <a:t>PM2.5 Reduction Pre-filtration vs ER</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'Clean Data'!$F$1</c:f>
              <c:strCache>
                <c:ptCount val="1"/>
                <c:pt idx="0">
                  <c:v>PM2.5 Reduction 2DMA - Final</c:v>
                </c:pt>
              </c:strCache>
            </c:strRef>
          </c:tx>
          <c:spPr>
            <a:solidFill>
              <a:schemeClr val="accent1"/>
            </a:solidFill>
            <a:ln>
              <a:noFill/>
            </a:ln>
            <a:effectLst/>
          </c:spPr>
          <c:invertIfNegative val="0"/>
          <c:cat>
            <c:numRef>
              <c:f>'Clean Data'!$A$2:$A$183</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'Clean Data'!$F$2:$F$183</c:f>
              <c:numCache>
                <c:formatCode>0%</c:formatCode>
                <c:ptCount val="182"/>
                <c:pt idx="0">
                  <c:v>3.4453790297769737E-2</c:v>
                </c:pt>
                <c:pt idx="1">
                  <c:v>0.10379345006455998</c:v>
                </c:pt>
                <c:pt idx="2">
                  <c:v>0.1524197006385033</c:v>
                </c:pt>
                <c:pt idx="3">
                  <c:v>0.17408362833856905</c:v>
                </c:pt>
                <c:pt idx="4">
                  <c:v>8.4985849191451024E-2</c:v>
                </c:pt>
                <c:pt idx="5">
                  <c:v>8.4985849191451024E-2</c:v>
                </c:pt>
                <c:pt idx="6">
                  <c:v>0.15350997411298939</c:v>
                </c:pt>
                <c:pt idx="7">
                  <c:v>0.13949865539455658</c:v>
                </c:pt>
                <c:pt idx="8">
                  <c:v>0.20303261875075396</c:v>
                </c:pt>
                <c:pt idx="9">
                  <c:v>0.22268491071497698</c:v>
                </c:pt>
                <c:pt idx="10">
                  <c:v>8.1016427552438319E-2</c:v>
                </c:pt>
                <c:pt idx="23">
                  <c:v>0.34341598239332716</c:v>
                </c:pt>
                <c:pt idx="24">
                  <c:v>0.35949686199844877</c:v>
                </c:pt>
                <c:pt idx="25">
                  <c:v>0.25944453753748503</c:v>
                </c:pt>
                <c:pt idx="26">
                  <c:v>7.9973615219146588E-3</c:v>
                </c:pt>
                <c:pt idx="27">
                  <c:v>0.1660202333901683</c:v>
                </c:pt>
                <c:pt idx="28">
                  <c:v>0.57326783321101504</c:v>
                </c:pt>
                <c:pt idx="29">
                  <c:v>0.5006194339223039</c:v>
                </c:pt>
                <c:pt idx="30">
                  <c:v>0.20437523029857185</c:v>
                </c:pt>
                <c:pt idx="31">
                  <c:v>0.3231427148153535</c:v>
                </c:pt>
                <c:pt idx="32">
                  <c:v>0.38461855232748121</c:v>
                </c:pt>
                <c:pt idx="33">
                  <c:v>0.38492693720853233</c:v>
                </c:pt>
                <c:pt idx="34">
                  <c:v>0.3190848608732294</c:v>
                </c:pt>
                <c:pt idx="35">
                  <c:v>0.24280419615286347</c:v>
                </c:pt>
                <c:pt idx="36">
                  <c:v>0.32678848859705711</c:v>
                </c:pt>
                <c:pt idx="37">
                  <c:v>0.31177591909946534</c:v>
                </c:pt>
                <c:pt idx="38">
                  <c:v>0.17643420295995837</c:v>
                </c:pt>
                <c:pt idx="39">
                  <c:v>0.17643420295995837</c:v>
                </c:pt>
                <c:pt idx="40">
                  <c:v>0.30716440231166997</c:v>
                </c:pt>
                <c:pt idx="41">
                  <c:v>0.23652638873059101</c:v>
                </c:pt>
                <c:pt idx="42">
                  <c:v>0.51531197795039729</c:v>
                </c:pt>
                <c:pt idx="43">
                  <c:v>0.43753434839489774</c:v>
                </c:pt>
                <c:pt idx="44">
                  <c:v>0.41763683468336987</c:v>
                </c:pt>
                <c:pt idx="45">
                  <c:v>0.44152708102915794</c:v>
                </c:pt>
                <c:pt idx="46">
                  <c:v>0.27491037183395772</c:v>
                </c:pt>
                <c:pt idx="47">
                  <c:v>0.29867005139120095</c:v>
                </c:pt>
                <c:pt idx="48">
                  <c:v>0.20875384073547831</c:v>
                </c:pt>
                <c:pt idx="49">
                  <c:v>0.13931480044016881</c:v>
                </c:pt>
                <c:pt idx="50">
                  <c:v>0.45177823576419973</c:v>
                </c:pt>
                <c:pt idx="51">
                  <c:v>0.4186207253033184</c:v>
                </c:pt>
                <c:pt idx="52">
                  <c:v>0.281394424484261</c:v>
                </c:pt>
                <c:pt idx="53">
                  <c:v>0.2487362135430965</c:v>
                </c:pt>
                <c:pt idx="54">
                  <c:v>0.28000972846393601</c:v>
                </c:pt>
                <c:pt idx="55">
                  <c:v>0.23074530901596862</c:v>
                </c:pt>
                <c:pt idx="56">
                  <c:v>0.18148088956800124</c:v>
                </c:pt>
                <c:pt idx="57">
                  <c:v>0.18148088956800124</c:v>
                </c:pt>
                <c:pt idx="58">
                  <c:v>0.30256528891630674</c:v>
                </c:pt>
                <c:pt idx="59">
                  <c:v>0.35250937724133802</c:v>
                </c:pt>
                <c:pt idx="60">
                  <c:v>0.48156716827768042</c:v>
                </c:pt>
                <c:pt idx="61">
                  <c:v>0.48156716827768042</c:v>
                </c:pt>
                <c:pt idx="62">
                  <c:v>0.48156716827768042</c:v>
                </c:pt>
                <c:pt idx="63">
                  <c:v>0.48156716827768042</c:v>
                </c:pt>
                <c:pt idx="64">
                  <c:v>0.37640933291575318</c:v>
                </c:pt>
                <c:pt idx="65">
                  <c:v>0.42275655102211684</c:v>
                </c:pt>
                <c:pt idx="66">
                  <c:v>0.54289901252610417</c:v>
                </c:pt>
                <c:pt idx="67">
                  <c:v>0.45260054014003126</c:v>
                </c:pt>
                <c:pt idx="68">
                  <c:v>0.41469580495459391</c:v>
                </c:pt>
                <c:pt idx="69">
                  <c:v>0.40156033272701563</c:v>
                </c:pt>
                <c:pt idx="70">
                  <c:v>0.26709243251021075</c:v>
                </c:pt>
                <c:pt idx="71">
                  <c:v>0.26709243251021075</c:v>
                </c:pt>
                <c:pt idx="72">
                  <c:v>0.26709243251021075</c:v>
                </c:pt>
                <c:pt idx="73">
                  <c:v>0.33428535937101966</c:v>
                </c:pt>
                <c:pt idx="74">
                  <c:v>0.52508209478676304</c:v>
                </c:pt>
                <c:pt idx="75">
                  <c:v>0.42218361874574201</c:v>
                </c:pt>
                <c:pt idx="76">
                  <c:v>0.46360623497705578</c:v>
                </c:pt>
                <c:pt idx="77">
                  <c:v>0.42717375223229975</c:v>
                </c:pt>
                <c:pt idx="78">
                  <c:v>0.33112378347966742</c:v>
                </c:pt>
                <c:pt idx="79">
                  <c:v>0.33112378347966742</c:v>
                </c:pt>
                <c:pt idx="80">
                  <c:v>0.33150550472664175</c:v>
                </c:pt>
                <c:pt idx="81">
                  <c:v>0.4072326504283475</c:v>
                </c:pt>
                <c:pt idx="82">
                  <c:v>0.45417911520415588</c:v>
                </c:pt>
                <c:pt idx="83">
                  <c:v>0.38702437697763598</c:v>
                </c:pt>
                <c:pt idx="84">
                  <c:v>0.31986963875111607</c:v>
                </c:pt>
                <c:pt idx="85">
                  <c:v>0.31986963875111607</c:v>
                </c:pt>
                <c:pt idx="86">
                  <c:v>0.32723377871948467</c:v>
                </c:pt>
                <c:pt idx="87">
                  <c:v>0.3511722441887461</c:v>
                </c:pt>
                <c:pt idx="88">
                  <c:v>0.33600992401590402</c:v>
                </c:pt>
                <c:pt idx="89">
                  <c:v>0.29739021121588438</c:v>
                </c:pt>
                <c:pt idx="90">
                  <c:v>0.25877049841586475</c:v>
                </c:pt>
                <c:pt idx="91">
                  <c:v>0.27764025476966764</c:v>
                </c:pt>
                <c:pt idx="92">
                  <c:v>0.46895607234188597</c:v>
                </c:pt>
                <c:pt idx="93">
                  <c:v>0.46895607234188597</c:v>
                </c:pt>
                <c:pt idx="94">
                  <c:v>9.5208259210425417E-2</c:v>
                </c:pt>
                <c:pt idx="95">
                  <c:v>0.1596970132491678</c:v>
                </c:pt>
                <c:pt idx="96">
                  <c:v>0.39752080078882346</c:v>
                </c:pt>
                <c:pt idx="97">
                  <c:v>0.41602513280629955</c:v>
                </c:pt>
                <c:pt idx="98">
                  <c:v>0.3897114434452339</c:v>
                </c:pt>
                <c:pt idx="99">
                  <c:v>0.3897114434452339</c:v>
                </c:pt>
                <c:pt idx="100">
                  <c:v>0.34944658546534668</c:v>
                </c:pt>
                <c:pt idx="101">
                  <c:v>0.34944658546534668</c:v>
                </c:pt>
                <c:pt idx="102">
                  <c:v>0.35557119546042593</c:v>
                </c:pt>
                <c:pt idx="103">
                  <c:v>0.41634571880401772</c:v>
                </c:pt>
                <c:pt idx="104">
                  <c:v>0.57769878820064702</c:v>
                </c:pt>
                <c:pt idx="105">
                  <c:v>0.55709820424650058</c:v>
                </c:pt>
                <c:pt idx="106">
                  <c:v>0.49511185557191628</c:v>
                </c:pt>
                <c:pt idx="107">
                  <c:v>0.45719635237415979</c:v>
                </c:pt>
                <c:pt idx="108">
                  <c:v>0.44796681770980828</c:v>
                </c:pt>
                <c:pt idx="109">
                  <c:v>0.4743547874307274</c:v>
                </c:pt>
                <c:pt idx="110">
                  <c:v>0.36405511464529561</c:v>
                </c:pt>
                <c:pt idx="111">
                  <c:v>0.46761787018654105</c:v>
                </c:pt>
                <c:pt idx="112">
                  <c:v>0.58558597990621686</c:v>
                </c:pt>
                <c:pt idx="113">
                  <c:v>0.58558597990621686</c:v>
                </c:pt>
                <c:pt idx="114">
                  <c:v>0.51995153968838181</c:v>
                </c:pt>
                <c:pt idx="115">
                  <c:v>0.52609020385453653</c:v>
                </c:pt>
                <c:pt idx="116">
                  <c:v>0.59725442114224225</c:v>
                </c:pt>
                <c:pt idx="117">
                  <c:v>0.62882489764199545</c:v>
                </c:pt>
                <c:pt idx="118">
                  <c:v>0.56849281685399511</c:v>
                </c:pt>
                <c:pt idx="119">
                  <c:v>0.47455995736384438</c:v>
                </c:pt>
                <c:pt idx="120">
                  <c:v>0.26603955619874597</c:v>
                </c:pt>
                <c:pt idx="121">
                  <c:v>0.31662053671595253</c:v>
                </c:pt>
                <c:pt idx="122">
                  <c:v>0.32571389627206415</c:v>
                </c:pt>
                <c:pt idx="123">
                  <c:v>0.46845166396490662</c:v>
                </c:pt>
                <c:pt idx="124">
                  <c:v>0.50912242872577829</c:v>
                </c:pt>
                <c:pt idx="125">
                  <c:v>0.49815082788369314</c:v>
                </c:pt>
                <c:pt idx="126">
                  <c:v>0.5226828426862925</c:v>
                </c:pt>
                <c:pt idx="127">
                  <c:v>0.48658262988765055</c:v>
                </c:pt>
                <c:pt idx="128">
                  <c:v>0.4504824170890086</c:v>
                </c:pt>
                <c:pt idx="129">
                  <c:v>0.4504824170890086</c:v>
                </c:pt>
                <c:pt idx="130">
                  <c:v>0.23656665619067607</c:v>
                </c:pt>
                <c:pt idx="131">
                  <c:v>0.36768605771014323</c:v>
                </c:pt>
                <c:pt idx="132">
                  <c:v>0.55098933393123117</c:v>
                </c:pt>
                <c:pt idx="133">
                  <c:v>0.49463826006958983</c:v>
                </c:pt>
                <c:pt idx="134">
                  <c:v>0.54384458178087014</c:v>
                </c:pt>
                <c:pt idx="135">
                  <c:v>0.5729602347730296</c:v>
                </c:pt>
                <c:pt idx="136">
                  <c:v>0.49605359156330842</c:v>
                </c:pt>
                <c:pt idx="137">
                  <c:v>0.39730030538504629</c:v>
                </c:pt>
                <c:pt idx="138">
                  <c:v>0.47059619875293512</c:v>
                </c:pt>
                <c:pt idx="139">
                  <c:v>0.53264294311106286</c:v>
                </c:pt>
                <c:pt idx="140">
                  <c:v>0.59468968746919049</c:v>
                </c:pt>
                <c:pt idx="141">
                  <c:v>0.55737643722289976</c:v>
                </c:pt>
                <c:pt idx="142">
                  <c:v>0.52006318697660892</c:v>
                </c:pt>
                <c:pt idx="143">
                  <c:v>0.52006318697660892</c:v>
                </c:pt>
                <c:pt idx="144">
                  <c:v>0.49315830528595894</c:v>
                </c:pt>
                <c:pt idx="145">
                  <c:v>0.49315830528595894</c:v>
                </c:pt>
                <c:pt idx="146">
                  <c:v>0.49315830528595894</c:v>
                </c:pt>
                <c:pt idx="147">
                  <c:v>0.49315830528595894</c:v>
                </c:pt>
                <c:pt idx="148">
                  <c:v>0.49315830528595894</c:v>
                </c:pt>
                <c:pt idx="149">
                  <c:v>0.45716976978902807</c:v>
                </c:pt>
                <c:pt idx="150">
                  <c:v>0.56584782933359878</c:v>
                </c:pt>
                <c:pt idx="151">
                  <c:v>0.54169141120952569</c:v>
                </c:pt>
                <c:pt idx="152">
                  <c:v>0.38535633208155629</c:v>
                </c:pt>
                <c:pt idx="153">
                  <c:v>0.27647243408866151</c:v>
                </c:pt>
                <c:pt idx="154">
                  <c:v>0.63323148992033551</c:v>
                </c:pt>
                <c:pt idx="155">
                  <c:v>0.62929978098613293</c:v>
                </c:pt>
                <c:pt idx="156">
                  <c:v>0.60939819825619523</c:v>
                </c:pt>
                <c:pt idx="157">
                  <c:v>0.61102630620082798</c:v>
                </c:pt>
                <c:pt idx="158">
                  <c:v>0.61265441414546074</c:v>
                </c:pt>
                <c:pt idx="159">
                  <c:v>0.43965637622189141</c:v>
                </c:pt>
                <c:pt idx="160">
                  <c:v>0.39702638256633893</c:v>
                </c:pt>
                <c:pt idx="161">
                  <c:v>0.4556368161008022</c:v>
                </c:pt>
                <c:pt idx="162">
                  <c:v>0.50697547937412146</c:v>
                </c:pt>
                <c:pt idx="163">
                  <c:v>0.45836308118800806</c:v>
                </c:pt>
                <c:pt idx="164">
                  <c:v>0.49017418107175137</c:v>
                </c:pt>
                <c:pt idx="165">
                  <c:v>0.44557542530452843</c:v>
                </c:pt>
                <c:pt idx="166">
                  <c:v>0.23733107761714323</c:v>
                </c:pt>
                <c:pt idx="167">
                  <c:v>0.30636377723144786</c:v>
                </c:pt>
                <c:pt idx="168">
                  <c:v>0.3753964768457525</c:v>
                </c:pt>
                <c:pt idx="169">
                  <c:v>0.47016748223062949</c:v>
                </c:pt>
                <c:pt idx="170">
                  <c:v>0.45527306600979078</c:v>
                </c:pt>
                <c:pt idx="171">
                  <c:v>0.36672115249183901</c:v>
                </c:pt>
                <c:pt idx="172">
                  <c:v>0.5796171279403991</c:v>
                </c:pt>
                <c:pt idx="173">
                  <c:v>0.46955165108915831</c:v>
                </c:pt>
                <c:pt idx="174">
                  <c:v>0.35948617423791751</c:v>
                </c:pt>
                <c:pt idx="175">
                  <c:v>0.44439585055167469</c:v>
                </c:pt>
                <c:pt idx="176">
                  <c:v>0.46386633259462651</c:v>
                </c:pt>
                <c:pt idx="177">
                  <c:v>0.45514520839602035</c:v>
                </c:pt>
                <c:pt idx="178">
                  <c:v>0.529779738622848</c:v>
                </c:pt>
                <c:pt idx="179">
                  <c:v>0.40688273260021013</c:v>
                </c:pt>
                <c:pt idx="180">
                  <c:v>0.42208947357786541</c:v>
                </c:pt>
                <c:pt idx="181">
                  <c:v>0.52261852454965529</c:v>
                </c:pt>
              </c:numCache>
            </c:numRef>
          </c:val>
          <c:extLst>
            <c:ext xmlns:c16="http://schemas.microsoft.com/office/drawing/2014/chart" uri="{C3380CC4-5D6E-409C-BE32-E72D297353CC}">
              <c16:uniqueId val="{00000000-A2FD-463F-85F7-A8CC914D6B29}"/>
            </c:ext>
          </c:extLst>
        </c:ser>
        <c:dLbls>
          <c:showLegendKey val="0"/>
          <c:showVal val="0"/>
          <c:showCatName val="0"/>
          <c:showSerName val="0"/>
          <c:showPercent val="0"/>
          <c:showBubbleSize val="0"/>
        </c:dLbls>
        <c:gapWidth val="219"/>
        <c:overlap val="-27"/>
        <c:axId val="1689910720"/>
        <c:axId val="1689911680"/>
      </c:barChart>
      <c:dateAx>
        <c:axId val="168991072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689911680"/>
        <c:crosses val="autoZero"/>
        <c:auto val="1"/>
        <c:lblOffset val="100"/>
        <c:baseTimeUnit val="days"/>
      </c:dateAx>
      <c:valAx>
        <c:axId val="1689911680"/>
        <c:scaling>
          <c:orientation val="minMax"/>
          <c:max val="0.8"/>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689910720"/>
        <c:crosses val="autoZero"/>
        <c:crossBetween val="between"/>
      </c:valAx>
      <c:spPr>
        <a:solidFill>
          <a:schemeClr val="bg1">
            <a:alpha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'Clean Data'!$G$1</c:f>
              <c:strCache>
                <c:ptCount val="1"/>
                <c:pt idx="0">
                  <c:v>PM2.5 AQI</c:v>
                </c:pt>
              </c:strCache>
            </c:strRef>
          </c:tx>
          <c:spPr>
            <a:solidFill>
              <a:srgbClr val="C00000">
                <a:alpha val="20000"/>
              </a:srgbClr>
            </a:solidFill>
            <a:ln>
              <a:noFill/>
            </a:ln>
            <a:effectLst/>
          </c:spPr>
          <c:cat>
            <c:numRef>
              <c:f>'Clean Data'!$A$2:$A$183</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'Clean Data'!$G$2:$G$183</c:f>
              <c:numCache>
                <c:formatCode>General</c:formatCode>
                <c:ptCount val="182"/>
                <c:pt idx="0">
                  <c:v>42</c:v>
                </c:pt>
                <c:pt idx="1">
                  <c:v>57</c:v>
                </c:pt>
                <c:pt idx="2">
                  <c:v>58</c:v>
                </c:pt>
                <c:pt idx="3">
                  <c:v>52</c:v>
                </c:pt>
                <c:pt idx="4">
                  <c:v>0</c:v>
                </c:pt>
                <c:pt idx="5">
                  <c:v>0</c:v>
                </c:pt>
                <c:pt idx="6">
                  <c:v>0</c:v>
                </c:pt>
                <c:pt idx="7">
                  <c:v>0</c:v>
                </c:pt>
                <c:pt idx="8">
                  <c:v>0</c:v>
                </c:pt>
                <c:pt idx="9">
                  <c:v>0</c:v>
                </c:pt>
                <c:pt idx="10">
                  <c:v>48</c:v>
                </c:pt>
                <c:pt idx="23">
                  <c:v>0</c:v>
                </c:pt>
                <c:pt idx="24">
                  <c:v>0</c:v>
                </c:pt>
                <c:pt idx="25">
                  <c:v>0</c:v>
                </c:pt>
                <c:pt idx="26">
                  <c:v>0</c:v>
                </c:pt>
                <c:pt idx="27">
                  <c:v>0</c:v>
                </c:pt>
                <c:pt idx="28">
                  <c:v>42</c:v>
                </c:pt>
                <c:pt idx="29">
                  <c:v>0</c:v>
                </c:pt>
                <c:pt idx="30">
                  <c:v>47</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53</c:v>
                </c:pt>
                <c:pt idx="69">
                  <c:v>50</c:v>
                </c:pt>
                <c:pt idx="70">
                  <c:v>0</c:v>
                </c:pt>
                <c:pt idx="71">
                  <c:v>0</c:v>
                </c:pt>
                <c:pt idx="72">
                  <c:v>0</c:v>
                </c:pt>
                <c:pt idx="73">
                  <c:v>0</c:v>
                </c:pt>
                <c:pt idx="74">
                  <c:v>0</c:v>
                </c:pt>
                <c:pt idx="75">
                  <c:v>0</c:v>
                </c:pt>
                <c:pt idx="76">
                  <c:v>41</c:v>
                </c:pt>
                <c:pt idx="77">
                  <c:v>48</c:v>
                </c:pt>
                <c:pt idx="78">
                  <c:v>0</c:v>
                </c:pt>
                <c:pt idx="79">
                  <c:v>0</c:v>
                </c:pt>
                <c:pt idx="80">
                  <c:v>0</c:v>
                </c:pt>
                <c:pt idx="81">
                  <c:v>0</c:v>
                </c:pt>
                <c:pt idx="82">
                  <c:v>41</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56</c:v>
                </c:pt>
                <c:pt idx="117">
                  <c:v>62</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62</c:v>
                </c:pt>
                <c:pt idx="135">
                  <c:v>63</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45</c:v>
                </c:pt>
                <c:pt idx="151">
                  <c:v>0</c:v>
                </c:pt>
                <c:pt idx="152">
                  <c:v>0</c:v>
                </c:pt>
                <c:pt idx="153">
                  <c:v>0</c:v>
                </c:pt>
                <c:pt idx="154">
                  <c:v>49</c:v>
                </c:pt>
                <c:pt idx="155">
                  <c:v>0</c:v>
                </c:pt>
                <c:pt idx="156">
                  <c:v>0</c:v>
                </c:pt>
                <c:pt idx="157">
                  <c:v>0</c:v>
                </c:pt>
                <c:pt idx="158">
                  <c:v>0</c:v>
                </c:pt>
                <c:pt idx="159">
                  <c:v>0</c:v>
                </c:pt>
                <c:pt idx="160">
                  <c:v>43</c:v>
                </c:pt>
                <c:pt idx="161">
                  <c:v>41</c:v>
                </c:pt>
                <c:pt idx="162">
                  <c:v>0</c:v>
                </c:pt>
                <c:pt idx="163">
                  <c:v>0</c:v>
                </c:pt>
                <c:pt idx="164">
                  <c:v>0</c:v>
                </c:pt>
                <c:pt idx="165">
                  <c:v>0</c:v>
                </c:pt>
                <c:pt idx="166">
                  <c:v>0</c:v>
                </c:pt>
                <c:pt idx="167">
                  <c:v>0</c:v>
                </c:pt>
                <c:pt idx="168">
                  <c:v>44</c:v>
                </c:pt>
                <c:pt idx="169">
                  <c:v>0</c:v>
                </c:pt>
                <c:pt idx="170">
                  <c:v>0</c:v>
                </c:pt>
                <c:pt idx="171">
                  <c:v>53</c:v>
                </c:pt>
                <c:pt idx="172">
                  <c:v>0</c:v>
                </c:pt>
                <c:pt idx="173">
                  <c:v>0</c:v>
                </c:pt>
                <c:pt idx="174">
                  <c:v>0</c:v>
                </c:pt>
                <c:pt idx="175">
                  <c:v>0</c:v>
                </c:pt>
                <c:pt idx="176">
                  <c:v>0</c:v>
                </c:pt>
                <c:pt idx="177">
                  <c:v>0</c:v>
                </c:pt>
                <c:pt idx="178">
                  <c:v>0</c:v>
                </c:pt>
                <c:pt idx="179">
                  <c:v>0</c:v>
                </c:pt>
                <c:pt idx="180">
                  <c:v>52</c:v>
                </c:pt>
                <c:pt idx="181">
                  <c:v>0</c:v>
                </c:pt>
              </c:numCache>
            </c:numRef>
          </c:val>
          <c:extLst>
            <c:ext xmlns:c16="http://schemas.microsoft.com/office/drawing/2014/chart" uri="{C3380CC4-5D6E-409C-BE32-E72D297353CC}">
              <c16:uniqueId val="{00000000-642F-427C-9429-6602E549B33B}"/>
            </c:ext>
          </c:extLst>
        </c:ser>
        <c:dLbls>
          <c:showLegendKey val="0"/>
          <c:showVal val="0"/>
          <c:showCatName val="0"/>
          <c:showSerName val="0"/>
          <c:showPercent val="0"/>
          <c:showBubbleSize val="0"/>
        </c:dLbls>
        <c:axId val="1689910720"/>
        <c:axId val="1689911680"/>
      </c:areaChart>
      <c:dateAx>
        <c:axId val="1689910720"/>
        <c:scaling>
          <c:orientation val="minMax"/>
        </c:scaling>
        <c:delete val="1"/>
        <c:axPos val="b"/>
        <c:numFmt formatCode="m/d/yyyy" sourceLinked="1"/>
        <c:majorTickMark val="out"/>
        <c:minorTickMark val="none"/>
        <c:tickLblPos val="nextTo"/>
        <c:crossAx val="1689911680"/>
        <c:crosses val="autoZero"/>
        <c:auto val="1"/>
        <c:lblOffset val="100"/>
        <c:baseTimeUnit val="days"/>
      </c:dateAx>
      <c:valAx>
        <c:axId val="16899116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89910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r>
              <a:rPr lang="en-US" sz="1800" b="0" dirty="0"/>
              <a:t>PM1 Reduction (%) Pre-filtration vs ER</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'Clean Data'!$F$1</c:f>
              <c:strCache>
                <c:ptCount val="1"/>
                <c:pt idx="0">
                  <c:v>PM1 Reduction 2DMA - Final</c:v>
                </c:pt>
              </c:strCache>
            </c:strRef>
          </c:tx>
          <c:spPr>
            <a:solidFill>
              <a:schemeClr val="accent1"/>
            </a:solidFill>
            <a:ln>
              <a:noFill/>
            </a:ln>
            <a:effectLst/>
          </c:spPr>
          <c:invertIfNegative val="0"/>
          <c:cat>
            <c:numRef>
              <c:f>'Clean Data'!$A$2:$A$183</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'Clean Data'!$F$2:$F$183</c:f>
              <c:numCache>
                <c:formatCode>0%</c:formatCode>
                <c:ptCount val="182"/>
                <c:pt idx="0">
                  <c:v>3.4047596359998433E-2</c:v>
                </c:pt>
                <c:pt idx="1">
                  <c:v>0.10341358890626301</c:v>
                </c:pt>
                <c:pt idx="2">
                  <c:v>0.162483243543526</c:v>
                </c:pt>
                <c:pt idx="3">
                  <c:v>0.17358176113718027</c:v>
                </c:pt>
                <c:pt idx="4">
                  <c:v>0.13975671101872789</c:v>
                </c:pt>
                <c:pt idx="5">
                  <c:v>8.4536805397619652E-2</c:v>
                </c:pt>
                <c:pt idx="6">
                  <c:v>0.11980367340904735</c:v>
                </c:pt>
                <c:pt idx="7">
                  <c:v>0.14001514587433239</c:v>
                </c:pt>
                <c:pt idx="8">
                  <c:v>0.16400965237776249</c:v>
                </c:pt>
                <c:pt idx="9">
                  <c:v>0.22259544653560265</c:v>
                </c:pt>
                <c:pt idx="10">
                  <c:v>0.16127585043544768</c:v>
                </c:pt>
                <c:pt idx="23">
                  <c:v>0.34354818495719364</c:v>
                </c:pt>
                <c:pt idx="24">
                  <c:v>0.35983480330393403</c:v>
                </c:pt>
                <c:pt idx="25">
                  <c:v>0.258016224153996</c:v>
                </c:pt>
                <c:pt idx="26">
                  <c:v>8.2119746924265047E-2</c:v>
                </c:pt>
                <c:pt idx="27">
                  <c:v>0.16613169750741857</c:v>
                </c:pt>
                <c:pt idx="28">
                  <c:v>0.44875000574533641</c:v>
                </c:pt>
                <c:pt idx="29">
                  <c:v>0.50049395199537694</c:v>
                </c:pt>
                <c:pt idx="30">
                  <c:v>0.31590562826448554</c:v>
                </c:pt>
                <c:pt idx="31">
                  <c:v>0.32290827721367404</c:v>
                </c:pt>
                <c:pt idx="32">
                  <c:v>0.41283134463273952</c:v>
                </c:pt>
                <c:pt idx="33">
                  <c:v>0.38434938263218488</c:v>
                </c:pt>
                <c:pt idx="34">
                  <c:v>0.35172637042642019</c:v>
                </c:pt>
                <c:pt idx="35">
                  <c:v>0.24259625641072657</c:v>
                </c:pt>
                <c:pt idx="36">
                  <c:v>0.2464904705264917</c:v>
                </c:pt>
                <c:pt idx="37">
                  <c:v>0.31150808515124706</c:v>
                </c:pt>
                <c:pt idx="38">
                  <c:v>0.23658319587545928</c:v>
                </c:pt>
                <c:pt idx="39">
                  <c:v>0.17664057796508126</c:v>
                </c:pt>
                <c:pt idx="40">
                  <c:v>0.24290290516154228</c:v>
                </c:pt>
                <c:pt idx="41">
                  <c:v>0.24123517814718515</c:v>
                </c:pt>
                <c:pt idx="42">
                  <c:v>0.34435450642243065</c:v>
                </c:pt>
                <c:pt idx="43">
                  <c:v>0.4373669863240135</c:v>
                </c:pt>
                <c:pt idx="44">
                  <c:v>0.38824492352657103</c:v>
                </c:pt>
                <c:pt idx="45">
                  <c:v>0.44082806243045453</c:v>
                </c:pt>
                <c:pt idx="46">
                  <c:v>0.3692593639063515</c:v>
                </c:pt>
                <c:pt idx="47">
                  <c:v>0.29787099621681384</c:v>
                </c:pt>
                <c:pt idx="48">
                  <c:v>0.26524374510419724</c:v>
                </c:pt>
                <c:pt idx="49">
                  <c:v>0.13955123683113868</c:v>
                </c:pt>
                <c:pt idx="50">
                  <c:v>0.26082847767421963</c:v>
                </c:pt>
                <c:pt idx="51">
                  <c:v>0.41837001388080874</c:v>
                </c:pt>
                <c:pt idx="52">
                  <c:v>0.3331136339648087</c:v>
                </c:pt>
                <c:pt idx="53">
                  <c:v>0.24836749022119758</c:v>
                </c:pt>
                <c:pt idx="54">
                  <c:v>0.24686824749796005</c:v>
                </c:pt>
                <c:pt idx="55">
                  <c:v>0.22995340500940709</c:v>
                </c:pt>
                <c:pt idx="56">
                  <c:v>0.18209570957095733</c:v>
                </c:pt>
                <c:pt idx="57">
                  <c:v>0.18209570957095733</c:v>
                </c:pt>
                <c:pt idx="58">
                  <c:v>0.24253030344603438</c:v>
                </c:pt>
                <c:pt idx="59">
                  <c:v>0.35247190549429386</c:v>
                </c:pt>
                <c:pt idx="60">
                  <c:v>0.44075165971155028</c:v>
                </c:pt>
                <c:pt idx="61">
                  <c:v>0.47952440575562427</c:v>
                </c:pt>
                <c:pt idx="62">
                  <c:v>0.47952440575562427</c:v>
                </c:pt>
                <c:pt idx="63">
                  <c:v>0.47952440575562427</c:v>
                </c:pt>
                <c:pt idx="64">
                  <c:v>0.42738519614554904</c:v>
                </c:pt>
                <c:pt idx="65">
                  <c:v>0.42245962497725426</c:v>
                </c:pt>
                <c:pt idx="66">
                  <c:v>0.50591660752264189</c:v>
                </c:pt>
                <c:pt idx="67">
                  <c:v>0.45223836824811264</c:v>
                </c:pt>
                <c:pt idx="68">
                  <c:v>0.38833343210827997</c:v>
                </c:pt>
                <c:pt idx="69">
                  <c:v>0.40117336218579558</c:v>
                </c:pt>
                <c:pt idx="70">
                  <c:v>0.32794182334855054</c:v>
                </c:pt>
                <c:pt idx="71">
                  <c:v>0.26788700167209367</c:v>
                </c:pt>
                <c:pt idx="72">
                  <c:v>0.26788700167209367</c:v>
                </c:pt>
                <c:pt idx="73">
                  <c:v>0.33355389308865097</c:v>
                </c:pt>
                <c:pt idx="74">
                  <c:v>0.45996958403881849</c:v>
                </c:pt>
                <c:pt idx="75">
                  <c:v>0.42918906399068729</c:v>
                </c:pt>
                <c:pt idx="76">
                  <c:v>0.40064497385016512</c:v>
                </c:pt>
                <c:pt idx="77">
                  <c:v>0.42700408980707655</c:v>
                </c:pt>
                <c:pt idx="78">
                  <c:v>0.36061700723046264</c:v>
                </c:pt>
                <c:pt idx="79">
                  <c:v>0.33085603813815656</c:v>
                </c:pt>
                <c:pt idx="80">
                  <c:v>0.33091979036793628</c:v>
                </c:pt>
                <c:pt idx="81">
                  <c:v>0.40658585679563736</c:v>
                </c:pt>
                <c:pt idx="82">
                  <c:v>0.46833148732924001</c:v>
                </c:pt>
                <c:pt idx="83">
                  <c:v>0.38740516424461202</c:v>
                </c:pt>
                <c:pt idx="84">
                  <c:v>0.32033552482430272</c:v>
                </c:pt>
                <c:pt idx="85">
                  <c:v>0.32033552482430272</c:v>
                </c:pt>
                <c:pt idx="86">
                  <c:v>0.32365048194677648</c:v>
                </c:pt>
                <c:pt idx="87">
                  <c:v>0.35080143400266078</c:v>
                </c:pt>
                <c:pt idx="88">
                  <c:v>0.35527968619244837</c:v>
                </c:pt>
                <c:pt idx="89">
                  <c:v>0.29728452689078749</c:v>
                </c:pt>
                <c:pt idx="90">
                  <c:v>0.25864711033274956</c:v>
                </c:pt>
                <c:pt idx="91">
                  <c:v>0.27715361425822632</c:v>
                </c:pt>
                <c:pt idx="92">
                  <c:v>0.38236869489885617</c:v>
                </c:pt>
                <c:pt idx="93">
                  <c:v>0.46907727161400925</c:v>
                </c:pt>
                <c:pt idx="94">
                  <c:v>0.28190809783232101</c:v>
                </c:pt>
                <c:pt idx="95">
                  <c:v>0.15915854145755709</c:v>
                </c:pt>
                <c:pt idx="96">
                  <c:v>0.31048499977764549</c:v>
                </c:pt>
                <c:pt idx="97">
                  <c:v>0.41592137149700292</c:v>
                </c:pt>
                <c:pt idx="98">
                  <c:v>0.43445090230319627</c:v>
                </c:pt>
                <c:pt idx="99">
                  <c:v>0.43445090230319627</c:v>
                </c:pt>
                <c:pt idx="100">
                  <c:v>0.39120688229428496</c:v>
                </c:pt>
                <c:pt idx="101">
                  <c:v>0.34796286228537365</c:v>
                </c:pt>
                <c:pt idx="102">
                  <c:v>0.35091238491682375</c:v>
                </c:pt>
                <c:pt idx="103">
                  <c:v>0.4151402938464579</c:v>
                </c:pt>
                <c:pt idx="104">
                  <c:v>0.52665855506751491</c:v>
                </c:pt>
                <c:pt idx="105">
                  <c:v>0.55630112544995236</c:v>
                </c:pt>
                <c:pt idx="106">
                  <c:v>0.51472857821451123</c:v>
                </c:pt>
                <c:pt idx="107">
                  <c:v>0.4562596840706768</c:v>
                </c:pt>
                <c:pt idx="108">
                  <c:v>0.43324398916814955</c:v>
                </c:pt>
                <c:pt idx="109">
                  <c:v>0.47397178846006233</c:v>
                </c:pt>
                <c:pt idx="110">
                  <c:v>0.43231194164565928</c:v>
                </c:pt>
                <c:pt idx="111">
                  <c:v>0.46740379559217293</c:v>
                </c:pt>
                <c:pt idx="112">
                  <c:v>0.57779918428256472</c:v>
                </c:pt>
                <c:pt idx="113">
                  <c:v>0.58519302946642848</c:v>
                </c:pt>
                <c:pt idx="114">
                  <c:v>0.55205267116462287</c:v>
                </c:pt>
                <c:pt idx="115">
                  <c:v>0.52525619377270805</c:v>
                </c:pt>
                <c:pt idx="116">
                  <c:v>0.56420900690883813</c:v>
                </c:pt>
                <c:pt idx="117">
                  <c:v>0.62852358428141131</c:v>
                </c:pt>
                <c:pt idx="118">
                  <c:v>0.61385034167448671</c:v>
                </c:pt>
                <c:pt idx="119">
                  <c:v>0.4732228852726133</c:v>
                </c:pt>
                <c:pt idx="120">
                  <c:v>0.32231534892729929</c:v>
                </c:pt>
                <c:pt idx="121">
                  <c:v>0.31643528183261121</c:v>
                </c:pt>
                <c:pt idx="122">
                  <c:v>0.3464110425850922</c:v>
                </c:pt>
                <c:pt idx="123">
                  <c:v>0.46791879189774432</c:v>
                </c:pt>
                <c:pt idx="124">
                  <c:v>0.55925547170927192</c:v>
                </c:pt>
                <c:pt idx="125">
                  <c:v>0.49757895138928243</c:v>
                </c:pt>
                <c:pt idx="126">
                  <c:v>0.50432281016935354</c:v>
                </c:pt>
                <c:pt idx="127">
                  <c:v>0.48556195560845955</c:v>
                </c:pt>
                <c:pt idx="128">
                  <c:v>0.4493549312981594</c:v>
                </c:pt>
                <c:pt idx="129">
                  <c:v>0.4493549312981594</c:v>
                </c:pt>
                <c:pt idx="130">
                  <c:v>0.3432608923008153</c:v>
                </c:pt>
                <c:pt idx="131">
                  <c:v>0.36773922233651857</c:v>
                </c:pt>
                <c:pt idx="132">
                  <c:v>0.5244439870246731</c:v>
                </c:pt>
                <c:pt idx="133">
                  <c:v>0.49415091885622592</c:v>
                </c:pt>
                <c:pt idx="134">
                  <c:v>0.49079825639018371</c:v>
                </c:pt>
                <c:pt idx="135">
                  <c:v>0.57286529138016429</c:v>
                </c:pt>
                <c:pt idx="136">
                  <c:v>0.54874289877054983</c:v>
                </c:pt>
                <c:pt idx="137">
                  <c:v>0.49562627252846703</c:v>
                </c:pt>
                <c:pt idx="138">
                  <c:v>0.48263495456814981</c:v>
                </c:pt>
                <c:pt idx="139">
                  <c:v>0.53173818265336226</c:v>
                </c:pt>
                <c:pt idx="140">
                  <c:v>0.59383272869889192</c:v>
                </c:pt>
                <c:pt idx="141">
                  <c:v>0.55657075558278457</c:v>
                </c:pt>
                <c:pt idx="142">
                  <c:v>0.51930878246667722</c:v>
                </c:pt>
                <c:pt idx="143">
                  <c:v>0.51930878246667722</c:v>
                </c:pt>
                <c:pt idx="144">
                  <c:v>0.50564690998287443</c:v>
                </c:pt>
                <c:pt idx="145">
                  <c:v>0.49198503749907174</c:v>
                </c:pt>
                <c:pt idx="146">
                  <c:v>0.49198503749907174</c:v>
                </c:pt>
                <c:pt idx="147">
                  <c:v>0.49198503749907174</c:v>
                </c:pt>
                <c:pt idx="148">
                  <c:v>0.49198503749907174</c:v>
                </c:pt>
                <c:pt idx="149">
                  <c:v>0.45526361257189385</c:v>
                </c:pt>
                <c:pt idx="150">
                  <c:v>0.49217128808797728</c:v>
                </c:pt>
                <c:pt idx="151">
                  <c:v>0.54155216651382654</c:v>
                </c:pt>
                <c:pt idx="152">
                  <c:v>0.45125143280114022</c:v>
                </c:pt>
                <c:pt idx="153">
                  <c:v>0.27596672044979637</c:v>
                </c:pt>
                <c:pt idx="154">
                  <c:v>0.39949556348846027</c:v>
                </c:pt>
                <c:pt idx="155">
                  <c:v>0.62872202192999616</c:v>
                </c:pt>
                <c:pt idx="156">
                  <c:v>0.61689900209573778</c:v>
                </c:pt>
                <c:pt idx="157">
                  <c:v>0.61061049432278236</c:v>
                </c:pt>
                <c:pt idx="158">
                  <c:v>0.61261042113088759</c:v>
                </c:pt>
                <c:pt idx="159">
                  <c:v>0.44032307452452452</c:v>
                </c:pt>
                <c:pt idx="160">
                  <c:v>0.33257638593654493</c:v>
                </c:pt>
                <c:pt idx="161">
                  <c:v>0.45556322873725824</c:v>
                </c:pt>
                <c:pt idx="162">
                  <c:v>0.51035040514758112</c:v>
                </c:pt>
                <c:pt idx="163">
                  <c:v>0.45807909598303848</c:v>
                </c:pt>
                <c:pt idx="164">
                  <c:v>0.44963279339108514</c:v>
                </c:pt>
                <c:pt idx="165">
                  <c:v>0.44515505458488414</c:v>
                </c:pt>
                <c:pt idx="166">
                  <c:v>0.3188184843098838</c:v>
                </c:pt>
                <c:pt idx="167">
                  <c:v>0.30610976080840102</c:v>
                </c:pt>
                <c:pt idx="168">
                  <c:v>0.37509387057513521</c:v>
                </c:pt>
                <c:pt idx="169">
                  <c:v>0.46996677968626976</c:v>
                </c:pt>
                <c:pt idx="170">
                  <c:v>0.50948470457108375</c:v>
                </c:pt>
                <c:pt idx="171">
                  <c:v>0.36551872899319138</c:v>
                </c:pt>
                <c:pt idx="172">
                  <c:v>0.42808976145381816</c:v>
                </c:pt>
                <c:pt idx="173">
                  <c:v>0.46905282667094372</c:v>
                </c:pt>
                <c:pt idx="174">
                  <c:v>0.3588338680758707</c:v>
                </c:pt>
                <c:pt idx="175">
                  <c:v>0.44364892788949439</c:v>
                </c:pt>
                <c:pt idx="176">
                  <c:v>0.49594208020825437</c:v>
                </c:pt>
                <c:pt idx="177">
                  <c:v>0.45453914193680039</c:v>
                </c:pt>
                <c:pt idx="178">
                  <c:v>0.48746163888970351</c:v>
                </c:pt>
                <c:pt idx="179">
                  <c:v>0.40614668523933611</c:v>
                </c:pt>
                <c:pt idx="180">
                  <c:v>0.35221846807400564</c:v>
                </c:pt>
                <c:pt idx="181">
                  <c:v>0.52229162584344391</c:v>
                </c:pt>
              </c:numCache>
            </c:numRef>
          </c:val>
          <c:extLst>
            <c:ext xmlns:c16="http://schemas.microsoft.com/office/drawing/2014/chart" uri="{C3380CC4-5D6E-409C-BE32-E72D297353CC}">
              <c16:uniqueId val="{00000000-4525-4061-B0ED-465834401262}"/>
            </c:ext>
          </c:extLst>
        </c:ser>
        <c:dLbls>
          <c:showLegendKey val="0"/>
          <c:showVal val="0"/>
          <c:showCatName val="0"/>
          <c:showSerName val="0"/>
          <c:showPercent val="0"/>
          <c:showBubbleSize val="0"/>
        </c:dLbls>
        <c:gapWidth val="219"/>
        <c:overlap val="-27"/>
        <c:axId val="1689910720"/>
        <c:axId val="1689911680"/>
      </c:barChart>
      <c:dateAx>
        <c:axId val="168991072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689911680"/>
        <c:crosses val="autoZero"/>
        <c:auto val="1"/>
        <c:lblOffset val="100"/>
        <c:baseTimeUnit val="days"/>
      </c:dateAx>
      <c:valAx>
        <c:axId val="1689911680"/>
        <c:scaling>
          <c:orientation val="minMax"/>
          <c:max val="0.8"/>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689910720"/>
        <c:crosses val="autoZero"/>
        <c:crossBetween val="between"/>
      </c:valAx>
      <c:spPr>
        <a:solidFill>
          <a:schemeClr val="bg1">
            <a:alpha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bg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'Clean Data'!$G$1</c:f>
              <c:strCache>
                <c:ptCount val="1"/>
                <c:pt idx="0">
                  <c:v>PM2.5 AQI</c:v>
                </c:pt>
              </c:strCache>
            </c:strRef>
          </c:tx>
          <c:spPr>
            <a:solidFill>
              <a:srgbClr val="C00000">
                <a:alpha val="20000"/>
              </a:srgbClr>
            </a:solidFill>
            <a:ln>
              <a:noFill/>
            </a:ln>
            <a:effectLst/>
          </c:spPr>
          <c:cat>
            <c:numRef>
              <c:f>'Clean Data'!$A$2:$A$183</c:f>
              <c:numCache>
                <c:formatCode>m/d/yyyy</c:formatCode>
                <c:ptCount val="182"/>
                <c:pt idx="0">
                  <c:v>45519</c:v>
                </c:pt>
                <c:pt idx="1">
                  <c:v>45520</c:v>
                </c:pt>
                <c:pt idx="2">
                  <c:v>45521</c:v>
                </c:pt>
                <c:pt idx="3">
                  <c:v>45522</c:v>
                </c:pt>
                <c:pt idx="4">
                  <c:v>45523</c:v>
                </c:pt>
                <c:pt idx="5">
                  <c:v>45524</c:v>
                </c:pt>
                <c:pt idx="6">
                  <c:v>45525</c:v>
                </c:pt>
                <c:pt idx="7">
                  <c:v>45526</c:v>
                </c:pt>
                <c:pt idx="8">
                  <c:v>45527</c:v>
                </c:pt>
                <c:pt idx="9">
                  <c:v>45528</c:v>
                </c:pt>
                <c:pt idx="10">
                  <c:v>45529</c:v>
                </c:pt>
                <c:pt idx="11">
                  <c:v>45530</c:v>
                </c:pt>
                <c:pt idx="12">
                  <c:v>45531</c:v>
                </c:pt>
                <c:pt idx="13">
                  <c:v>45532</c:v>
                </c:pt>
                <c:pt idx="14">
                  <c:v>45533</c:v>
                </c:pt>
                <c:pt idx="15">
                  <c:v>45534</c:v>
                </c:pt>
                <c:pt idx="16">
                  <c:v>45535</c:v>
                </c:pt>
                <c:pt idx="17">
                  <c:v>45536</c:v>
                </c:pt>
                <c:pt idx="18">
                  <c:v>45537</c:v>
                </c:pt>
                <c:pt idx="19">
                  <c:v>45538</c:v>
                </c:pt>
                <c:pt idx="20">
                  <c:v>45539</c:v>
                </c:pt>
                <c:pt idx="21">
                  <c:v>45540</c:v>
                </c:pt>
                <c:pt idx="22">
                  <c:v>45541</c:v>
                </c:pt>
                <c:pt idx="23">
                  <c:v>45542</c:v>
                </c:pt>
                <c:pt idx="24">
                  <c:v>45543</c:v>
                </c:pt>
                <c:pt idx="25">
                  <c:v>45544</c:v>
                </c:pt>
                <c:pt idx="26">
                  <c:v>45545</c:v>
                </c:pt>
                <c:pt idx="27">
                  <c:v>45546</c:v>
                </c:pt>
                <c:pt idx="28">
                  <c:v>45547</c:v>
                </c:pt>
                <c:pt idx="29">
                  <c:v>45548</c:v>
                </c:pt>
                <c:pt idx="30">
                  <c:v>45549</c:v>
                </c:pt>
                <c:pt idx="31">
                  <c:v>45550</c:v>
                </c:pt>
                <c:pt idx="32">
                  <c:v>45551</c:v>
                </c:pt>
                <c:pt idx="33">
                  <c:v>45552</c:v>
                </c:pt>
                <c:pt idx="34">
                  <c:v>45553</c:v>
                </c:pt>
                <c:pt idx="35">
                  <c:v>45554</c:v>
                </c:pt>
                <c:pt idx="36">
                  <c:v>45555</c:v>
                </c:pt>
                <c:pt idx="37">
                  <c:v>45556</c:v>
                </c:pt>
                <c:pt idx="38">
                  <c:v>45557</c:v>
                </c:pt>
                <c:pt idx="39">
                  <c:v>45558</c:v>
                </c:pt>
                <c:pt idx="40">
                  <c:v>45559</c:v>
                </c:pt>
                <c:pt idx="41">
                  <c:v>45560</c:v>
                </c:pt>
                <c:pt idx="42">
                  <c:v>45561</c:v>
                </c:pt>
                <c:pt idx="43">
                  <c:v>45562</c:v>
                </c:pt>
                <c:pt idx="44">
                  <c:v>45563</c:v>
                </c:pt>
                <c:pt idx="45">
                  <c:v>45564</c:v>
                </c:pt>
                <c:pt idx="46">
                  <c:v>45565</c:v>
                </c:pt>
                <c:pt idx="47">
                  <c:v>45566</c:v>
                </c:pt>
                <c:pt idx="48">
                  <c:v>45567</c:v>
                </c:pt>
                <c:pt idx="49">
                  <c:v>45568</c:v>
                </c:pt>
                <c:pt idx="50">
                  <c:v>45569</c:v>
                </c:pt>
                <c:pt idx="51">
                  <c:v>45570</c:v>
                </c:pt>
                <c:pt idx="52">
                  <c:v>45571</c:v>
                </c:pt>
                <c:pt idx="53">
                  <c:v>45572</c:v>
                </c:pt>
                <c:pt idx="54">
                  <c:v>45573</c:v>
                </c:pt>
                <c:pt idx="55">
                  <c:v>45574</c:v>
                </c:pt>
                <c:pt idx="56">
                  <c:v>45575</c:v>
                </c:pt>
                <c:pt idx="57">
                  <c:v>45576</c:v>
                </c:pt>
                <c:pt idx="58">
                  <c:v>45577</c:v>
                </c:pt>
                <c:pt idx="59">
                  <c:v>45578</c:v>
                </c:pt>
                <c:pt idx="60">
                  <c:v>45579</c:v>
                </c:pt>
                <c:pt idx="61">
                  <c:v>45580</c:v>
                </c:pt>
                <c:pt idx="62">
                  <c:v>45581</c:v>
                </c:pt>
                <c:pt idx="63">
                  <c:v>45582</c:v>
                </c:pt>
                <c:pt idx="64">
                  <c:v>45583</c:v>
                </c:pt>
                <c:pt idx="65">
                  <c:v>45584</c:v>
                </c:pt>
                <c:pt idx="66">
                  <c:v>45585</c:v>
                </c:pt>
                <c:pt idx="67">
                  <c:v>45586</c:v>
                </c:pt>
                <c:pt idx="68">
                  <c:v>45587</c:v>
                </c:pt>
                <c:pt idx="69">
                  <c:v>45588</c:v>
                </c:pt>
                <c:pt idx="70">
                  <c:v>45589</c:v>
                </c:pt>
                <c:pt idx="71">
                  <c:v>45590</c:v>
                </c:pt>
                <c:pt idx="72">
                  <c:v>45591</c:v>
                </c:pt>
                <c:pt idx="73">
                  <c:v>45592</c:v>
                </c:pt>
                <c:pt idx="74">
                  <c:v>45593</c:v>
                </c:pt>
                <c:pt idx="75">
                  <c:v>45594</c:v>
                </c:pt>
                <c:pt idx="76">
                  <c:v>45595</c:v>
                </c:pt>
                <c:pt idx="77">
                  <c:v>45596</c:v>
                </c:pt>
                <c:pt idx="78">
                  <c:v>45597</c:v>
                </c:pt>
                <c:pt idx="79">
                  <c:v>45598</c:v>
                </c:pt>
                <c:pt idx="80">
                  <c:v>45599</c:v>
                </c:pt>
                <c:pt idx="81">
                  <c:v>45600</c:v>
                </c:pt>
                <c:pt idx="82">
                  <c:v>45601</c:v>
                </c:pt>
                <c:pt idx="83">
                  <c:v>45602</c:v>
                </c:pt>
                <c:pt idx="84">
                  <c:v>45603</c:v>
                </c:pt>
                <c:pt idx="85">
                  <c:v>45604</c:v>
                </c:pt>
                <c:pt idx="86">
                  <c:v>45605</c:v>
                </c:pt>
                <c:pt idx="87">
                  <c:v>45606</c:v>
                </c:pt>
                <c:pt idx="88">
                  <c:v>45607</c:v>
                </c:pt>
                <c:pt idx="89">
                  <c:v>45608</c:v>
                </c:pt>
                <c:pt idx="90">
                  <c:v>45609</c:v>
                </c:pt>
                <c:pt idx="91">
                  <c:v>45610</c:v>
                </c:pt>
                <c:pt idx="92">
                  <c:v>45611</c:v>
                </c:pt>
                <c:pt idx="93">
                  <c:v>45612</c:v>
                </c:pt>
                <c:pt idx="94">
                  <c:v>45613</c:v>
                </c:pt>
                <c:pt idx="95">
                  <c:v>45614</c:v>
                </c:pt>
                <c:pt idx="96">
                  <c:v>45615</c:v>
                </c:pt>
                <c:pt idx="97">
                  <c:v>45616</c:v>
                </c:pt>
                <c:pt idx="98">
                  <c:v>45617</c:v>
                </c:pt>
                <c:pt idx="99">
                  <c:v>45618</c:v>
                </c:pt>
                <c:pt idx="100">
                  <c:v>45619</c:v>
                </c:pt>
                <c:pt idx="101">
                  <c:v>45620</c:v>
                </c:pt>
                <c:pt idx="102">
                  <c:v>45621</c:v>
                </c:pt>
                <c:pt idx="103">
                  <c:v>45622</c:v>
                </c:pt>
                <c:pt idx="104">
                  <c:v>45623</c:v>
                </c:pt>
                <c:pt idx="105">
                  <c:v>45624</c:v>
                </c:pt>
                <c:pt idx="106">
                  <c:v>45625</c:v>
                </c:pt>
                <c:pt idx="107">
                  <c:v>45626</c:v>
                </c:pt>
                <c:pt idx="108">
                  <c:v>45627</c:v>
                </c:pt>
                <c:pt idx="109">
                  <c:v>45628</c:v>
                </c:pt>
                <c:pt idx="110">
                  <c:v>45629</c:v>
                </c:pt>
                <c:pt idx="111">
                  <c:v>45630</c:v>
                </c:pt>
                <c:pt idx="112">
                  <c:v>45631</c:v>
                </c:pt>
                <c:pt idx="113">
                  <c:v>45632</c:v>
                </c:pt>
                <c:pt idx="114">
                  <c:v>45633</c:v>
                </c:pt>
                <c:pt idx="115">
                  <c:v>45634</c:v>
                </c:pt>
                <c:pt idx="116">
                  <c:v>45635</c:v>
                </c:pt>
                <c:pt idx="117">
                  <c:v>45636</c:v>
                </c:pt>
                <c:pt idx="118">
                  <c:v>45637</c:v>
                </c:pt>
                <c:pt idx="119">
                  <c:v>45638</c:v>
                </c:pt>
                <c:pt idx="120">
                  <c:v>45639</c:v>
                </c:pt>
                <c:pt idx="121">
                  <c:v>45640</c:v>
                </c:pt>
                <c:pt idx="122">
                  <c:v>45641</c:v>
                </c:pt>
                <c:pt idx="123">
                  <c:v>45642</c:v>
                </c:pt>
                <c:pt idx="124">
                  <c:v>45643</c:v>
                </c:pt>
                <c:pt idx="125">
                  <c:v>45644</c:v>
                </c:pt>
                <c:pt idx="126">
                  <c:v>45645</c:v>
                </c:pt>
                <c:pt idx="127">
                  <c:v>45646</c:v>
                </c:pt>
                <c:pt idx="128">
                  <c:v>45647</c:v>
                </c:pt>
                <c:pt idx="129">
                  <c:v>45648</c:v>
                </c:pt>
                <c:pt idx="130">
                  <c:v>45649</c:v>
                </c:pt>
                <c:pt idx="131">
                  <c:v>45650</c:v>
                </c:pt>
                <c:pt idx="132">
                  <c:v>45651</c:v>
                </c:pt>
                <c:pt idx="133">
                  <c:v>45652</c:v>
                </c:pt>
                <c:pt idx="134">
                  <c:v>45653</c:v>
                </c:pt>
                <c:pt idx="135">
                  <c:v>45654</c:v>
                </c:pt>
                <c:pt idx="136">
                  <c:v>45655</c:v>
                </c:pt>
                <c:pt idx="137">
                  <c:v>45656</c:v>
                </c:pt>
                <c:pt idx="138">
                  <c:v>45657</c:v>
                </c:pt>
                <c:pt idx="139">
                  <c:v>45658</c:v>
                </c:pt>
                <c:pt idx="140">
                  <c:v>45659</c:v>
                </c:pt>
                <c:pt idx="141">
                  <c:v>45660</c:v>
                </c:pt>
                <c:pt idx="142">
                  <c:v>45661</c:v>
                </c:pt>
                <c:pt idx="143">
                  <c:v>45662</c:v>
                </c:pt>
                <c:pt idx="144">
                  <c:v>45663</c:v>
                </c:pt>
                <c:pt idx="145">
                  <c:v>45664</c:v>
                </c:pt>
                <c:pt idx="146">
                  <c:v>45665</c:v>
                </c:pt>
                <c:pt idx="147">
                  <c:v>45666</c:v>
                </c:pt>
                <c:pt idx="148">
                  <c:v>45667</c:v>
                </c:pt>
                <c:pt idx="149">
                  <c:v>45668</c:v>
                </c:pt>
                <c:pt idx="150">
                  <c:v>45669</c:v>
                </c:pt>
                <c:pt idx="151">
                  <c:v>45670</c:v>
                </c:pt>
                <c:pt idx="152">
                  <c:v>45671</c:v>
                </c:pt>
                <c:pt idx="153">
                  <c:v>45672</c:v>
                </c:pt>
                <c:pt idx="154">
                  <c:v>45673</c:v>
                </c:pt>
                <c:pt idx="155">
                  <c:v>45674</c:v>
                </c:pt>
                <c:pt idx="156">
                  <c:v>45675</c:v>
                </c:pt>
                <c:pt idx="157">
                  <c:v>45676</c:v>
                </c:pt>
                <c:pt idx="158">
                  <c:v>45677</c:v>
                </c:pt>
                <c:pt idx="159">
                  <c:v>45678</c:v>
                </c:pt>
                <c:pt idx="160">
                  <c:v>45679</c:v>
                </c:pt>
                <c:pt idx="161">
                  <c:v>45680</c:v>
                </c:pt>
                <c:pt idx="162">
                  <c:v>45681</c:v>
                </c:pt>
                <c:pt idx="163">
                  <c:v>45682</c:v>
                </c:pt>
                <c:pt idx="164">
                  <c:v>45683</c:v>
                </c:pt>
                <c:pt idx="165">
                  <c:v>45684</c:v>
                </c:pt>
                <c:pt idx="166">
                  <c:v>45685</c:v>
                </c:pt>
                <c:pt idx="167">
                  <c:v>45686</c:v>
                </c:pt>
                <c:pt idx="168">
                  <c:v>45687</c:v>
                </c:pt>
                <c:pt idx="169">
                  <c:v>45688</c:v>
                </c:pt>
                <c:pt idx="170">
                  <c:v>45689</c:v>
                </c:pt>
                <c:pt idx="171">
                  <c:v>45690</c:v>
                </c:pt>
                <c:pt idx="172">
                  <c:v>45691</c:v>
                </c:pt>
                <c:pt idx="173">
                  <c:v>45692</c:v>
                </c:pt>
                <c:pt idx="174">
                  <c:v>45693</c:v>
                </c:pt>
                <c:pt idx="175">
                  <c:v>45694</c:v>
                </c:pt>
                <c:pt idx="176">
                  <c:v>45695</c:v>
                </c:pt>
                <c:pt idx="177">
                  <c:v>45696</c:v>
                </c:pt>
                <c:pt idx="178">
                  <c:v>45697</c:v>
                </c:pt>
                <c:pt idx="179">
                  <c:v>45698</c:v>
                </c:pt>
                <c:pt idx="180">
                  <c:v>45699</c:v>
                </c:pt>
                <c:pt idx="181">
                  <c:v>45700</c:v>
                </c:pt>
              </c:numCache>
            </c:numRef>
          </c:cat>
          <c:val>
            <c:numRef>
              <c:f>'Clean Data'!$G$2:$G$183</c:f>
              <c:numCache>
                <c:formatCode>General</c:formatCode>
                <c:ptCount val="182"/>
                <c:pt idx="0">
                  <c:v>42</c:v>
                </c:pt>
                <c:pt idx="1">
                  <c:v>57</c:v>
                </c:pt>
                <c:pt idx="2">
                  <c:v>58</c:v>
                </c:pt>
                <c:pt idx="3">
                  <c:v>52</c:v>
                </c:pt>
                <c:pt idx="4">
                  <c:v>0</c:v>
                </c:pt>
                <c:pt idx="5">
                  <c:v>0</c:v>
                </c:pt>
                <c:pt idx="6">
                  <c:v>0</c:v>
                </c:pt>
                <c:pt idx="7">
                  <c:v>0</c:v>
                </c:pt>
                <c:pt idx="8">
                  <c:v>0</c:v>
                </c:pt>
                <c:pt idx="9">
                  <c:v>0</c:v>
                </c:pt>
                <c:pt idx="10">
                  <c:v>48</c:v>
                </c:pt>
                <c:pt idx="23">
                  <c:v>0</c:v>
                </c:pt>
                <c:pt idx="24">
                  <c:v>0</c:v>
                </c:pt>
                <c:pt idx="25">
                  <c:v>0</c:v>
                </c:pt>
                <c:pt idx="26">
                  <c:v>0</c:v>
                </c:pt>
                <c:pt idx="27">
                  <c:v>0</c:v>
                </c:pt>
                <c:pt idx="28">
                  <c:v>42</c:v>
                </c:pt>
                <c:pt idx="29">
                  <c:v>0</c:v>
                </c:pt>
                <c:pt idx="30">
                  <c:v>47</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53</c:v>
                </c:pt>
                <c:pt idx="69">
                  <c:v>50</c:v>
                </c:pt>
                <c:pt idx="70">
                  <c:v>0</c:v>
                </c:pt>
                <c:pt idx="71">
                  <c:v>0</c:v>
                </c:pt>
                <c:pt idx="72">
                  <c:v>0</c:v>
                </c:pt>
                <c:pt idx="73">
                  <c:v>0</c:v>
                </c:pt>
                <c:pt idx="74">
                  <c:v>0</c:v>
                </c:pt>
                <c:pt idx="75">
                  <c:v>0</c:v>
                </c:pt>
                <c:pt idx="76">
                  <c:v>41</c:v>
                </c:pt>
                <c:pt idx="77">
                  <c:v>48</c:v>
                </c:pt>
                <c:pt idx="78">
                  <c:v>0</c:v>
                </c:pt>
                <c:pt idx="79">
                  <c:v>0</c:v>
                </c:pt>
                <c:pt idx="80">
                  <c:v>0</c:v>
                </c:pt>
                <c:pt idx="81">
                  <c:v>0</c:v>
                </c:pt>
                <c:pt idx="82">
                  <c:v>41</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56</c:v>
                </c:pt>
                <c:pt idx="117">
                  <c:v>62</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62</c:v>
                </c:pt>
                <c:pt idx="135">
                  <c:v>63</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45</c:v>
                </c:pt>
                <c:pt idx="151">
                  <c:v>0</c:v>
                </c:pt>
                <c:pt idx="152">
                  <c:v>0</c:v>
                </c:pt>
                <c:pt idx="153">
                  <c:v>0</c:v>
                </c:pt>
                <c:pt idx="154">
                  <c:v>49</c:v>
                </c:pt>
                <c:pt idx="155">
                  <c:v>0</c:v>
                </c:pt>
                <c:pt idx="156">
                  <c:v>0</c:v>
                </c:pt>
                <c:pt idx="157">
                  <c:v>0</c:v>
                </c:pt>
                <c:pt idx="158">
                  <c:v>0</c:v>
                </c:pt>
                <c:pt idx="159">
                  <c:v>0</c:v>
                </c:pt>
                <c:pt idx="160">
                  <c:v>43</c:v>
                </c:pt>
                <c:pt idx="161">
                  <c:v>41</c:v>
                </c:pt>
                <c:pt idx="162">
                  <c:v>0</c:v>
                </c:pt>
                <c:pt idx="163">
                  <c:v>0</c:v>
                </c:pt>
                <c:pt idx="164">
                  <c:v>0</c:v>
                </c:pt>
                <c:pt idx="165">
                  <c:v>0</c:v>
                </c:pt>
                <c:pt idx="166">
                  <c:v>0</c:v>
                </c:pt>
                <c:pt idx="167">
                  <c:v>0</c:v>
                </c:pt>
                <c:pt idx="168">
                  <c:v>44</c:v>
                </c:pt>
                <c:pt idx="169">
                  <c:v>0</c:v>
                </c:pt>
                <c:pt idx="170">
                  <c:v>0</c:v>
                </c:pt>
                <c:pt idx="171">
                  <c:v>53</c:v>
                </c:pt>
                <c:pt idx="172">
                  <c:v>0</c:v>
                </c:pt>
                <c:pt idx="173">
                  <c:v>0</c:v>
                </c:pt>
                <c:pt idx="174">
                  <c:v>0</c:v>
                </c:pt>
                <c:pt idx="175">
                  <c:v>0</c:v>
                </c:pt>
                <c:pt idx="176">
                  <c:v>0</c:v>
                </c:pt>
                <c:pt idx="177">
                  <c:v>0</c:v>
                </c:pt>
                <c:pt idx="178">
                  <c:v>0</c:v>
                </c:pt>
                <c:pt idx="179">
                  <c:v>0</c:v>
                </c:pt>
                <c:pt idx="180">
                  <c:v>52</c:v>
                </c:pt>
                <c:pt idx="181">
                  <c:v>0</c:v>
                </c:pt>
              </c:numCache>
            </c:numRef>
          </c:val>
          <c:extLst>
            <c:ext xmlns:c16="http://schemas.microsoft.com/office/drawing/2014/chart" uri="{C3380CC4-5D6E-409C-BE32-E72D297353CC}">
              <c16:uniqueId val="{00000000-8036-4AD5-B1EC-A19C3C1C4373}"/>
            </c:ext>
          </c:extLst>
        </c:ser>
        <c:dLbls>
          <c:showLegendKey val="0"/>
          <c:showVal val="0"/>
          <c:showCatName val="0"/>
          <c:showSerName val="0"/>
          <c:showPercent val="0"/>
          <c:showBubbleSize val="0"/>
        </c:dLbls>
        <c:axId val="1689910720"/>
        <c:axId val="1689911680"/>
      </c:areaChart>
      <c:dateAx>
        <c:axId val="1689910720"/>
        <c:scaling>
          <c:orientation val="minMax"/>
        </c:scaling>
        <c:delete val="1"/>
        <c:axPos val="b"/>
        <c:numFmt formatCode="m/d/yyyy" sourceLinked="1"/>
        <c:majorTickMark val="out"/>
        <c:minorTickMark val="none"/>
        <c:tickLblPos val="nextTo"/>
        <c:crossAx val="1689911680"/>
        <c:crosses val="autoZero"/>
        <c:auto val="1"/>
        <c:lblOffset val="100"/>
        <c:baseTimeUnit val="days"/>
      </c:dateAx>
      <c:valAx>
        <c:axId val="16899116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89910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782CB-B4AB-4D83-81FB-A19B67F567EB}" type="datetimeFigureOut">
              <a:rPr lang="en-HK" smtClean="0"/>
              <a:t>14/2/2025</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AC6E2-BEAF-49D4-B3F5-C74DCDDFAD10}" type="slidenum">
              <a:rPr lang="en-HK" smtClean="0"/>
              <a:t>‹#›</a:t>
            </a:fld>
            <a:endParaRPr lang="en-HK"/>
          </a:p>
        </p:txBody>
      </p:sp>
    </p:spTree>
    <p:extLst>
      <p:ext uri="{BB962C8B-B14F-4D97-AF65-F5344CB8AC3E}">
        <p14:creationId xmlns:p14="http://schemas.microsoft.com/office/powerpoint/2010/main" val="289687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1C0AC6E2-BEAF-49D4-B3F5-C74DCDDFAD10}" type="slidenum">
              <a:rPr lang="en-HK" smtClean="0"/>
              <a:t>1</a:t>
            </a:fld>
            <a:endParaRPr lang="en-HK"/>
          </a:p>
        </p:txBody>
      </p:sp>
    </p:spTree>
    <p:extLst>
      <p:ext uri="{BB962C8B-B14F-4D97-AF65-F5344CB8AC3E}">
        <p14:creationId xmlns:p14="http://schemas.microsoft.com/office/powerpoint/2010/main" val="249212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E02D-380D-4040-AD54-61F8DB111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486B6BB2-AB07-4C27-80E9-8FD9F9E3FE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51E8C13D-5E64-4785-A532-820E529E43CA}"/>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5" name="Footer Placeholder 4">
            <a:extLst>
              <a:ext uri="{FF2B5EF4-FFF2-40B4-BE49-F238E27FC236}">
                <a16:creationId xmlns:a16="http://schemas.microsoft.com/office/drawing/2014/main" id="{98807974-2020-4D1F-BF4B-FE801A6CEECD}"/>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28690AAB-4787-4C0B-95E1-8CE0B0573CAC}"/>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86654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362A-B767-434D-939C-0589519EDDE2}"/>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101FC74E-1F4E-4A86-834E-4AA771E8D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744E9471-875D-4A18-8046-174AC535569E}"/>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5" name="Footer Placeholder 4">
            <a:extLst>
              <a:ext uri="{FF2B5EF4-FFF2-40B4-BE49-F238E27FC236}">
                <a16:creationId xmlns:a16="http://schemas.microsoft.com/office/drawing/2014/main" id="{A77C7170-7D65-448C-9237-6C070D79C58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5D6CD2FC-18EE-46BC-8A97-F04EB6B04652}"/>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226799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1928E4-C027-4B45-9004-2DAE5E3964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00B6B7B2-9988-4A5F-B75D-6CA3F1652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6EE84C78-B823-4106-98C3-A47F10E54E12}"/>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5" name="Footer Placeholder 4">
            <a:extLst>
              <a:ext uri="{FF2B5EF4-FFF2-40B4-BE49-F238E27FC236}">
                <a16:creationId xmlns:a16="http://schemas.microsoft.com/office/drawing/2014/main" id="{5BDF3BED-5551-45A1-B923-733B76C5816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CD62A53D-E15C-48D2-8DFF-0619C731277C}"/>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1103649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FDCC-977C-48DF-AFBE-13D6AD146E4B}"/>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C1DD397E-DAF0-4816-9EEC-1AC74D1F3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73482C04-6BCA-43C9-8A46-0A218A042967}"/>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5" name="Footer Placeholder 4">
            <a:extLst>
              <a:ext uri="{FF2B5EF4-FFF2-40B4-BE49-F238E27FC236}">
                <a16:creationId xmlns:a16="http://schemas.microsoft.com/office/drawing/2014/main" id="{A90BF004-0BCF-43C0-A48B-A9FA52A6E9F4}"/>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6776129-E528-4F56-855F-583495888764}"/>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100901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356F-EB39-45AE-8033-13500DEBB5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FDF826E6-446F-4417-9477-16710638D8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7EE231-2500-4464-9D4B-D04149623A31}"/>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5" name="Footer Placeholder 4">
            <a:extLst>
              <a:ext uri="{FF2B5EF4-FFF2-40B4-BE49-F238E27FC236}">
                <a16:creationId xmlns:a16="http://schemas.microsoft.com/office/drawing/2014/main" id="{6F1C987B-A394-4BE7-8C10-5D761E6D5DDB}"/>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3E97088-7116-4D8D-8C68-AE0216EACA02}"/>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129780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E4647-5776-4B02-B8F0-664BA5A55A4D}"/>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D06A132E-3A30-4B44-B799-BA3664114A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BEBCF2EA-84F2-4CE3-865B-915EC6102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4C57C106-13EB-432B-854D-E6A7258EE8C6}"/>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6" name="Footer Placeholder 5">
            <a:extLst>
              <a:ext uri="{FF2B5EF4-FFF2-40B4-BE49-F238E27FC236}">
                <a16:creationId xmlns:a16="http://schemas.microsoft.com/office/drawing/2014/main" id="{E49EE727-E391-4687-B791-32F1542DD92A}"/>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EE5913E2-4BD2-4790-8186-61409A4B25C9}"/>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372797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B2DE-C83F-4776-BDF0-B27DB9C92B24}"/>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FE7FD58F-C55E-4A6C-8721-66BDBF3F6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6D25B3-DE5C-4C2D-8058-B1E20744F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67AC989B-0FDD-4D25-8D8D-C57EAADF6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CFC67-4377-44DE-A7B8-DA48E1079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7D5EC3CB-8402-4A7A-BDC9-9BCC140FD330}"/>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8" name="Footer Placeholder 7">
            <a:extLst>
              <a:ext uri="{FF2B5EF4-FFF2-40B4-BE49-F238E27FC236}">
                <a16:creationId xmlns:a16="http://schemas.microsoft.com/office/drawing/2014/main" id="{0E56BC4F-75FC-4A10-B433-F5B933D21E1B}"/>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1A01B38A-7294-4158-BD58-5F5108D978EB}"/>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255138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81EC-81DE-4E76-AC4C-C12730769689}"/>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49DE5589-CED0-465A-8A8A-4B4B28FFA9F7}"/>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4" name="Footer Placeholder 3">
            <a:extLst>
              <a:ext uri="{FF2B5EF4-FFF2-40B4-BE49-F238E27FC236}">
                <a16:creationId xmlns:a16="http://schemas.microsoft.com/office/drawing/2014/main" id="{A1C8216F-5D64-4318-94FD-2FE119079C83}"/>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76C7F0E5-E215-48FC-9A2F-88186D87A217}"/>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208438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a:blip r:embed="rId2">
            <a:extLst>
              <a:ext uri="{28A0092B-C50C-407E-A947-70E740481C1C}">
                <a14:useLocalDpi xmlns:a14="http://schemas.microsoft.com/office/drawing/2010/main" val="0"/>
              </a:ext>
            </a:extLst>
          </a:blip>
          <a:tile tx="0" ty="0" sx="100000" sy="100000" flip="none" algn="tl"/>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7B635-E757-4C48-80D1-F73175EEF66E}"/>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3" name="Footer Placeholder 2">
            <a:extLst>
              <a:ext uri="{FF2B5EF4-FFF2-40B4-BE49-F238E27FC236}">
                <a16:creationId xmlns:a16="http://schemas.microsoft.com/office/drawing/2014/main" id="{3BEE70BC-4A3A-41DB-884E-E5AC5F5E24F3}"/>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5957CC58-AD06-4269-8F50-6FFF452FA291}"/>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110134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49E6-EF02-4CAB-AF9D-9A5CDCEB0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46F3911A-5F82-4F89-A333-E4A52DA0D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C5C2B584-1969-4A8F-8A1B-B7659E579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2A207-3FFF-49E6-A4D0-545AF7692F0F}"/>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6" name="Footer Placeholder 5">
            <a:extLst>
              <a:ext uri="{FF2B5EF4-FFF2-40B4-BE49-F238E27FC236}">
                <a16:creationId xmlns:a16="http://schemas.microsoft.com/office/drawing/2014/main" id="{FC16C9EA-C3F7-4C83-9196-E432C1D02C28}"/>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A6D2C80C-BCFA-4801-ADC8-E7C1D391E247}"/>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358736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180B-16D0-46D6-B7C9-217B690A2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46B8B5D7-4B3C-4945-B447-9E5EECD24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033230E6-4A12-4E27-9CB1-22B1C551E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E88FC-C01D-41E7-B81A-78228D192646}"/>
              </a:ext>
            </a:extLst>
          </p:cNvPr>
          <p:cNvSpPr>
            <a:spLocks noGrp="1"/>
          </p:cNvSpPr>
          <p:nvPr>
            <p:ph type="dt" sz="half" idx="10"/>
          </p:nvPr>
        </p:nvSpPr>
        <p:spPr/>
        <p:txBody>
          <a:bodyPr/>
          <a:lstStyle/>
          <a:p>
            <a:fld id="{001FBEDA-889D-4F98-8A0F-47D2C132D9AD}" type="datetimeFigureOut">
              <a:rPr lang="en-HK" smtClean="0"/>
              <a:t>14/2/2025</a:t>
            </a:fld>
            <a:endParaRPr lang="en-HK"/>
          </a:p>
        </p:txBody>
      </p:sp>
      <p:sp>
        <p:nvSpPr>
          <p:cNvPr id="6" name="Footer Placeholder 5">
            <a:extLst>
              <a:ext uri="{FF2B5EF4-FFF2-40B4-BE49-F238E27FC236}">
                <a16:creationId xmlns:a16="http://schemas.microsoft.com/office/drawing/2014/main" id="{05ACD0E4-37A8-4AFC-9A95-F1D16E3E4ECD}"/>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6187E56-A8CA-4047-A01C-F0D77E55E615}"/>
              </a:ext>
            </a:extLst>
          </p:cNvPr>
          <p:cNvSpPr>
            <a:spLocks noGrp="1"/>
          </p:cNvSpPr>
          <p:nvPr>
            <p:ph type="sldNum" sz="quarter" idx="12"/>
          </p:nvPr>
        </p:nvSpPr>
        <p:spPr/>
        <p:txBody>
          <a:bodyPr/>
          <a:lstStyle/>
          <a:p>
            <a:fld id="{CE9672CE-F7C4-467C-BF34-82BB2C096AF8}" type="slidenum">
              <a:rPr lang="en-HK" smtClean="0"/>
              <a:t>‹#›</a:t>
            </a:fld>
            <a:endParaRPr lang="en-HK"/>
          </a:p>
        </p:txBody>
      </p:sp>
    </p:spTree>
    <p:extLst>
      <p:ext uri="{BB962C8B-B14F-4D97-AF65-F5344CB8AC3E}">
        <p14:creationId xmlns:p14="http://schemas.microsoft.com/office/powerpoint/2010/main" val="110638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EBA00-B43C-4F65-A876-10CF25EF4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F11F8BAC-B494-4E2F-8108-42B933CC8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5EEC5C3E-C1E6-4AE3-9DB1-A2A555313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FBEDA-889D-4F98-8A0F-47D2C132D9AD}" type="datetimeFigureOut">
              <a:rPr lang="en-HK" smtClean="0"/>
              <a:t>14/2/2025</a:t>
            </a:fld>
            <a:endParaRPr lang="en-HK"/>
          </a:p>
        </p:txBody>
      </p:sp>
      <p:sp>
        <p:nvSpPr>
          <p:cNvPr id="5" name="Footer Placeholder 4">
            <a:extLst>
              <a:ext uri="{FF2B5EF4-FFF2-40B4-BE49-F238E27FC236}">
                <a16:creationId xmlns:a16="http://schemas.microsoft.com/office/drawing/2014/main" id="{A53FDB1D-900B-472C-8D0C-64553E0C6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A746FC47-F59A-4C67-A1BB-E5C169B6D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672CE-F7C4-467C-BF34-82BB2C096AF8}" type="slidenum">
              <a:rPr lang="en-HK" smtClean="0"/>
              <a:t>‹#›</a:t>
            </a:fld>
            <a:endParaRPr lang="en-HK"/>
          </a:p>
        </p:txBody>
      </p:sp>
      <p:pic>
        <p:nvPicPr>
          <p:cNvPr id="7" name="Picture 6" descr="hibo_background.png">
            <a:extLst>
              <a:ext uri="{FF2B5EF4-FFF2-40B4-BE49-F238E27FC236}">
                <a16:creationId xmlns:a16="http://schemas.microsoft.com/office/drawing/2014/main" id="{9B910219-92ED-D8AB-0B6E-7ACD94EE8B5D}"/>
              </a:ext>
            </a:extLst>
          </p:cNvPr>
          <p:cNvPicPr>
            <a:picLocks noChangeAspect="1"/>
          </p:cNvPicPr>
          <p:nvPr userDrawn="1"/>
        </p:nvPicPr>
        <p:blipFill rotWithShape="1">
          <a:blip r:embed="rId13" cstate="email">
            <a:extLst>
              <a:ext uri="{28A0092B-C50C-407E-A947-70E740481C1C}">
                <a14:useLocalDpi xmlns:a14="http://schemas.microsoft.com/office/drawing/2010/main" val="0"/>
              </a:ext>
            </a:extLst>
          </a:blip>
          <a:srcRect/>
          <a:stretch/>
        </p:blipFill>
        <p:spPr>
          <a:xfrm rot="10800000">
            <a:off x="20" y="1282"/>
            <a:ext cx="12191980" cy="6856718"/>
          </a:xfrm>
          <a:prstGeom prst="rect">
            <a:avLst/>
          </a:prstGeom>
        </p:spPr>
      </p:pic>
    </p:spTree>
    <p:extLst>
      <p:ext uri="{BB962C8B-B14F-4D97-AF65-F5344CB8AC3E}">
        <p14:creationId xmlns:p14="http://schemas.microsoft.com/office/powerpoint/2010/main" val="3444574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hibocare.com/" TargetMode="External"/><Relationship Id="rId3" Type="http://schemas.openxmlformats.org/officeDocument/2006/relationships/image" Target="../media/image4.sv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linkedin.com/company/hibocare" TargetMode="External"/><Relationship Id="rId5" Type="http://schemas.openxmlformats.org/officeDocument/2006/relationships/image" Target="../media/image21.png"/><Relationship Id="rId10" Type="http://schemas.openxmlformats.org/officeDocument/2006/relationships/image" Target="../media/image24.svg"/><Relationship Id="rId4" Type="http://schemas.openxmlformats.org/officeDocument/2006/relationships/hyperlink" Target="https://www.youtube.com/@hibocare" TargetMode="Externa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emf"/><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4.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Graphic 5">
            <a:extLst>
              <a:ext uri="{FF2B5EF4-FFF2-40B4-BE49-F238E27FC236}">
                <a16:creationId xmlns:a16="http://schemas.microsoft.com/office/drawing/2014/main" id="{BD006969-BA14-4CD1-8CE5-0CC795CD0C02}"/>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3073" y="390950"/>
            <a:ext cx="2132105" cy="456253"/>
          </a:xfrm>
          <a:prstGeom prst="rect">
            <a:avLst/>
          </a:prstGeom>
        </p:spPr>
      </p:pic>
      <p:sp>
        <p:nvSpPr>
          <p:cNvPr id="8" name="TextBox 7">
            <a:extLst>
              <a:ext uri="{FF2B5EF4-FFF2-40B4-BE49-F238E27FC236}">
                <a16:creationId xmlns:a16="http://schemas.microsoft.com/office/drawing/2014/main" id="{65489701-F634-43FE-A029-198E6EA22555}"/>
              </a:ext>
            </a:extLst>
          </p:cNvPr>
          <p:cNvSpPr txBox="1"/>
          <p:nvPr/>
        </p:nvSpPr>
        <p:spPr>
          <a:xfrm>
            <a:off x="4763391" y="2967334"/>
            <a:ext cx="2518214" cy="923330"/>
          </a:xfrm>
          <a:prstGeom prst="rect">
            <a:avLst/>
          </a:prstGeom>
          <a:noFill/>
        </p:spPr>
        <p:txBody>
          <a:bodyPr wrap="square">
            <a:spAutoFit/>
          </a:bodyPr>
          <a:lstStyle/>
          <a:p>
            <a:pPr algn="r"/>
            <a:r>
              <a:rPr lang="en-HK" b="1" i="0" cap="all" dirty="0">
                <a:solidFill>
                  <a:srgbClr val="FFFFFF"/>
                </a:solidFill>
                <a:effectLst/>
                <a:latin typeface="Montserrat" panose="00000500000000000000" pitchFamily="2" charset="0"/>
              </a:rPr>
              <a:t>Revolutionising the air we breathe</a:t>
            </a:r>
          </a:p>
        </p:txBody>
      </p:sp>
      <p:cxnSp>
        <p:nvCxnSpPr>
          <p:cNvPr id="10" name="Straight Connector 9">
            <a:extLst>
              <a:ext uri="{FF2B5EF4-FFF2-40B4-BE49-F238E27FC236}">
                <a16:creationId xmlns:a16="http://schemas.microsoft.com/office/drawing/2014/main" id="{9A8D9676-CA91-4C4C-B70F-C1F7C46AE1B2}"/>
              </a:ext>
            </a:extLst>
          </p:cNvPr>
          <p:cNvCxnSpPr/>
          <p:nvPr/>
        </p:nvCxnSpPr>
        <p:spPr>
          <a:xfrm>
            <a:off x="7364255" y="2497152"/>
            <a:ext cx="0" cy="18719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061B66A-BDE4-4069-A800-43700EF7DAFA}"/>
              </a:ext>
            </a:extLst>
          </p:cNvPr>
          <p:cNvSpPr txBox="1"/>
          <p:nvPr/>
        </p:nvSpPr>
        <p:spPr>
          <a:xfrm>
            <a:off x="7381442" y="2380137"/>
            <a:ext cx="4662027" cy="2062103"/>
          </a:xfrm>
          <a:prstGeom prst="rect">
            <a:avLst/>
          </a:prstGeom>
          <a:noFill/>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HK" sz="2800" b="1" i="0" u="none" strike="noStrike" kern="1200" cap="all" spc="0" normalizeH="0" baseline="0" noProof="0" dirty="0">
                <a:ln>
                  <a:noFill/>
                </a:ln>
                <a:solidFill>
                  <a:srgbClr val="FFFFFF"/>
                </a:solidFill>
                <a:effectLst/>
                <a:uLnTx/>
                <a:uFillTx/>
                <a:latin typeface="Montserrat" panose="00000500000000000000" pitchFamily="2" charset="0"/>
                <a:ea typeface="+mn-ea"/>
                <a:cs typeface="+mn-cs"/>
              </a:rPr>
              <a:t>INSTALLATION at Emergency Room of a Hospital in the us</a:t>
            </a:r>
            <a:endParaRPr lang="en-HK" sz="2800" b="1" cap="all" dirty="0">
              <a:solidFill>
                <a:srgbClr val="FFFFFF"/>
              </a:solidFill>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HK" sz="2800" b="1" i="0" u="none" strike="noStrike" kern="1200" cap="all" spc="0" normalizeH="0" baseline="0" noProof="0" dirty="0">
              <a:ln>
                <a:noFill/>
              </a:ln>
              <a:solidFill>
                <a:srgbClr val="FFFFFF"/>
              </a:solidFill>
              <a:effectLst/>
              <a:uLnTx/>
              <a:uFillTx/>
              <a:latin typeface="Montserrat"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HK" sz="1600" b="1" i="0" u="none" strike="noStrike" kern="1200" cap="all" spc="0" normalizeH="0" baseline="0" noProof="0" dirty="0">
                <a:ln>
                  <a:noFill/>
                </a:ln>
                <a:solidFill>
                  <a:srgbClr val="FFFFFF"/>
                </a:solidFill>
                <a:effectLst/>
                <a:uLnTx/>
                <a:uFillTx/>
                <a:latin typeface="Montserrat" panose="00000500000000000000" pitchFamily="2" charset="0"/>
                <a:ea typeface="+mn-ea"/>
                <a:cs typeface="+mn-cs"/>
              </a:rPr>
              <a:t>Long Term FINDINGS</a:t>
            </a:r>
          </a:p>
        </p:txBody>
      </p:sp>
      <p:pic>
        <p:nvPicPr>
          <p:cNvPr id="3" name="Picture 2" descr="A picture containing clock, wall, indoor&#10;&#10;Description automatically generated">
            <a:extLst>
              <a:ext uri="{FF2B5EF4-FFF2-40B4-BE49-F238E27FC236}">
                <a16:creationId xmlns:a16="http://schemas.microsoft.com/office/drawing/2014/main" id="{98435170-6CB2-A43A-0E77-798E4C10896F}"/>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r="-341"/>
          <a:stretch/>
        </p:blipFill>
        <p:spPr>
          <a:xfrm>
            <a:off x="-19134" y="1142306"/>
            <a:ext cx="4829694" cy="4573387"/>
          </a:xfrm>
          <a:prstGeom prst="ellipse">
            <a:avLst/>
          </a:prstGeom>
        </p:spPr>
      </p:pic>
    </p:spTree>
    <p:extLst>
      <p:ext uri="{BB962C8B-B14F-4D97-AF65-F5344CB8AC3E}">
        <p14:creationId xmlns:p14="http://schemas.microsoft.com/office/powerpoint/2010/main" val="4688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17B9C-C993-E65A-8D62-3B7416C45AC6}"/>
            </a:ext>
          </a:extLst>
        </p:cNvPr>
        <p:cNvGrpSpPr/>
        <p:nvPr/>
      </p:nvGrpSpPr>
      <p:grpSpPr>
        <a:xfrm>
          <a:off x="0" y="0"/>
          <a:ext cx="0" cy="0"/>
          <a:chOff x="0" y="0"/>
          <a:chExt cx="0" cy="0"/>
        </a:xfrm>
      </p:grpSpPr>
      <p:sp>
        <p:nvSpPr>
          <p:cNvPr id="4" name="object 5">
            <a:extLst>
              <a:ext uri="{FF2B5EF4-FFF2-40B4-BE49-F238E27FC236}">
                <a16:creationId xmlns:a16="http://schemas.microsoft.com/office/drawing/2014/main" id="{37D5B0AD-C28C-323C-C538-5B070AC81278}"/>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Data analysis: Very Fine Particulate Matter - PM1</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B51B29D8-3063-C9D8-4DC2-629FEDE26D19}"/>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graphicFrame>
        <p:nvGraphicFramePr>
          <p:cNvPr id="2" name="Chart 1">
            <a:extLst>
              <a:ext uri="{FF2B5EF4-FFF2-40B4-BE49-F238E27FC236}">
                <a16:creationId xmlns:a16="http://schemas.microsoft.com/office/drawing/2014/main" id="{DF83CEE2-8FE3-1F26-265E-15C6251A6933}"/>
              </a:ext>
            </a:extLst>
          </p:cNvPr>
          <p:cNvGraphicFramePr>
            <a:graphicFrameLocks/>
          </p:cNvGraphicFramePr>
          <p:nvPr>
            <p:extLst>
              <p:ext uri="{D42A27DB-BD31-4B8C-83A1-F6EECF244321}">
                <p14:modId xmlns:p14="http://schemas.microsoft.com/office/powerpoint/2010/main" val="1773936866"/>
              </p:ext>
            </p:extLst>
          </p:nvPr>
        </p:nvGraphicFramePr>
        <p:xfrm>
          <a:off x="520995" y="1578719"/>
          <a:ext cx="11450906" cy="4715758"/>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Connector 7">
            <a:extLst>
              <a:ext uri="{FF2B5EF4-FFF2-40B4-BE49-F238E27FC236}">
                <a16:creationId xmlns:a16="http://schemas.microsoft.com/office/drawing/2014/main" id="{13CCAAE5-EE0C-681C-D0D9-8BC4DCB865EC}"/>
              </a:ext>
            </a:extLst>
          </p:cNvPr>
          <p:cNvCxnSpPr>
            <a:cxnSpLocks/>
          </p:cNvCxnSpPr>
          <p:nvPr/>
        </p:nvCxnSpPr>
        <p:spPr>
          <a:xfrm>
            <a:off x="1027134" y="5211266"/>
            <a:ext cx="713984"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68CF2B0-8243-C3DE-86FF-F51CD84099CB}"/>
              </a:ext>
            </a:extLst>
          </p:cNvPr>
          <p:cNvCxnSpPr>
            <a:cxnSpLocks/>
          </p:cNvCxnSpPr>
          <p:nvPr/>
        </p:nvCxnSpPr>
        <p:spPr>
          <a:xfrm>
            <a:off x="2404997" y="3996241"/>
            <a:ext cx="941268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26F739-B393-2718-FA22-76CC9C69D4DF}"/>
              </a:ext>
            </a:extLst>
          </p:cNvPr>
          <p:cNvCxnSpPr>
            <a:cxnSpLocks/>
          </p:cNvCxnSpPr>
          <p:nvPr/>
        </p:nvCxnSpPr>
        <p:spPr>
          <a:xfrm flipV="1">
            <a:off x="1741118" y="3996241"/>
            <a:ext cx="663879" cy="1239414"/>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39940F3-1A1A-DAB3-4B4A-154CCDB9EFFC}"/>
              </a:ext>
            </a:extLst>
          </p:cNvPr>
          <p:cNvSpPr txBox="1"/>
          <p:nvPr/>
        </p:nvSpPr>
        <p:spPr>
          <a:xfrm>
            <a:off x="869684" y="6283383"/>
            <a:ext cx="2381693" cy="369332"/>
          </a:xfrm>
          <a:prstGeom prst="rect">
            <a:avLst/>
          </a:prstGeom>
          <a:noFill/>
        </p:spPr>
        <p:txBody>
          <a:bodyPr wrap="square" rtlCol="0">
            <a:spAutoFit/>
          </a:bodyPr>
          <a:lstStyle/>
          <a:p>
            <a:pPr algn="ctr"/>
            <a:r>
              <a:rPr lang="en-US" dirty="0">
                <a:solidFill>
                  <a:schemeClr val="bg1"/>
                </a:solidFill>
              </a:rPr>
              <a:t>HiboScreen Installation</a:t>
            </a:r>
            <a:endParaRPr lang="en-HK" dirty="0">
              <a:solidFill>
                <a:schemeClr val="bg1"/>
              </a:solidFill>
            </a:endParaRPr>
          </a:p>
        </p:txBody>
      </p:sp>
      <p:sp>
        <p:nvSpPr>
          <p:cNvPr id="26" name="Isosceles Triangle 25">
            <a:extLst>
              <a:ext uri="{FF2B5EF4-FFF2-40B4-BE49-F238E27FC236}">
                <a16:creationId xmlns:a16="http://schemas.microsoft.com/office/drawing/2014/main" id="{1B08F09F-7124-E2D7-2D94-9D806FC22B7A}"/>
              </a:ext>
            </a:extLst>
          </p:cNvPr>
          <p:cNvSpPr/>
          <p:nvPr/>
        </p:nvSpPr>
        <p:spPr>
          <a:xfrm>
            <a:off x="1813359" y="5913761"/>
            <a:ext cx="427341" cy="263755"/>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 name="TextBox 26">
            <a:extLst>
              <a:ext uri="{FF2B5EF4-FFF2-40B4-BE49-F238E27FC236}">
                <a16:creationId xmlns:a16="http://schemas.microsoft.com/office/drawing/2014/main" id="{BB571B3D-1BFB-1AE3-C307-AF9FBE3FCD0A}"/>
              </a:ext>
            </a:extLst>
          </p:cNvPr>
          <p:cNvSpPr txBox="1"/>
          <p:nvPr/>
        </p:nvSpPr>
        <p:spPr>
          <a:xfrm>
            <a:off x="622411" y="731795"/>
            <a:ext cx="11050349" cy="830997"/>
          </a:xfrm>
          <a:prstGeom prst="rect">
            <a:avLst/>
          </a:prstGeom>
          <a:solidFill>
            <a:srgbClr val="0D1D38">
              <a:alpha val="50196"/>
            </a:srgbClr>
          </a:solidFill>
        </p:spPr>
        <p:txBody>
          <a:bodyPr wrap="square" rtlCol="0">
            <a:spAutoFit/>
          </a:bodyPr>
          <a:lstStyle/>
          <a:p>
            <a:r>
              <a:rPr lang="en-HK" sz="2400" dirty="0">
                <a:solidFill>
                  <a:schemeClr val="bg1"/>
                </a:solidFill>
                <a:latin typeface="Montserrat" pitchFamily="2" charset="0"/>
              </a:rPr>
              <a:t>3x improvement in the average PM1.0 inside the ER when only half the air was treated by HiboScreen</a:t>
            </a:r>
          </a:p>
        </p:txBody>
      </p:sp>
      <p:sp>
        <p:nvSpPr>
          <p:cNvPr id="5" name="TextBox 4">
            <a:extLst>
              <a:ext uri="{FF2B5EF4-FFF2-40B4-BE49-F238E27FC236}">
                <a16:creationId xmlns:a16="http://schemas.microsoft.com/office/drawing/2014/main" id="{4BF3715D-A005-70EE-7C6E-70C430F26C46}"/>
              </a:ext>
            </a:extLst>
          </p:cNvPr>
          <p:cNvSpPr txBox="1"/>
          <p:nvPr/>
        </p:nvSpPr>
        <p:spPr>
          <a:xfrm>
            <a:off x="2800825" y="3450661"/>
            <a:ext cx="5693180" cy="400110"/>
          </a:xfrm>
          <a:prstGeom prst="rect">
            <a:avLst/>
          </a:prstGeom>
          <a:noFill/>
        </p:spPr>
        <p:txBody>
          <a:bodyPr wrap="square" rtlCol="0">
            <a:spAutoFit/>
          </a:bodyPr>
          <a:lstStyle/>
          <a:p>
            <a:r>
              <a:rPr lang="en-US" sz="2000" b="1" dirty="0"/>
              <a:t>3.0x observed improvement</a:t>
            </a:r>
            <a:endParaRPr lang="en-HK" sz="2000" b="1" dirty="0"/>
          </a:p>
        </p:txBody>
      </p:sp>
      <p:cxnSp>
        <p:nvCxnSpPr>
          <p:cNvPr id="6" name="Straight Connector 5">
            <a:extLst>
              <a:ext uri="{FF2B5EF4-FFF2-40B4-BE49-F238E27FC236}">
                <a16:creationId xmlns:a16="http://schemas.microsoft.com/office/drawing/2014/main" id="{E53847F1-472D-15ED-0BEA-68348CB0A299}"/>
              </a:ext>
            </a:extLst>
          </p:cNvPr>
          <p:cNvCxnSpPr>
            <a:cxnSpLocks/>
          </p:cNvCxnSpPr>
          <p:nvPr/>
        </p:nvCxnSpPr>
        <p:spPr>
          <a:xfrm>
            <a:off x="2404997" y="2781216"/>
            <a:ext cx="9412685" cy="0"/>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7AD334E-3736-760B-6A8A-360A50F8B1ED}"/>
              </a:ext>
            </a:extLst>
          </p:cNvPr>
          <p:cNvCxnSpPr>
            <a:cxnSpLocks/>
          </p:cNvCxnSpPr>
          <p:nvPr/>
        </p:nvCxnSpPr>
        <p:spPr>
          <a:xfrm flipV="1">
            <a:off x="1753644" y="2781216"/>
            <a:ext cx="651353" cy="2445673"/>
          </a:xfrm>
          <a:prstGeom prst="line">
            <a:avLst/>
          </a:prstGeom>
          <a:ln w="571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7A8EE9-8E43-BF29-B79E-26E1C31FC877}"/>
              </a:ext>
            </a:extLst>
          </p:cNvPr>
          <p:cNvSpPr txBox="1"/>
          <p:nvPr/>
        </p:nvSpPr>
        <p:spPr>
          <a:xfrm>
            <a:off x="2780779" y="2319645"/>
            <a:ext cx="8999658" cy="400110"/>
          </a:xfrm>
          <a:prstGeom prst="rect">
            <a:avLst/>
          </a:prstGeom>
          <a:noFill/>
        </p:spPr>
        <p:txBody>
          <a:bodyPr wrap="square" rtlCol="0">
            <a:spAutoFit/>
          </a:bodyPr>
          <a:lstStyle/>
          <a:p>
            <a:r>
              <a:rPr lang="en-US" sz="2000" b="1" dirty="0"/>
              <a:t>5.0x extrapolated improvement if both the AHUs had HS</a:t>
            </a:r>
            <a:endParaRPr lang="en-HK" sz="2000" b="1" dirty="0"/>
          </a:p>
        </p:txBody>
      </p:sp>
      <p:sp>
        <p:nvSpPr>
          <p:cNvPr id="11" name="TextBox 10">
            <a:extLst>
              <a:ext uri="{FF2B5EF4-FFF2-40B4-BE49-F238E27FC236}">
                <a16:creationId xmlns:a16="http://schemas.microsoft.com/office/drawing/2014/main" id="{8DF169F8-EA8D-A464-E99B-38E561F6CAC2}"/>
              </a:ext>
            </a:extLst>
          </p:cNvPr>
          <p:cNvSpPr txBox="1"/>
          <p:nvPr/>
        </p:nvSpPr>
        <p:spPr>
          <a:xfrm>
            <a:off x="3068877" y="6526061"/>
            <a:ext cx="7703499" cy="246221"/>
          </a:xfrm>
          <a:prstGeom prst="rect">
            <a:avLst/>
          </a:prstGeom>
          <a:noFill/>
        </p:spPr>
        <p:txBody>
          <a:bodyPr wrap="square" rtlCol="0">
            <a:spAutoFit/>
          </a:bodyPr>
          <a:lstStyle/>
          <a:p>
            <a:pPr algn="r"/>
            <a:r>
              <a:rPr lang="en-US" sz="1000" dirty="0">
                <a:solidFill>
                  <a:schemeClr val="bg1"/>
                </a:solidFill>
              </a:rPr>
              <a:t>Data with very low particulate count was excluded due to sensor accuracy limitations and 2 day moving average was used for even graph profile</a:t>
            </a:r>
            <a:endParaRPr lang="en-HK" sz="1000" dirty="0">
              <a:solidFill>
                <a:schemeClr val="bg1"/>
              </a:solidFill>
            </a:endParaRPr>
          </a:p>
        </p:txBody>
      </p:sp>
      <p:sp>
        <p:nvSpPr>
          <p:cNvPr id="3" name="TextBox 2">
            <a:extLst>
              <a:ext uri="{FF2B5EF4-FFF2-40B4-BE49-F238E27FC236}">
                <a16:creationId xmlns:a16="http://schemas.microsoft.com/office/drawing/2014/main" id="{7BAD0F22-4C9A-3996-A068-E6EBA4713628}"/>
              </a:ext>
            </a:extLst>
          </p:cNvPr>
          <p:cNvSpPr txBox="1"/>
          <p:nvPr/>
        </p:nvSpPr>
        <p:spPr>
          <a:xfrm rot="16200000">
            <a:off x="-1681793" y="3760403"/>
            <a:ext cx="4027157" cy="461665"/>
          </a:xfrm>
          <a:prstGeom prst="rect">
            <a:avLst/>
          </a:prstGeom>
          <a:noFill/>
        </p:spPr>
        <p:txBody>
          <a:bodyPr wrap="square" rtlCol="0">
            <a:spAutoFit/>
          </a:bodyPr>
          <a:lstStyle/>
          <a:p>
            <a:pPr algn="ctr"/>
            <a:r>
              <a:rPr lang="en-US" sz="1200" dirty="0">
                <a:solidFill>
                  <a:schemeClr val="bg1"/>
                </a:solidFill>
                <a:latin typeface="Montserrat" pitchFamily="2" charset="0"/>
              </a:rPr>
              <a:t>PM in the supply air (RA+OA*) as a % of PM in the ER air (does not reflect single pass performance)</a:t>
            </a:r>
            <a:endParaRPr lang="en-HK" sz="1200" dirty="0">
              <a:solidFill>
                <a:schemeClr val="bg1"/>
              </a:solidFill>
              <a:latin typeface="Montserrat" pitchFamily="2" charset="0"/>
            </a:endParaRPr>
          </a:p>
        </p:txBody>
      </p:sp>
      <p:sp>
        <p:nvSpPr>
          <p:cNvPr id="10" name="TextBox 9">
            <a:extLst>
              <a:ext uri="{FF2B5EF4-FFF2-40B4-BE49-F238E27FC236}">
                <a16:creationId xmlns:a16="http://schemas.microsoft.com/office/drawing/2014/main" id="{075B4E5B-65A5-05D8-63FB-5B85EEE62A23}"/>
              </a:ext>
            </a:extLst>
          </p:cNvPr>
          <p:cNvSpPr txBox="1"/>
          <p:nvPr/>
        </p:nvSpPr>
        <p:spPr>
          <a:xfrm>
            <a:off x="220100" y="6579224"/>
            <a:ext cx="2829110" cy="246221"/>
          </a:xfrm>
          <a:prstGeom prst="rect">
            <a:avLst/>
          </a:prstGeom>
          <a:noFill/>
        </p:spPr>
        <p:txBody>
          <a:bodyPr wrap="square" rtlCol="0">
            <a:spAutoFit/>
          </a:bodyPr>
          <a:lstStyle/>
          <a:p>
            <a:r>
              <a:rPr lang="en-US" sz="1000" dirty="0">
                <a:solidFill>
                  <a:schemeClr val="bg1"/>
                </a:solidFill>
              </a:rPr>
              <a:t>*RA+OA = mixture of Return air + Outside air</a:t>
            </a:r>
            <a:endParaRPr lang="en-HK" sz="1000" dirty="0">
              <a:solidFill>
                <a:schemeClr val="bg1"/>
              </a:solidFill>
            </a:endParaRPr>
          </a:p>
        </p:txBody>
      </p:sp>
      <p:graphicFrame>
        <p:nvGraphicFramePr>
          <p:cNvPr id="12" name="Chart 11">
            <a:extLst>
              <a:ext uri="{FF2B5EF4-FFF2-40B4-BE49-F238E27FC236}">
                <a16:creationId xmlns:a16="http://schemas.microsoft.com/office/drawing/2014/main" id="{F926544D-A92F-8FCD-C3CA-48230F03229C}"/>
              </a:ext>
            </a:extLst>
          </p:cNvPr>
          <p:cNvGraphicFramePr>
            <a:graphicFrameLocks/>
          </p:cNvGraphicFramePr>
          <p:nvPr>
            <p:extLst>
              <p:ext uri="{D42A27DB-BD31-4B8C-83A1-F6EECF244321}">
                <p14:modId xmlns:p14="http://schemas.microsoft.com/office/powerpoint/2010/main" val="1037077270"/>
              </p:ext>
            </p:extLst>
          </p:nvPr>
        </p:nvGraphicFramePr>
        <p:xfrm>
          <a:off x="1052338" y="2137202"/>
          <a:ext cx="10765343" cy="3909258"/>
        </p:xfrm>
        <a:graphic>
          <a:graphicData uri="http://schemas.openxmlformats.org/drawingml/2006/chart">
            <c:chart xmlns:c="http://schemas.openxmlformats.org/drawingml/2006/chart" xmlns:r="http://schemas.openxmlformats.org/officeDocument/2006/relationships" r:id="rId5"/>
          </a:graphicData>
        </a:graphic>
      </p:graphicFrame>
      <p:sp>
        <p:nvSpPr>
          <p:cNvPr id="13" name="Oval 12">
            <a:extLst>
              <a:ext uri="{FF2B5EF4-FFF2-40B4-BE49-F238E27FC236}">
                <a16:creationId xmlns:a16="http://schemas.microsoft.com/office/drawing/2014/main" id="{2BAAD4A6-F997-77F3-5A15-694CAFA5AC43}"/>
              </a:ext>
            </a:extLst>
          </p:cNvPr>
          <p:cNvSpPr/>
          <p:nvPr/>
        </p:nvSpPr>
        <p:spPr>
          <a:xfrm>
            <a:off x="9207475" y="2835821"/>
            <a:ext cx="337969" cy="324229"/>
          </a:xfrm>
          <a:prstGeom prst="ellipse">
            <a:avLst/>
          </a:prstGeom>
          <a:solidFill>
            <a:srgbClr val="C0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TextBox 13">
            <a:extLst>
              <a:ext uri="{FF2B5EF4-FFF2-40B4-BE49-F238E27FC236}">
                <a16:creationId xmlns:a16="http://schemas.microsoft.com/office/drawing/2014/main" id="{C08ABB21-C479-B2E6-C19F-BFA7606BA9DC}"/>
              </a:ext>
            </a:extLst>
          </p:cNvPr>
          <p:cNvSpPr txBox="1"/>
          <p:nvPr/>
        </p:nvSpPr>
        <p:spPr>
          <a:xfrm>
            <a:off x="9611562" y="2807132"/>
            <a:ext cx="2017919" cy="369332"/>
          </a:xfrm>
          <a:prstGeom prst="rect">
            <a:avLst/>
          </a:prstGeom>
          <a:noFill/>
        </p:spPr>
        <p:txBody>
          <a:bodyPr wrap="square" rtlCol="0">
            <a:spAutoFit/>
          </a:bodyPr>
          <a:lstStyle/>
          <a:p>
            <a:r>
              <a:rPr lang="en-US" b="1" dirty="0"/>
              <a:t>Severe AQI events</a:t>
            </a:r>
            <a:endParaRPr lang="en-HK" b="1" dirty="0"/>
          </a:p>
        </p:txBody>
      </p:sp>
    </p:spTree>
    <p:extLst>
      <p:ext uri="{BB962C8B-B14F-4D97-AF65-F5344CB8AC3E}">
        <p14:creationId xmlns:p14="http://schemas.microsoft.com/office/powerpoint/2010/main" val="154055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4114FBD-8F7A-B11E-825F-8FCEF4539231}"/>
              </a:ext>
            </a:extLst>
          </p:cNvPr>
          <p:cNvSpPr txBox="1">
            <a:spLocks/>
          </p:cNvSpPr>
          <p:nvPr/>
        </p:nvSpPr>
        <p:spPr>
          <a:xfrm>
            <a:off x="345963" y="224521"/>
            <a:ext cx="11296687" cy="869721"/>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Data analysis: &gt;90% improvement in IAQ on Days with High Pollution Level</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B92C978F-A21C-4B41-C950-F0EF9C2E3056}"/>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graphicFrame>
        <p:nvGraphicFramePr>
          <p:cNvPr id="3" name="Table 2">
            <a:extLst>
              <a:ext uri="{FF2B5EF4-FFF2-40B4-BE49-F238E27FC236}">
                <a16:creationId xmlns:a16="http://schemas.microsoft.com/office/drawing/2014/main" id="{BB11555A-3A63-D5A5-DF54-8FF5EA77A885}"/>
              </a:ext>
            </a:extLst>
          </p:cNvPr>
          <p:cNvGraphicFramePr>
            <a:graphicFrameLocks noGrp="1"/>
          </p:cNvGraphicFramePr>
          <p:nvPr>
            <p:extLst>
              <p:ext uri="{D42A27DB-BD31-4B8C-83A1-F6EECF244321}">
                <p14:modId xmlns:p14="http://schemas.microsoft.com/office/powerpoint/2010/main" val="2214154556"/>
              </p:ext>
            </p:extLst>
          </p:nvPr>
        </p:nvGraphicFramePr>
        <p:xfrm>
          <a:off x="1123489" y="1230412"/>
          <a:ext cx="6709507" cy="1555082"/>
        </p:xfrm>
        <a:graphic>
          <a:graphicData uri="http://schemas.openxmlformats.org/drawingml/2006/table">
            <a:tbl>
              <a:tblPr/>
              <a:tblGrid>
                <a:gridCol w="1324981">
                  <a:extLst>
                    <a:ext uri="{9D8B030D-6E8A-4147-A177-3AD203B41FA5}">
                      <a16:colId xmlns:a16="http://schemas.microsoft.com/office/drawing/2014/main" val="2422902977"/>
                    </a:ext>
                  </a:extLst>
                </a:gridCol>
                <a:gridCol w="1071612">
                  <a:extLst>
                    <a:ext uri="{9D8B030D-6E8A-4147-A177-3AD203B41FA5}">
                      <a16:colId xmlns:a16="http://schemas.microsoft.com/office/drawing/2014/main" val="2906532000"/>
                    </a:ext>
                  </a:extLst>
                </a:gridCol>
                <a:gridCol w="1790048">
                  <a:extLst>
                    <a:ext uri="{9D8B030D-6E8A-4147-A177-3AD203B41FA5}">
                      <a16:colId xmlns:a16="http://schemas.microsoft.com/office/drawing/2014/main" val="2191827989"/>
                    </a:ext>
                  </a:extLst>
                </a:gridCol>
                <a:gridCol w="1000043">
                  <a:extLst>
                    <a:ext uri="{9D8B030D-6E8A-4147-A177-3AD203B41FA5}">
                      <a16:colId xmlns:a16="http://schemas.microsoft.com/office/drawing/2014/main" val="3256942262"/>
                    </a:ext>
                  </a:extLst>
                </a:gridCol>
                <a:gridCol w="1522823">
                  <a:extLst>
                    <a:ext uri="{9D8B030D-6E8A-4147-A177-3AD203B41FA5}">
                      <a16:colId xmlns:a16="http://schemas.microsoft.com/office/drawing/2014/main" val="2301497221"/>
                    </a:ext>
                  </a:extLst>
                </a:gridCol>
              </a:tblGrid>
              <a:tr h="597014">
                <a:tc>
                  <a:txBody>
                    <a:bodyPr/>
                    <a:lstStyle/>
                    <a:p>
                      <a:pPr algn="ctr" fontAlgn="b"/>
                      <a:r>
                        <a:rPr lang="en-US" sz="1400" b="1" i="0" u="none" strike="noStrike" dirty="0">
                          <a:solidFill>
                            <a:schemeClr val="bg1"/>
                          </a:solidFill>
                          <a:effectLst/>
                          <a:latin typeface="Montserrat" pitchFamily="2" charset="0"/>
                        </a:rPr>
                        <a:t>PM10 </a:t>
                      </a:r>
                    </a:p>
                    <a:p>
                      <a:pPr algn="ctr" fontAlgn="b"/>
                      <a:r>
                        <a:rPr lang="en-US" sz="1400" b="1" i="0" u="none" strike="noStrike" dirty="0">
                          <a:solidFill>
                            <a:schemeClr val="bg1"/>
                          </a:solidFill>
                          <a:effectLst/>
                          <a:latin typeface="Montserrat" pitchFamily="2" charset="0"/>
                        </a:rPr>
                        <a:t>(</a:t>
                      </a:r>
                      <a:r>
                        <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µ</a:t>
                      </a:r>
                      <a:r>
                        <a:rPr lang="en-US" sz="1400" b="1" i="0" u="none" strike="noStrike" dirty="0">
                          <a:solidFill>
                            <a:schemeClr val="bg1"/>
                          </a:solidFill>
                          <a:effectLst/>
                          <a:latin typeface="Montserrat" pitchFamily="2" charset="0"/>
                        </a:rPr>
                        <a:t>g/m3)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Pre-HiboScreen filtration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Filtration with 1 AHU incl. HiboScreen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US" sz="1400" b="0" i="0" u="none" strike="noStrike" dirty="0">
                          <a:solidFill>
                            <a:schemeClr val="bg1"/>
                          </a:solidFill>
                          <a:effectLst/>
                          <a:latin typeface="Montserrat" pitchFamily="2" charset="0"/>
                        </a:rPr>
                        <a:t>No. of Days</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US" sz="1400" b="0" i="0" u="none" strike="noStrike" dirty="0">
                          <a:solidFill>
                            <a:schemeClr val="bg1"/>
                          </a:solidFill>
                          <a:effectLst/>
                          <a:latin typeface="Montserrat" pitchFamily="2" charset="0"/>
                        </a:rPr>
                        <a:t>Extrapolated for both the AHUs</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3381842834"/>
                  </a:ext>
                </a:extLst>
              </a:tr>
              <a:tr h="302884">
                <a:tc>
                  <a:txBody>
                    <a:bodyPr/>
                    <a:lstStyle/>
                    <a:p>
                      <a:pPr algn="ctr" fontAlgn="b"/>
                      <a:r>
                        <a:rPr lang="en-HK" sz="1400" b="0" i="0" u="none" strike="noStrike" dirty="0">
                          <a:solidFill>
                            <a:schemeClr val="bg1"/>
                          </a:solidFill>
                          <a:effectLst/>
                          <a:latin typeface="Montserrat" pitchFamily="2" charset="0"/>
                        </a:rPr>
                        <a:t>13-25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alpha val="70000"/>
                      </a:schemeClr>
                    </a:solidFill>
                  </a:tcPr>
                </a:tc>
                <a:tc>
                  <a:txBody>
                    <a:bodyPr/>
                    <a:lstStyle/>
                    <a:p>
                      <a:pPr algn="ctr" fontAlgn="b"/>
                      <a:r>
                        <a:rPr lang="en-HK" sz="1400" b="0" i="0" u="none" strike="noStrike" dirty="0">
                          <a:solidFill>
                            <a:schemeClr val="bg1"/>
                          </a:solidFill>
                          <a:effectLst/>
                          <a:latin typeface="Montserrat" pitchFamily="2" charset="0"/>
                        </a:rPr>
                        <a:t>12%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35%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61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58%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604269607"/>
                  </a:ext>
                </a:extLst>
              </a:tr>
              <a:tr h="302884">
                <a:tc>
                  <a:txBody>
                    <a:bodyPr/>
                    <a:lstStyle/>
                    <a:p>
                      <a:pPr algn="ctr" fontAlgn="b"/>
                      <a:r>
                        <a:rPr lang="en-HK" sz="1400" b="0" i="0" u="none" strike="noStrike" dirty="0">
                          <a:solidFill>
                            <a:schemeClr val="bg1"/>
                          </a:solidFill>
                          <a:effectLst/>
                          <a:latin typeface="Montserrat" pitchFamily="2" charset="0"/>
                        </a:rPr>
                        <a:t>25-70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alpha val="70000"/>
                      </a:schemeClr>
                    </a:solidFill>
                  </a:tcPr>
                </a:tc>
                <a:tc>
                  <a:txBody>
                    <a:bodyPr/>
                    <a:lstStyle/>
                    <a:p>
                      <a:pPr algn="ctr" fontAlgn="b"/>
                      <a:r>
                        <a:rPr lang="en-HK" sz="1400" b="0" i="0" u="none" strike="noStrike">
                          <a:solidFill>
                            <a:schemeClr val="bg1"/>
                          </a:solidFill>
                          <a:effectLst/>
                          <a:latin typeface="Montserrat" pitchFamily="2" charset="0"/>
                        </a:rPr>
                        <a:t>16%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43%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79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70%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2977529069"/>
                  </a:ext>
                </a:extLst>
              </a:tr>
              <a:tr h="302884">
                <a:tc>
                  <a:txBody>
                    <a:bodyPr/>
                    <a:lstStyle/>
                    <a:p>
                      <a:pPr algn="ctr" fontAlgn="b"/>
                      <a:r>
                        <a:rPr lang="en-HK" sz="1400" b="0" i="0" u="none" strike="noStrike" dirty="0">
                          <a:solidFill>
                            <a:schemeClr val="bg1"/>
                          </a:solidFill>
                          <a:effectLst/>
                          <a:latin typeface="Montserrat" pitchFamily="2" charset="0"/>
                        </a:rPr>
                        <a:t>&gt;70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alpha val="70000"/>
                      </a:srgbClr>
                    </a:solidFill>
                  </a:tcPr>
                </a:tc>
                <a:tc>
                  <a:txBody>
                    <a:bodyPr/>
                    <a:lstStyle/>
                    <a:p>
                      <a:pPr algn="ctr" fontAlgn="b"/>
                      <a:r>
                        <a:rPr lang="en-HK" sz="1400" b="0" i="0" u="none" strike="noStrike" dirty="0">
                          <a:solidFill>
                            <a:schemeClr val="bg1"/>
                          </a:solidFill>
                          <a:effectLst/>
                          <a:latin typeface="Montserrat" pitchFamily="2" charset="0"/>
                        </a:rPr>
                        <a:t>12%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52%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14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91% (7.6x)</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alpha val="70000"/>
                      </a:srgbClr>
                    </a:solidFill>
                  </a:tcPr>
                </a:tc>
                <a:extLst>
                  <a:ext uri="{0D108BD9-81ED-4DB2-BD59-A6C34878D82A}">
                    <a16:rowId xmlns:a16="http://schemas.microsoft.com/office/drawing/2014/main" val="3154251042"/>
                  </a:ext>
                </a:extLst>
              </a:tr>
            </a:tbl>
          </a:graphicData>
        </a:graphic>
      </p:graphicFrame>
      <p:graphicFrame>
        <p:nvGraphicFramePr>
          <p:cNvPr id="5" name="Table 4">
            <a:extLst>
              <a:ext uri="{FF2B5EF4-FFF2-40B4-BE49-F238E27FC236}">
                <a16:creationId xmlns:a16="http://schemas.microsoft.com/office/drawing/2014/main" id="{B5514CC3-3ED6-5BE0-9425-A6B6A7DE4674}"/>
              </a:ext>
            </a:extLst>
          </p:cNvPr>
          <p:cNvGraphicFramePr>
            <a:graphicFrameLocks noGrp="1"/>
          </p:cNvGraphicFramePr>
          <p:nvPr>
            <p:extLst>
              <p:ext uri="{D42A27DB-BD31-4B8C-83A1-F6EECF244321}">
                <p14:modId xmlns:p14="http://schemas.microsoft.com/office/powerpoint/2010/main" val="2458609309"/>
              </p:ext>
            </p:extLst>
          </p:nvPr>
        </p:nvGraphicFramePr>
        <p:xfrm>
          <a:off x="1123488" y="2955438"/>
          <a:ext cx="6709506" cy="1505666"/>
        </p:xfrm>
        <a:graphic>
          <a:graphicData uri="http://schemas.openxmlformats.org/drawingml/2006/table">
            <a:tbl>
              <a:tblPr/>
              <a:tblGrid>
                <a:gridCol w="1324981">
                  <a:extLst>
                    <a:ext uri="{9D8B030D-6E8A-4147-A177-3AD203B41FA5}">
                      <a16:colId xmlns:a16="http://schemas.microsoft.com/office/drawing/2014/main" val="2422902977"/>
                    </a:ext>
                  </a:extLst>
                </a:gridCol>
                <a:gridCol w="1071612">
                  <a:extLst>
                    <a:ext uri="{9D8B030D-6E8A-4147-A177-3AD203B41FA5}">
                      <a16:colId xmlns:a16="http://schemas.microsoft.com/office/drawing/2014/main" val="2906532000"/>
                    </a:ext>
                  </a:extLst>
                </a:gridCol>
                <a:gridCol w="1790049">
                  <a:extLst>
                    <a:ext uri="{9D8B030D-6E8A-4147-A177-3AD203B41FA5}">
                      <a16:colId xmlns:a16="http://schemas.microsoft.com/office/drawing/2014/main" val="2191827989"/>
                    </a:ext>
                  </a:extLst>
                </a:gridCol>
                <a:gridCol w="1000041">
                  <a:extLst>
                    <a:ext uri="{9D8B030D-6E8A-4147-A177-3AD203B41FA5}">
                      <a16:colId xmlns:a16="http://schemas.microsoft.com/office/drawing/2014/main" val="1736625458"/>
                    </a:ext>
                  </a:extLst>
                </a:gridCol>
                <a:gridCol w="1522823">
                  <a:extLst>
                    <a:ext uri="{9D8B030D-6E8A-4147-A177-3AD203B41FA5}">
                      <a16:colId xmlns:a16="http://schemas.microsoft.com/office/drawing/2014/main" val="2301497221"/>
                    </a:ext>
                  </a:extLst>
                </a:gridCol>
              </a:tblGrid>
              <a:tr h="597014">
                <a:tc>
                  <a:txBody>
                    <a:bodyPr/>
                    <a:lstStyle/>
                    <a:p>
                      <a:pPr algn="ctr" fontAlgn="b"/>
                      <a:r>
                        <a:rPr lang="en-US" sz="1400" b="1" i="0" u="none" strike="noStrike" dirty="0">
                          <a:solidFill>
                            <a:schemeClr val="bg1"/>
                          </a:solidFill>
                          <a:effectLst/>
                          <a:latin typeface="Montserrat" pitchFamily="2" charset="0"/>
                        </a:rPr>
                        <a:t>PM2.5 (</a:t>
                      </a:r>
                      <a:r>
                        <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µ</a:t>
                      </a:r>
                      <a:r>
                        <a:rPr lang="en-US" sz="1400" b="1" i="0" u="none" strike="noStrike" dirty="0">
                          <a:solidFill>
                            <a:schemeClr val="bg1"/>
                          </a:solidFill>
                          <a:effectLst/>
                          <a:latin typeface="Montserrat" pitchFamily="2" charset="0"/>
                        </a:rPr>
                        <a:t>g/m3)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gridSpan="4">
                  <a:txBody>
                    <a:bodyPr/>
                    <a:lstStyle/>
                    <a:p>
                      <a:pPr algn="ctr" fontAlgn="b"/>
                      <a:endParaRPr lang="en-HK"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hMerge="1">
                  <a:txBody>
                    <a:bodyPr/>
                    <a:lstStyle/>
                    <a:p>
                      <a:pPr algn="ctr" fontAlgn="b"/>
                      <a:endParaRPr lang="en-HK"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hMerge="1">
                  <a:txBody>
                    <a:bodyPr/>
                    <a:lstStyle/>
                    <a:p>
                      <a:pPr algn="ctr" fontAlgn="b"/>
                      <a:endParaRPr lang="en-US"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hMerge="1">
                  <a:txBody>
                    <a:bodyPr/>
                    <a:lstStyle/>
                    <a:p>
                      <a:pPr algn="ctr" fontAlgn="b"/>
                      <a:endParaRPr lang="en-US"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3381842834"/>
                  </a:ext>
                </a:extLst>
              </a:tr>
              <a:tr h="302884">
                <a:tc>
                  <a:txBody>
                    <a:bodyPr/>
                    <a:lstStyle/>
                    <a:p>
                      <a:pPr algn="ctr" fontAlgn="b"/>
                      <a:r>
                        <a:rPr lang="en-HK" sz="1400" b="0" i="0" u="none" strike="noStrike" dirty="0">
                          <a:solidFill>
                            <a:schemeClr val="bg1"/>
                          </a:solidFill>
                          <a:effectLst/>
                          <a:latin typeface="Montserrat" pitchFamily="2" charset="0"/>
                        </a:rPr>
                        <a:t>13-25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alpha val="70000"/>
                      </a:schemeClr>
                    </a:solidFill>
                  </a:tcPr>
                </a:tc>
                <a:tc>
                  <a:txBody>
                    <a:bodyPr/>
                    <a:lstStyle/>
                    <a:p>
                      <a:pPr algn="ctr" fontAlgn="b"/>
                      <a:r>
                        <a:rPr lang="en-HK" sz="1400" b="0" i="0" u="none" strike="noStrike" dirty="0">
                          <a:solidFill>
                            <a:schemeClr val="bg1"/>
                          </a:solidFill>
                          <a:effectLst/>
                          <a:latin typeface="Montserrat" pitchFamily="2" charset="0"/>
                        </a:rPr>
                        <a:t>12%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34%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61</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56%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604269607"/>
                  </a:ext>
                </a:extLst>
              </a:tr>
              <a:tr h="302884">
                <a:tc>
                  <a:txBody>
                    <a:bodyPr/>
                    <a:lstStyle/>
                    <a:p>
                      <a:pPr algn="ctr" fontAlgn="b"/>
                      <a:r>
                        <a:rPr lang="en-HK" sz="1400" b="0" i="0" u="none" strike="noStrike" dirty="0">
                          <a:solidFill>
                            <a:schemeClr val="bg1"/>
                          </a:solidFill>
                          <a:effectLst/>
                          <a:latin typeface="Montserrat" pitchFamily="2" charset="0"/>
                        </a:rPr>
                        <a:t>25-70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alpha val="70000"/>
                      </a:schemeClr>
                    </a:solidFill>
                  </a:tcPr>
                </a:tc>
                <a:tc>
                  <a:txBody>
                    <a:bodyPr/>
                    <a:lstStyle/>
                    <a:p>
                      <a:pPr algn="ctr" fontAlgn="b"/>
                      <a:r>
                        <a:rPr lang="en-HK" sz="1400" b="0" i="0" u="none" strike="noStrike">
                          <a:solidFill>
                            <a:schemeClr val="bg1"/>
                          </a:solidFill>
                          <a:effectLst/>
                          <a:latin typeface="Montserrat" pitchFamily="2" charset="0"/>
                        </a:rPr>
                        <a:t>16%</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45%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78</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a:solidFill>
                            <a:schemeClr val="bg1"/>
                          </a:solidFill>
                          <a:effectLst/>
                          <a:latin typeface="Montserrat" pitchFamily="2" charset="0"/>
                        </a:rPr>
                        <a:t>74%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2977529069"/>
                  </a:ext>
                </a:extLst>
              </a:tr>
              <a:tr h="302884">
                <a:tc>
                  <a:txBody>
                    <a:bodyPr/>
                    <a:lstStyle/>
                    <a:p>
                      <a:pPr algn="ctr" fontAlgn="b"/>
                      <a:r>
                        <a:rPr lang="en-HK" sz="1400" b="0" i="0" u="none" strike="noStrike" dirty="0">
                          <a:solidFill>
                            <a:schemeClr val="bg1"/>
                          </a:solidFill>
                          <a:effectLst/>
                          <a:latin typeface="Montserrat" pitchFamily="2" charset="0"/>
                        </a:rPr>
                        <a:t>&gt;70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alpha val="70000"/>
                      </a:srgbClr>
                    </a:solidFill>
                  </a:tcPr>
                </a:tc>
                <a:tc>
                  <a:txBody>
                    <a:bodyPr/>
                    <a:lstStyle/>
                    <a:p>
                      <a:pPr algn="ctr" fontAlgn="b"/>
                      <a:r>
                        <a:rPr lang="en-HK" sz="1400" b="0" i="0" u="none" strike="noStrike" dirty="0">
                          <a:solidFill>
                            <a:schemeClr val="bg1"/>
                          </a:solidFill>
                          <a:effectLst/>
                          <a:latin typeface="Montserrat" pitchFamily="2" charset="0"/>
                        </a:rPr>
                        <a:t>12%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54%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14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96% (8.3x)</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alpha val="70000"/>
                      </a:srgbClr>
                    </a:solidFill>
                  </a:tcPr>
                </a:tc>
                <a:extLst>
                  <a:ext uri="{0D108BD9-81ED-4DB2-BD59-A6C34878D82A}">
                    <a16:rowId xmlns:a16="http://schemas.microsoft.com/office/drawing/2014/main" val="3154251042"/>
                  </a:ext>
                </a:extLst>
              </a:tr>
            </a:tbl>
          </a:graphicData>
        </a:graphic>
      </p:graphicFrame>
      <p:graphicFrame>
        <p:nvGraphicFramePr>
          <p:cNvPr id="6" name="Table 5">
            <a:extLst>
              <a:ext uri="{FF2B5EF4-FFF2-40B4-BE49-F238E27FC236}">
                <a16:creationId xmlns:a16="http://schemas.microsoft.com/office/drawing/2014/main" id="{220C5F69-0854-156E-F164-83ADCFC6C9A6}"/>
              </a:ext>
            </a:extLst>
          </p:cNvPr>
          <p:cNvGraphicFramePr>
            <a:graphicFrameLocks noGrp="1"/>
          </p:cNvGraphicFramePr>
          <p:nvPr>
            <p:extLst>
              <p:ext uri="{D42A27DB-BD31-4B8C-83A1-F6EECF244321}">
                <p14:modId xmlns:p14="http://schemas.microsoft.com/office/powerpoint/2010/main" val="1636332084"/>
              </p:ext>
            </p:extLst>
          </p:nvPr>
        </p:nvGraphicFramePr>
        <p:xfrm>
          <a:off x="1123488" y="4674795"/>
          <a:ext cx="6709506" cy="1505666"/>
        </p:xfrm>
        <a:graphic>
          <a:graphicData uri="http://schemas.openxmlformats.org/drawingml/2006/table">
            <a:tbl>
              <a:tblPr/>
              <a:tblGrid>
                <a:gridCol w="1324980">
                  <a:extLst>
                    <a:ext uri="{9D8B030D-6E8A-4147-A177-3AD203B41FA5}">
                      <a16:colId xmlns:a16="http://schemas.microsoft.com/office/drawing/2014/main" val="2422902977"/>
                    </a:ext>
                  </a:extLst>
                </a:gridCol>
                <a:gridCol w="1071612">
                  <a:extLst>
                    <a:ext uri="{9D8B030D-6E8A-4147-A177-3AD203B41FA5}">
                      <a16:colId xmlns:a16="http://schemas.microsoft.com/office/drawing/2014/main" val="2906532000"/>
                    </a:ext>
                  </a:extLst>
                </a:gridCol>
                <a:gridCol w="1790050">
                  <a:extLst>
                    <a:ext uri="{9D8B030D-6E8A-4147-A177-3AD203B41FA5}">
                      <a16:colId xmlns:a16="http://schemas.microsoft.com/office/drawing/2014/main" val="2191827989"/>
                    </a:ext>
                  </a:extLst>
                </a:gridCol>
                <a:gridCol w="1000041">
                  <a:extLst>
                    <a:ext uri="{9D8B030D-6E8A-4147-A177-3AD203B41FA5}">
                      <a16:colId xmlns:a16="http://schemas.microsoft.com/office/drawing/2014/main" val="2609452494"/>
                    </a:ext>
                  </a:extLst>
                </a:gridCol>
                <a:gridCol w="1522823">
                  <a:extLst>
                    <a:ext uri="{9D8B030D-6E8A-4147-A177-3AD203B41FA5}">
                      <a16:colId xmlns:a16="http://schemas.microsoft.com/office/drawing/2014/main" val="2301497221"/>
                    </a:ext>
                  </a:extLst>
                </a:gridCol>
              </a:tblGrid>
              <a:tr h="597014">
                <a:tc>
                  <a:txBody>
                    <a:bodyPr/>
                    <a:lstStyle/>
                    <a:p>
                      <a:pPr algn="ctr" fontAlgn="b"/>
                      <a:r>
                        <a:rPr lang="en-US" sz="1400" b="1" i="0" u="none" strike="noStrike" dirty="0">
                          <a:solidFill>
                            <a:schemeClr val="bg1"/>
                          </a:solidFill>
                          <a:effectLst/>
                          <a:latin typeface="Montserrat" pitchFamily="2" charset="0"/>
                        </a:rPr>
                        <a:t>PM1.0 </a:t>
                      </a:r>
                    </a:p>
                    <a:p>
                      <a:pPr algn="ctr" fontAlgn="b"/>
                      <a:r>
                        <a:rPr lang="en-US" sz="1400" b="1" i="0" u="none" strike="noStrike" dirty="0">
                          <a:solidFill>
                            <a:schemeClr val="bg1"/>
                          </a:solidFill>
                          <a:effectLst/>
                          <a:latin typeface="Montserrat" pitchFamily="2" charset="0"/>
                        </a:rPr>
                        <a:t>(</a:t>
                      </a:r>
                      <a:r>
                        <a:rPr lang="en-US" sz="1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µ</a:t>
                      </a:r>
                      <a:r>
                        <a:rPr lang="en-US" sz="1400" b="1" i="0" u="none" strike="noStrike" dirty="0">
                          <a:solidFill>
                            <a:schemeClr val="bg1"/>
                          </a:solidFill>
                          <a:effectLst/>
                          <a:latin typeface="Montserrat" pitchFamily="2" charset="0"/>
                        </a:rPr>
                        <a:t>g/m3)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gridSpan="4">
                  <a:txBody>
                    <a:bodyPr/>
                    <a:lstStyle/>
                    <a:p>
                      <a:pPr algn="ctr" fontAlgn="b"/>
                      <a:endParaRPr lang="en-HK"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hMerge="1">
                  <a:txBody>
                    <a:bodyPr/>
                    <a:lstStyle/>
                    <a:p>
                      <a:pPr algn="ctr" fontAlgn="b"/>
                      <a:endParaRPr lang="en-HK"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hMerge="1">
                  <a:txBody>
                    <a:bodyPr/>
                    <a:lstStyle/>
                    <a:p>
                      <a:pPr algn="ctr" fontAlgn="b"/>
                      <a:endParaRPr lang="en-US"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hMerge="1">
                  <a:txBody>
                    <a:bodyPr/>
                    <a:lstStyle/>
                    <a:p>
                      <a:pPr algn="ctr" fontAlgn="b"/>
                      <a:endParaRPr lang="en-US" sz="1200" b="0" i="0" u="none" strike="noStrike" dirty="0">
                        <a:solidFill>
                          <a:schemeClr val="bg1"/>
                        </a:solidFill>
                        <a:effectLst/>
                        <a:latin typeface="Montserrat" pitchFamily="2" charset="0"/>
                      </a:endParaRP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3381842834"/>
                  </a:ext>
                </a:extLst>
              </a:tr>
              <a:tr h="302884">
                <a:tc>
                  <a:txBody>
                    <a:bodyPr/>
                    <a:lstStyle/>
                    <a:p>
                      <a:pPr algn="ctr" fontAlgn="b"/>
                      <a:r>
                        <a:rPr lang="en-HK" sz="1400" b="0" i="0" u="none" strike="noStrike">
                          <a:solidFill>
                            <a:schemeClr val="bg1"/>
                          </a:solidFill>
                          <a:effectLst/>
                          <a:latin typeface="Montserrat" pitchFamily="2" charset="0"/>
                        </a:rPr>
                        <a:t>1.7-3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a:solidFill>
                            <a:schemeClr val="bg1"/>
                          </a:solidFill>
                          <a:effectLst/>
                          <a:latin typeface="Montserrat" pitchFamily="2" charset="0"/>
                        </a:rPr>
                        <a:t>12%</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a:solidFill>
                            <a:schemeClr val="bg1"/>
                          </a:solidFill>
                          <a:effectLst/>
                          <a:latin typeface="Montserrat" pitchFamily="2" charset="0"/>
                        </a:rPr>
                        <a:t>34%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54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57%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604269607"/>
                  </a:ext>
                </a:extLst>
              </a:tr>
              <a:tr h="302884">
                <a:tc>
                  <a:txBody>
                    <a:bodyPr/>
                    <a:lstStyle/>
                    <a:p>
                      <a:pPr algn="ctr" fontAlgn="b"/>
                      <a:r>
                        <a:rPr lang="en-HK" sz="1400" b="0" i="0" u="none" strike="noStrike" dirty="0">
                          <a:solidFill>
                            <a:schemeClr val="bg1"/>
                          </a:solidFill>
                          <a:effectLst/>
                          <a:latin typeface="Montserrat" pitchFamily="2" charset="0"/>
                        </a:rPr>
                        <a:t>3-9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alpha val="70000"/>
                      </a:schemeClr>
                    </a:solidFill>
                  </a:tcPr>
                </a:tc>
                <a:tc>
                  <a:txBody>
                    <a:bodyPr/>
                    <a:lstStyle/>
                    <a:p>
                      <a:pPr algn="ctr" fontAlgn="b"/>
                      <a:r>
                        <a:rPr lang="en-HK" sz="1400" b="0" i="0" u="none" strike="noStrike">
                          <a:solidFill>
                            <a:schemeClr val="bg1"/>
                          </a:solidFill>
                          <a:effectLst/>
                          <a:latin typeface="Montserrat" pitchFamily="2" charset="0"/>
                        </a:rPr>
                        <a:t>17%</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a:solidFill>
                            <a:schemeClr val="bg1"/>
                          </a:solidFill>
                          <a:effectLst/>
                          <a:latin typeface="Montserrat" pitchFamily="2" charset="0"/>
                        </a:rPr>
                        <a:t>44%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84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70%</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extLst>
                  <a:ext uri="{0D108BD9-81ED-4DB2-BD59-A6C34878D82A}">
                    <a16:rowId xmlns:a16="http://schemas.microsoft.com/office/drawing/2014/main" val="2977529069"/>
                  </a:ext>
                </a:extLst>
              </a:tr>
              <a:tr h="302884">
                <a:tc>
                  <a:txBody>
                    <a:bodyPr/>
                    <a:lstStyle/>
                    <a:p>
                      <a:pPr algn="ctr" fontAlgn="b"/>
                      <a:r>
                        <a:rPr lang="en-HK" sz="1400" b="0" i="0" u="none" strike="noStrike" dirty="0">
                          <a:solidFill>
                            <a:schemeClr val="bg1"/>
                          </a:solidFill>
                          <a:effectLst/>
                          <a:latin typeface="Montserrat" pitchFamily="2" charset="0"/>
                        </a:rPr>
                        <a:t>&gt;9</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0000">
                        <a:alpha val="70000"/>
                      </a:srgbClr>
                    </a:solidFill>
                  </a:tcPr>
                </a:tc>
                <a:tc>
                  <a:txBody>
                    <a:bodyPr/>
                    <a:lstStyle/>
                    <a:p>
                      <a:pPr algn="ctr" fontAlgn="b"/>
                      <a:r>
                        <a:rPr lang="en-HK" sz="1400" b="0" i="0" u="none" strike="noStrike">
                          <a:solidFill>
                            <a:schemeClr val="bg1"/>
                          </a:solidFill>
                          <a:effectLst/>
                          <a:latin typeface="Montserrat" pitchFamily="2" charset="0"/>
                        </a:rPr>
                        <a:t>15%</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54%</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0" i="0" u="none" strike="noStrike" dirty="0">
                          <a:solidFill>
                            <a:schemeClr val="bg1"/>
                          </a:solidFill>
                          <a:effectLst/>
                          <a:latin typeface="Montserrat" pitchFamily="2" charset="0"/>
                        </a:rPr>
                        <a:t>13</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70000"/>
                      </a:srgbClr>
                    </a:solidFill>
                  </a:tcPr>
                </a:tc>
                <a:tc>
                  <a:txBody>
                    <a:bodyPr/>
                    <a:lstStyle/>
                    <a:p>
                      <a:pPr algn="ctr" fontAlgn="b"/>
                      <a:r>
                        <a:rPr lang="en-HK" sz="1400" b="1" i="0" u="none" strike="noStrike" dirty="0">
                          <a:solidFill>
                            <a:schemeClr val="bg1"/>
                          </a:solidFill>
                          <a:effectLst/>
                          <a:latin typeface="Montserrat" pitchFamily="2" charset="0"/>
                        </a:rPr>
                        <a:t>94% (6.3x)</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50">
                        <a:alpha val="70000"/>
                      </a:srgbClr>
                    </a:solidFill>
                  </a:tcPr>
                </a:tc>
                <a:extLst>
                  <a:ext uri="{0D108BD9-81ED-4DB2-BD59-A6C34878D82A}">
                    <a16:rowId xmlns:a16="http://schemas.microsoft.com/office/drawing/2014/main" val="3154251042"/>
                  </a:ext>
                </a:extLst>
              </a:tr>
            </a:tbl>
          </a:graphicData>
        </a:graphic>
      </p:graphicFrame>
      <p:sp>
        <p:nvSpPr>
          <p:cNvPr id="7" name="Rectangle 6">
            <a:extLst>
              <a:ext uri="{FF2B5EF4-FFF2-40B4-BE49-F238E27FC236}">
                <a16:creationId xmlns:a16="http://schemas.microsoft.com/office/drawing/2014/main" id="{FEAE6BD0-6929-F238-2217-DFFA9579910F}"/>
              </a:ext>
            </a:extLst>
          </p:cNvPr>
          <p:cNvSpPr/>
          <p:nvPr/>
        </p:nvSpPr>
        <p:spPr>
          <a:xfrm>
            <a:off x="345963" y="1230412"/>
            <a:ext cx="667589" cy="1555082"/>
          </a:xfrm>
          <a:prstGeom prst="rect">
            <a:avLst/>
          </a:prstGeom>
          <a:solidFill>
            <a:schemeClr val="bg1">
              <a:alpha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latin typeface="Montserrat" pitchFamily="2" charset="0"/>
              </a:rPr>
              <a:t>Coarse Particles</a:t>
            </a:r>
            <a:endParaRPr lang="en-HK" b="1" dirty="0">
              <a:solidFill>
                <a:schemeClr val="tx1"/>
              </a:solidFill>
              <a:latin typeface="Montserrat" pitchFamily="2" charset="0"/>
            </a:endParaRPr>
          </a:p>
        </p:txBody>
      </p:sp>
      <p:sp>
        <p:nvSpPr>
          <p:cNvPr id="8" name="Rectangle 7">
            <a:extLst>
              <a:ext uri="{FF2B5EF4-FFF2-40B4-BE49-F238E27FC236}">
                <a16:creationId xmlns:a16="http://schemas.microsoft.com/office/drawing/2014/main" id="{E27D0BAC-1B23-8061-F685-2F19698AFED0}"/>
              </a:ext>
            </a:extLst>
          </p:cNvPr>
          <p:cNvSpPr/>
          <p:nvPr/>
        </p:nvSpPr>
        <p:spPr>
          <a:xfrm>
            <a:off x="345963" y="2955438"/>
            <a:ext cx="667589" cy="1555082"/>
          </a:xfrm>
          <a:prstGeom prst="rect">
            <a:avLst/>
          </a:prstGeom>
          <a:solidFill>
            <a:schemeClr val="bg1">
              <a:alpha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latin typeface="Montserrat" pitchFamily="2" charset="0"/>
              </a:rPr>
              <a:t>Fine Particles</a:t>
            </a:r>
            <a:endParaRPr lang="en-HK" b="1" dirty="0">
              <a:solidFill>
                <a:schemeClr val="tx1"/>
              </a:solidFill>
              <a:latin typeface="Montserrat" pitchFamily="2" charset="0"/>
            </a:endParaRPr>
          </a:p>
        </p:txBody>
      </p:sp>
      <p:sp>
        <p:nvSpPr>
          <p:cNvPr id="10" name="Rectangle 9">
            <a:extLst>
              <a:ext uri="{FF2B5EF4-FFF2-40B4-BE49-F238E27FC236}">
                <a16:creationId xmlns:a16="http://schemas.microsoft.com/office/drawing/2014/main" id="{31D3A5EE-96EB-D866-845F-DB9CDD410569}"/>
              </a:ext>
            </a:extLst>
          </p:cNvPr>
          <p:cNvSpPr/>
          <p:nvPr/>
        </p:nvSpPr>
        <p:spPr>
          <a:xfrm>
            <a:off x="345963" y="4674795"/>
            <a:ext cx="667589" cy="1555082"/>
          </a:xfrm>
          <a:prstGeom prst="rect">
            <a:avLst/>
          </a:prstGeom>
          <a:solidFill>
            <a:schemeClr val="bg1">
              <a:alpha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b="1" dirty="0">
                <a:solidFill>
                  <a:schemeClr val="tx1"/>
                </a:solidFill>
                <a:latin typeface="Montserrat" pitchFamily="2" charset="0"/>
              </a:rPr>
              <a:t>Very Fine Particles</a:t>
            </a:r>
            <a:endParaRPr lang="en-HK" b="1" dirty="0">
              <a:solidFill>
                <a:schemeClr val="tx1"/>
              </a:solidFill>
              <a:latin typeface="Montserrat" pitchFamily="2" charset="0"/>
            </a:endParaRPr>
          </a:p>
        </p:txBody>
      </p:sp>
      <p:sp>
        <p:nvSpPr>
          <p:cNvPr id="11" name="TextBox 10">
            <a:extLst>
              <a:ext uri="{FF2B5EF4-FFF2-40B4-BE49-F238E27FC236}">
                <a16:creationId xmlns:a16="http://schemas.microsoft.com/office/drawing/2014/main" id="{9ACBD375-3435-9509-2E4A-50E05FE33DAF}"/>
              </a:ext>
            </a:extLst>
          </p:cNvPr>
          <p:cNvSpPr txBox="1"/>
          <p:nvPr/>
        </p:nvSpPr>
        <p:spPr>
          <a:xfrm>
            <a:off x="7855028" y="1612802"/>
            <a:ext cx="4197425" cy="3808735"/>
          </a:xfrm>
          <a:prstGeom prst="rect">
            <a:avLst/>
          </a:prstGeom>
          <a:solidFill>
            <a:srgbClr val="0D1D38">
              <a:alpha val="70000"/>
            </a:srgbClr>
          </a:solidFill>
        </p:spPr>
        <p:txBody>
          <a:bodyPr wrap="square" rtlCol="0">
            <a:spAutoFit/>
          </a:bodyPr>
          <a:lstStyle/>
          <a:p>
            <a:pPr marL="7870">
              <a:spcBef>
                <a:spcPts val="62"/>
              </a:spcBef>
            </a:pPr>
            <a:r>
              <a:rPr lang="en-US" b="1" spc="-28" dirty="0">
                <a:solidFill>
                  <a:schemeClr val="bg1"/>
                </a:solidFill>
                <a:latin typeface="Montserrat" pitchFamily="2" charset="77"/>
                <a:cs typeface="Century Gothic"/>
              </a:rPr>
              <a:t>It is possible to achieve a</a:t>
            </a:r>
          </a:p>
          <a:p>
            <a:pPr marL="7870">
              <a:spcBef>
                <a:spcPts val="62"/>
              </a:spcBef>
            </a:pPr>
            <a:r>
              <a:rPr lang="en-US" b="1" spc="-28" dirty="0">
                <a:solidFill>
                  <a:schemeClr val="bg1"/>
                </a:solidFill>
                <a:latin typeface="Montserrat" pitchFamily="2" charset="77"/>
                <a:cs typeface="Century Gothic"/>
              </a:rPr>
              <a:t>sustained particulate reduction of &gt;90% (6-8x improvement)</a:t>
            </a:r>
          </a:p>
          <a:p>
            <a:pPr marL="7870">
              <a:spcBef>
                <a:spcPts val="62"/>
              </a:spcBef>
            </a:pPr>
            <a:endParaRPr lang="en-US" b="1" spc="-28" dirty="0">
              <a:solidFill>
                <a:schemeClr val="bg1"/>
              </a:solidFill>
              <a:latin typeface="Montserrat" pitchFamily="2" charset="77"/>
              <a:cs typeface="Century Gothic"/>
            </a:endParaRPr>
          </a:p>
          <a:p>
            <a:pPr marL="350770" indent="-342900">
              <a:spcBef>
                <a:spcPts val="62"/>
              </a:spcBef>
              <a:buFont typeface="Arial" panose="020B0604020202020204" pitchFamily="34" charset="0"/>
              <a:buChar char="•"/>
            </a:pPr>
            <a:r>
              <a:rPr lang="en-US" b="1" spc="-28" dirty="0">
                <a:solidFill>
                  <a:schemeClr val="bg1"/>
                </a:solidFill>
                <a:latin typeface="Montserrat" pitchFamily="2" charset="77"/>
                <a:cs typeface="Century Gothic"/>
              </a:rPr>
              <a:t>in a busy environment, </a:t>
            </a:r>
          </a:p>
          <a:p>
            <a:pPr marL="350770" indent="-342900">
              <a:spcBef>
                <a:spcPts val="62"/>
              </a:spcBef>
              <a:buFont typeface="Arial" panose="020B0604020202020204" pitchFamily="34" charset="0"/>
              <a:buChar char="•"/>
            </a:pPr>
            <a:endParaRPr lang="en-US" b="1" spc="-28" dirty="0">
              <a:solidFill>
                <a:schemeClr val="bg1"/>
              </a:solidFill>
              <a:latin typeface="Montserrat" pitchFamily="2" charset="77"/>
              <a:cs typeface="Century Gothic"/>
            </a:endParaRPr>
          </a:p>
          <a:p>
            <a:pPr marL="350770" indent="-342900">
              <a:spcBef>
                <a:spcPts val="62"/>
              </a:spcBef>
              <a:buFont typeface="Arial" panose="020B0604020202020204" pitchFamily="34" charset="0"/>
              <a:buChar char="•"/>
            </a:pPr>
            <a:r>
              <a:rPr lang="en-US" b="1" spc="-28" dirty="0">
                <a:solidFill>
                  <a:schemeClr val="bg1"/>
                </a:solidFill>
                <a:latin typeface="Montserrat" pitchFamily="2" charset="77"/>
                <a:cs typeface="Century Gothic"/>
              </a:rPr>
              <a:t>even with very old, end-of-life HVAC systems,</a:t>
            </a:r>
          </a:p>
          <a:p>
            <a:pPr marL="350770" indent="-342900">
              <a:spcBef>
                <a:spcPts val="62"/>
              </a:spcBef>
              <a:buFont typeface="Arial" panose="020B0604020202020204" pitchFamily="34" charset="0"/>
              <a:buChar char="•"/>
            </a:pPr>
            <a:endParaRPr lang="en-US" b="1" spc="-28" dirty="0">
              <a:solidFill>
                <a:schemeClr val="bg1"/>
              </a:solidFill>
              <a:latin typeface="Montserrat" pitchFamily="2" charset="77"/>
              <a:cs typeface="Century Gothic"/>
            </a:endParaRPr>
          </a:p>
          <a:p>
            <a:pPr marL="350770" indent="-342900">
              <a:spcBef>
                <a:spcPts val="62"/>
              </a:spcBef>
              <a:buFont typeface="Arial" panose="020B0604020202020204" pitchFamily="34" charset="0"/>
              <a:buChar char="•"/>
            </a:pPr>
            <a:r>
              <a:rPr lang="en-US" b="1" spc="-28" dirty="0">
                <a:solidFill>
                  <a:schemeClr val="bg1"/>
                </a:solidFill>
                <a:latin typeface="Montserrat" pitchFamily="2" charset="77"/>
                <a:cs typeface="Century Gothic"/>
              </a:rPr>
              <a:t>even for very fine particulates, </a:t>
            </a:r>
          </a:p>
          <a:p>
            <a:pPr marL="350770" indent="-342900">
              <a:spcBef>
                <a:spcPts val="62"/>
              </a:spcBef>
              <a:buFont typeface="Arial" panose="020B0604020202020204" pitchFamily="34" charset="0"/>
              <a:buChar char="•"/>
            </a:pPr>
            <a:endParaRPr lang="en-US" b="1" spc="-28" dirty="0">
              <a:solidFill>
                <a:schemeClr val="bg1"/>
              </a:solidFill>
              <a:latin typeface="Montserrat" pitchFamily="2" charset="77"/>
              <a:cs typeface="Century Gothic"/>
            </a:endParaRPr>
          </a:p>
          <a:p>
            <a:pPr marL="350770" indent="-342900">
              <a:spcBef>
                <a:spcPts val="62"/>
              </a:spcBef>
              <a:buFont typeface="Arial" panose="020B0604020202020204" pitchFamily="34" charset="0"/>
              <a:buChar char="•"/>
            </a:pPr>
            <a:r>
              <a:rPr lang="en-US" b="1" spc="-28" dirty="0">
                <a:solidFill>
                  <a:schemeClr val="bg1"/>
                </a:solidFill>
                <a:latin typeface="Montserrat" pitchFamily="2" charset="77"/>
                <a:cs typeface="Century Gothic"/>
              </a:rPr>
              <a:t>even during critical AQI events (wildfires etc.)</a:t>
            </a:r>
          </a:p>
        </p:txBody>
      </p:sp>
      <p:sp>
        <p:nvSpPr>
          <p:cNvPr id="12" name="TextBox 11">
            <a:extLst>
              <a:ext uri="{FF2B5EF4-FFF2-40B4-BE49-F238E27FC236}">
                <a16:creationId xmlns:a16="http://schemas.microsoft.com/office/drawing/2014/main" id="{085A9344-93C2-23BB-6619-F8CCFEDAF1F9}"/>
              </a:ext>
            </a:extLst>
          </p:cNvPr>
          <p:cNvSpPr txBox="1"/>
          <p:nvPr/>
        </p:nvSpPr>
        <p:spPr>
          <a:xfrm>
            <a:off x="330269" y="6419499"/>
            <a:ext cx="10323043" cy="430887"/>
          </a:xfrm>
          <a:prstGeom prst="rect">
            <a:avLst/>
          </a:prstGeom>
          <a:noFill/>
        </p:spPr>
        <p:txBody>
          <a:bodyPr wrap="square" rtlCol="0">
            <a:spAutoFit/>
          </a:bodyPr>
          <a:lstStyle/>
          <a:p>
            <a:r>
              <a:rPr lang="en-US" sz="1050" dirty="0">
                <a:solidFill>
                  <a:schemeClr val="bg1"/>
                </a:solidFill>
              </a:rPr>
              <a:t>Better performance on the days with higher particulates can be due to multiple factors such as better sensor efficiency at that AIQ, relatively lower impact of human activity, lower impact of air circulation in-efficiency, lower error due to comparison with outside + return air.</a:t>
            </a:r>
            <a:endParaRPr lang="en-HK" sz="1050" dirty="0">
              <a:solidFill>
                <a:schemeClr val="bg1"/>
              </a:solidFill>
            </a:endParaRPr>
          </a:p>
        </p:txBody>
      </p:sp>
      <p:sp>
        <p:nvSpPr>
          <p:cNvPr id="2" name="TextBox 1">
            <a:extLst>
              <a:ext uri="{FF2B5EF4-FFF2-40B4-BE49-F238E27FC236}">
                <a16:creationId xmlns:a16="http://schemas.microsoft.com/office/drawing/2014/main" id="{0E5716AF-DA43-5E1E-C41A-77B44EBCC5CE}"/>
              </a:ext>
            </a:extLst>
          </p:cNvPr>
          <p:cNvSpPr txBox="1"/>
          <p:nvPr/>
        </p:nvSpPr>
        <p:spPr>
          <a:xfrm>
            <a:off x="345963" y="6243225"/>
            <a:ext cx="9709375" cy="261610"/>
          </a:xfrm>
          <a:prstGeom prst="rect">
            <a:avLst/>
          </a:prstGeom>
          <a:noFill/>
        </p:spPr>
        <p:txBody>
          <a:bodyPr wrap="square" rtlCol="0">
            <a:spAutoFit/>
          </a:bodyPr>
          <a:lstStyle/>
          <a:p>
            <a:r>
              <a:rPr lang="en-US" sz="1050" dirty="0">
                <a:solidFill>
                  <a:schemeClr val="bg1"/>
                </a:solidFill>
              </a:rPr>
              <a:t>PM in the supply air (Return + Outside*) as a % of PM in the ER air (does not reflect single pass performance)</a:t>
            </a:r>
            <a:endParaRPr lang="en-HK" sz="1050" dirty="0">
              <a:solidFill>
                <a:schemeClr val="bg1"/>
              </a:solidFill>
            </a:endParaRPr>
          </a:p>
        </p:txBody>
      </p:sp>
    </p:spTree>
    <p:extLst>
      <p:ext uri="{BB962C8B-B14F-4D97-AF65-F5344CB8AC3E}">
        <p14:creationId xmlns:p14="http://schemas.microsoft.com/office/powerpoint/2010/main" val="354538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86F0D4BE-891D-A0E8-2648-6C187A846CC0}"/>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Conclusions</a:t>
            </a:r>
            <a:endParaRPr lang="en-US" sz="2800" b="1" spc="-71" baseline="30000" dirty="0">
              <a:solidFill>
                <a:schemeClr val="bg1"/>
              </a:solidFill>
              <a:latin typeface="Montserrat" pitchFamily="2" charset="77"/>
              <a:cs typeface="Century Gothic"/>
            </a:endParaRPr>
          </a:p>
        </p:txBody>
      </p:sp>
      <p:sp>
        <p:nvSpPr>
          <p:cNvPr id="5" name="TextBox 4">
            <a:extLst>
              <a:ext uri="{FF2B5EF4-FFF2-40B4-BE49-F238E27FC236}">
                <a16:creationId xmlns:a16="http://schemas.microsoft.com/office/drawing/2014/main" id="{5CAD8238-FF16-97E0-BB54-926FD59A19AB}"/>
              </a:ext>
            </a:extLst>
          </p:cNvPr>
          <p:cNvSpPr txBox="1"/>
          <p:nvPr/>
        </p:nvSpPr>
        <p:spPr>
          <a:xfrm>
            <a:off x="345964" y="1120239"/>
            <a:ext cx="11515768" cy="4760278"/>
          </a:xfrm>
          <a:prstGeom prst="rect">
            <a:avLst/>
          </a:prstGeom>
          <a:solidFill>
            <a:srgbClr val="0D1D38">
              <a:alpha val="70000"/>
            </a:srgbClr>
          </a:solidFill>
        </p:spPr>
        <p:txBody>
          <a:bodyPr wrap="square" rtlCol="0">
            <a:spAutoFit/>
          </a:bodyPr>
          <a:lstStyle/>
          <a:p>
            <a:pPr marL="350770" indent="-342900">
              <a:spcBef>
                <a:spcPts val="62"/>
              </a:spcBef>
              <a:spcAft>
                <a:spcPts val="1800"/>
              </a:spcAft>
              <a:buFont typeface="Arial" panose="020B0604020202020204" pitchFamily="34" charset="0"/>
              <a:buChar char="•"/>
            </a:pPr>
            <a:r>
              <a:rPr lang="en-US" sz="2000" b="1" spc="-28" dirty="0">
                <a:solidFill>
                  <a:schemeClr val="bg1"/>
                </a:solidFill>
                <a:latin typeface="Montserrat" pitchFamily="2" charset="77"/>
                <a:cs typeface="Century Gothic"/>
              </a:rPr>
              <a:t>The installation has clearly demonstrated a reduction in particulates leading to an improvement in air quality, particularly during severe AQI events, also noticeable perceptually through elimination of the musty smell. </a:t>
            </a:r>
          </a:p>
          <a:p>
            <a:pPr marL="350770" indent="-342900">
              <a:spcBef>
                <a:spcPts val="62"/>
              </a:spcBef>
              <a:spcAft>
                <a:spcPts val="1800"/>
              </a:spcAft>
              <a:buFont typeface="Arial" panose="020B0604020202020204" pitchFamily="34" charset="0"/>
              <a:buChar char="•"/>
            </a:pPr>
            <a:r>
              <a:rPr lang="en-US" sz="2000" b="1" spc="-28" dirty="0">
                <a:solidFill>
                  <a:schemeClr val="bg1"/>
                </a:solidFill>
                <a:latin typeface="Montserrat" pitchFamily="2" charset="77"/>
                <a:cs typeface="Century Gothic"/>
              </a:rPr>
              <a:t>Average 5x boost in air filtration performance across particles of all sizes (PM10, 2.5, 1.0)</a:t>
            </a:r>
          </a:p>
          <a:p>
            <a:pPr marL="350770" indent="-342900">
              <a:spcBef>
                <a:spcPts val="62"/>
              </a:spcBef>
              <a:spcAft>
                <a:spcPts val="1800"/>
              </a:spcAft>
              <a:buFont typeface="Arial" panose="020B0604020202020204" pitchFamily="34" charset="0"/>
              <a:buChar char="•"/>
            </a:pPr>
            <a:r>
              <a:rPr lang="en-US" sz="2000" b="1" spc="-28" dirty="0">
                <a:solidFill>
                  <a:schemeClr val="bg1"/>
                </a:solidFill>
                <a:latin typeface="Montserrat" pitchFamily="2" charset="77"/>
                <a:cs typeface="Century Gothic"/>
              </a:rPr>
              <a:t>&gt;90% air filtration performance against all particle sizes (PM10, 2.5, 1.0) can be achieved in existing HVAC systems on days with poor AQI outside due to wildfire events, high pollution etc.</a:t>
            </a:r>
          </a:p>
          <a:p>
            <a:pPr marL="350770" indent="-342900">
              <a:spcBef>
                <a:spcPts val="62"/>
              </a:spcBef>
              <a:spcAft>
                <a:spcPts val="1800"/>
              </a:spcAft>
              <a:buFont typeface="Arial" panose="020B0604020202020204" pitchFamily="34" charset="0"/>
              <a:buChar char="•"/>
            </a:pPr>
            <a:r>
              <a:rPr lang="en-US" sz="2000" b="1" spc="-28" dirty="0">
                <a:solidFill>
                  <a:schemeClr val="bg1"/>
                </a:solidFill>
                <a:latin typeface="Montserrat" pitchFamily="2" charset="77"/>
                <a:cs typeface="Century Gothic"/>
              </a:rPr>
              <a:t>Existing HVAC systems can be effectively boosted to IAQ improvement performance that beats the design performance.</a:t>
            </a:r>
          </a:p>
          <a:p>
            <a:pPr marL="350770" indent="-342900">
              <a:spcBef>
                <a:spcPts val="62"/>
              </a:spcBef>
              <a:spcAft>
                <a:spcPts val="1800"/>
              </a:spcAft>
              <a:buFont typeface="Arial" panose="020B0604020202020204" pitchFamily="34" charset="0"/>
              <a:buChar char="•"/>
            </a:pPr>
            <a:r>
              <a:rPr lang="en-US" sz="2000" b="1" spc="-28" dirty="0">
                <a:solidFill>
                  <a:schemeClr val="bg1"/>
                </a:solidFill>
                <a:latin typeface="Montserrat" pitchFamily="2" charset="77"/>
                <a:cs typeface="Century Gothic"/>
              </a:rPr>
              <a:t>High footfall locations can also benefit from a very high filtration boost using HiboScreen.</a:t>
            </a:r>
          </a:p>
        </p:txBody>
      </p:sp>
    </p:spTree>
    <p:extLst>
      <p:ext uri="{BB962C8B-B14F-4D97-AF65-F5344CB8AC3E}">
        <p14:creationId xmlns:p14="http://schemas.microsoft.com/office/powerpoint/2010/main" val="102174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A7E7A-A3DC-683C-C6F6-93FFF2F58379}"/>
              </a:ext>
            </a:extLst>
          </p:cNvPr>
          <p:cNvSpPr txBox="1"/>
          <p:nvPr/>
        </p:nvSpPr>
        <p:spPr>
          <a:xfrm>
            <a:off x="2578931" y="5802049"/>
            <a:ext cx="7096695" cy="461665"/>
          </a:xfrm>
          <a:prstGeom prst="rect">
            <a:avLst/>
          </a:prstGeom>
          <a:noFill/>
        </p:spPr>
        <p:txBody>
          <a:bodyPr wrap="square" rtlCol="0">
            <a:spAutoFit/>
          </a:bodyPr>
          <a:lstStyle/>
          <a:p>
            <a:pPr algn="ctr"/>
            <a:r>
              <a:rPr lang="en-US" sz="2400" b="1" dirty="0">
                <a:solidFill>
                  <a:srgbClr val="73FEFF"/>
                </a:solidFill>
                <a:effectLst>
                  <a:glow rad="101600">
                    <a:srgbClr val="73FEFF">
                      <a:alpha val="15000"/>
                    </a:srgbClr>
                  </a:glow>
                </a:effectLst>
                <a:latin typeface="Montserrat" pitchFamily="2" charset="77"/>
              </a:rPr>
              <a:t>Clean Air, Green Buildings, Healthy Spaces</a:t>
            </a:r>
          </a:p>
        </p:txBody>
      </p:sp>
      <p:pic>
        <p:nvPicPr>
          <p:cNvPr id="32" name="Graphic 31">
            <a:extLst>
              <a:ext uri="{FF2B5EF4-FFF2-40B4-BE49-F238E27FC236}">
                <a16:creationId xmlns:a16="http://schemas.microsoft.com/office/drawing/2014/main" id="{D4C08863-C749-3826-69B2-CE32AC290B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9969" y="2726413"/>
            <a:ext cx="5052063" cy="1081100"/>
          </a:xfrm>
          <a:prstGeom prst="rect">
            <a:avLst/>
          </a:prstGeom>
        </p:spPr>
      </p:pic>
      <p:pic>
        <p:nvPicPr>
          <p:cNvPr id="1026" name="Picture 2" descr="Youtube - Free social media icons">
            <a:hlinkClick r:id="rId4"/>
            <a:extLst>
              <a:ext uri="{FF2B5EF4-FFF2-40B4-BE49-F238E27FC236}">
                <a16:creationId xmlns:a16="http://schemas.microsoft.com/office/drawing/2014/main" id="{21492A12-2935-FC28-91FA-951F2BBCC88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767273" y="4412759"/>
            <a:ext cx="598252" cy="59825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551F1163-7017-F0C7-64F0-12C8F53CE5E6}"/>
              </a:ext>
            </a:extLst>
          </p:cNvPr>
          <p:cNvSpPr/>
          <p:nvPr/>
        </p:nvSpPr>
        <p:spPr>
          <a:xfrm>
            <a:off x="4178576" y="4549885"/>
            <a:ext cx="413155" cy="3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1028" name="Picture 4" descr="Linkedin - Free social media icons">
            <a:hlinkClick r:id="rId6"/>
            <a:extLst>
              <a:ext uri="{FF2B5EF4-FFF2-40B4-BE49-F238E27FC236}">
                <a16:creationId xmlns:a16="http://schemas.microsoft.com/office/drawing/2014/main" id="{C53B66EA-1164-2455-C11F-F95C3FC3058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4153680" y="4492859"/>
            <a:ext cx="438051" cy="43805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Rounded Corners 29">
            <a:hlinkClick r:id="rId8"/>
            <a:extLst>
              <a:ext uri="{FF2B5EF4-FFF2-40B4-BE49-F238E27FC236}">
                <a16:creationId xmlns:a16="http://schemas.microsoft.com/office/drawing/2014/main" id="{72FEDD42-D2E5-46B1-5B9B-A0EB7F5E1A85}"/>
              </a:ext>
            </a:extLst>
          </p:cNvPr>
          <p:cNvSpPr/>
          <p:nvPr/>
        </p:nvSpPr>
        <p:spPr>
          <a:xfrm>
            <a:off x="5570193" y="4533036"/>
            <a:ext cx="2449999" cy="381025"/>
          </a:xfrm>
          <a:prstGeom prst="roundRect">
            <a:avLst/>
          </a:prstGeom>
          <a:solidFill>
            <a:schemeClr val="bg1"/>
          </a:solidFill>
          <a:ln w="38100">
            <a:solidFill>
              <a:srgbClr val="22A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dirty="0">
                <a:solidFill>
                  <a:srgbClr val="0D1D37"/>
                </a:solidFill>
              </a:rPr>
              <a:t>www.hibocare.com</a:t>
            </a:r>
          </a:p>
        </p:txBody>
      </p:sp>
      <p:pic>
        <p:nvPicPr>
          <p:cNvPr id="33" name="Graphic 32" descr="Cursor with solid fill">
            <a:extLst>
              <a:ext uri="{FF2B5EF4-FFF2-40B4-BE49-F238E27FC236}">
                <a16:creationId xmlns:a16="http://schemas.microsoft.com/office/drawing/2014/main" id="{92FFF23A-1131-3F3D-7F2F-B96334EE1762}"/>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16726" y="4734717"/>
            <a:ext cx="457200" cy="457200"/>
          </a:xfrm>
          <a:prstGeom prst="rect">
            <a:avLst/>
          </a:prstGeom>
        </p:spPr>
      </p:pic>
    </p:spTree>
    <p:extLst>
      <p:ext uri="{BB962C8B-B14F-4D97-AF65-F5344CB8AC3E}">
        <p14:creationId xmlns:p14="http://schemas.microsoft.com/office/powerpoint/2010/main" val="359378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4114FBD-8F7A-B11E-825F-8FCEF4539231}"/>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Background</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B92C978F-A21C-4B41-C950-F0EF9C2E3056}"/>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sp>
        <p:nvSpPr>
          <p:cNvPr id="11" name="TextBox 10">
            <a:extLst>
              <a:ext uri="{FF2B5EF4-FFF2-40B4-BE49-F238E27FC236}">
                <a16:creationId xmlns:a16="http://schemas.microsoft.com/office/drawing/2014/main" id="{5A18F471-3DA2-531C-6225-0A2B842B9CCF}"/>
              </a:ext>
            </a:extLst>
          </p:cNvPr>
          <p:cNvSpPr txBox="1"/>
          <p:nvPr/>
        </p:nvSpPr>
        <p:spPr>
          <a:xfrm>
            <a:off x="7049385" y="1457072"/>
            <a:ext cx="4621229" cy="3785652"/>
          </a:xfrm>
          <a:prstGeom prst="rect">
            <a:avLst/>
          </a:prstGeom>
          <a:solidFill>
            <a:srgbClr val="0D1D38">
              <a:alpha val="50196"/>
            </a:srgbClr>
          </a:solidFill>
        </p:spPr>
        <p:txBody>
          <a:bodyPr wrap="square" rtlCol="0">
            <a:spAutoFit/>
          </a:bodyPr>
          <a:lstStyle/>
          <a:p>
            <a:r>
              <a:rPr lang="en-HK" sz="2400" dirty="0">
                <a:solidFill>
                  <a:schemeClr val="bg1"/>
                </a:solidFill>
                <a:latin typeface="Montserrat" pitchFamily="2" charset="0"/>
              </a:rPr>
              <a:t>The hospital was looking for a solution to improve the IAQ in its Emergency Room.</a:t>
            </a:r>
          </a:p>
          <a:p>
            <a:endParaRPr lang="en-HK" sz="2400" dirty="0">
              <a:solidFill>
                <a:schemeClr val="bg1"/>
              </a:solidFill>
              <a:latin typeface="Montserrat" pitchFamily="2" charset="0"/>
            </a:endParaRPr>
          </a:p>
          <a:p>
            <a:r>
              <a:rPr lang="en-HK" sz="2400" dirty="0">
                <a:solidFill>
                  <a:schemeClr val="bg1"/>
                </a:solidFill>
                <a:latin typeface="Montserrat" pitchFamily="2" charset="0"/>
              </a:rPr>
              <a:t>The HVAC system is not new and the solution needed to be easily retrofittable.</a:t>
            </a:r>
          </a:p>
          <a:p>
            <a:endParaRPr lang="en-HK" sz="2400" dirty="0">
              <a:solidFill>
                <a:schemeClr val="bg1"/>
              </a:solidFill>
              <a:latin typeface="Montserrat" pitchFamily="2" charset="0"/>
            </a:endParaRPr>
          </a:p>
          <a:p>
            <a:r>
              <a:rPr lang="en-HK" sz="2400" dirty="0">
                <a:solidFill>
                  <a:schemeClr val="bg1"/>
                </a:solidFill>
                <a:latin typeface="Montserrat" pitchFamily="2" charset="0"/>
              </a:rPr>
              <a:t>There were complaints of musty smell in the ER.</a:t>
            </a:r>
          </a:p>
        </p:txBody>
      </p:sp>
      <p:pic>
        <p:nvPicPr>
          <p:cNvPr id="7" name="Picture 6" descr="A close-up of a building&#10;&#10;AI-generated content may be incorrect.">
            <a:extLst>
              <a:ext uri="{FF2B5EF4-FFF2-40B4-BE49-F238E27FC236}">
                <a16:creationId xmlns:a16="http://schemas.microsoft.com/office/drawing/2014/main" id="{AF6BFA0F-301F-4041-8FCA-577EA8031351}"/>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36324" y="1294203"/>
            <a:ext cx="6444667" cy="4269593"/>
          </a:xfrm>
          <a:prstGeom prst="rect">
            <a:avLst/>
          </a:prstGeom>
        </p:spPr>
      </p:pic>
    </p:spTree>
    <p:extLst>
      <p:ext uri="{BB962C8B-B14F-4D97-AF65-F5344CB8AC3E}">
        <p14:creationId xmlns:p14="http://schemas.microsoft.com/office/powerpoint/2010/main" val="355404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4114FBD-8F7A-B11E-825F-8FCEF4539231}"/>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HVAC Setup and Details of the Installation</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B92C978F-A21C-4B41-C950-F0EF9C2E3056}"/>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grpSp>
        <p:nvGrpSpPr>
          <p:cNvPr id="7" name="Group 6">
            <a:extLst>
              <a:ext uri="{FF2B5EF4-FFF2-40B4-BE49-F238E27FC236}">
                <a16:creationId xmlns:a16="http://schemas.microsoft.com/office/drawing/2014/main" id="{C4CD90B7-E9BB-BFFF-7E45-61DB0670AB58}"/>
              </a:ext>
            </a:extLst>
          </p:cNvPr>
          <p:cNvGrpSpPr/>
          <p:nvPr/>
        </p:nvGrpSpPr>
        <p:grpSpPr>
          <a:xfrm>
            <a:off x="5390707" y="303012"/>
            <a:ext cx="6698152" cy="5023614"/>
            <a:chOff x="5390707" y="904260"/>
            <a:chExt cx="6698152" cy="5023614"/>
          </a:xfrm>
        </p:grpSpPr>
        <p:sp>
          <p:nvSpPr>
            <p:cNvPr id="5" name="Diamond 4">
              <a:extLst>
                <a:ext uri="{FF2B5EF4-FFF2-40B4-BE49-F238E27FC236}">
                  <a16:creationId xmlns:a16="http://schemas.microsoft.com/office/drawing/2014/main" id="{D8C00CBB-5E46-76CD-6BC7-62C7211FB2B9}"/>
                </a:ext>
              </a:extLst>
            </p:cNvPr>
            <p:cNvSpPr/>
            <p:nvPr/>
          </p:nvSpPr>
          <p:spPr>
            <a:xfrm>
              <a:off x="6889898" y="3466212"/>
              <a:ext cx="3700130" cy="1849875"/>
            </a:xfrm>
            <a:prstGeom prst="diamon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1026" name="Picture 2">
              <a:extLst>
                <a:ext uri="{FF2B5EF4-FFF2-40B4-BE49-F238E27FC236}">
                  <a16:creationId xmlns:a16="http://schemas.microsoft.com/office/drawing/2014/main" id="{0C15806D-F31D-E568-27F9-7EAFE87B56C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90707" y="904260"/>
              <a:ext cx="6698152" cy="5023614"/>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4">
            <a:extLst>
              <a:ext uri="{FF2B5EF4-FFF2-40B4-BE49-F238E27FC236}">
                <a16:creationId xmlns:a16="http://schemas.microsoft.com/office/drawing/2014/main" id="{1690E8F6-EF5E-6BA6-9743-84676E5CCC64}"/>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0228299" y="1894112"/>
            <a:ext cx="723457" cy="723457"/>
          </a:xfrm>
          <a:prstGeom prst="rect">
            <a:avLst/>
          </a:prstGeom>
          <a:noFill/>
          <a:effectLst>
            <a:glow rad="228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586C39A-832D-2160-1BF4-F903252022C8}"/>
              </a:ext>
            </a:extLst>
          </p:cNvPr>
          <p:cNvSpPr/>
          <p:nvPr/>
        </p:nvSpPr>
        <p:spPr>
          <a:xfrm>
            <a:off x="4424664" y="1775576"/>
            <a:ext cx="1759568" cy="268593"/>
          </a:xfrm>
          <a:prstGeom prst="rect">
            <a:avLst/>
          </a:prstGeom>
          <a:solidFill>
            <a:srgbClr val="B6B6B6"/>
          </a:solidFill>
          <a:ln>
            <a:solidFill>
              <a:srgbClr val="B6B6B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8" name="Group 17">
            <a:extLst>
              <a:ext uri="{FF2B5EF4-FFF2-40B4-BE49-F238E27FC236}">
                <a16:creationId xmlns:a16="http://schemas.microsoft.com/office/drawing/2014/main" id="{60676104-A8CB-7A35-3950-27877181ED03}"/>
              </a:ext>
            </a:extLst>
          </p:cNvPr>
          <p:cNvGrpSpPr/>
          <p:nvPr/>
        </p:nvGrpSpPr>
        <p:grpSpPr>
          <a:xfrm>
            <a:off x="4499092" y="2530145"/>
            <a:ext cx="1782065" cy="1334091"/>
            <a:chOff x="4499092" y="3131393"/>
            <a:chExt cx="1782065" cy="1334091"/>
          </a:xfrm>
          <a:solidFill>
            <a:srgbClr val="B6B6B6"/>
          </a:solidFill>
        </p:grpSpPr>
        <p:sp>
          <p:nvSpPr>
            <p:cNvPr id="11" name="Rectangle 10">
              <a:extLst>
                <a:ext uri="{FF2B5EF4-FFF2-40B4-BE49-F238E27FC236}">
                  <a16:creationId xmlns:a16="http://schemas.microsoft.com/office/drawing/2014/main" id="{136609A1-8672-2951-2FAD-19096D20195B}"/>
                </a:ext>
              </a:extLst>
            </p:cNvPr>
            <p:cNvSpPr/>
            <p:nvPr/>
          </p:nvSpPr>
          <p:spPr>
            <a:xfrm>
              <a:off x="4499092" y="4196890"/>
              <a:ext cx="1306285" cy="268594"/>
            </a:xfrm>
            <a:prstGeom prst="rect">
              <a:avLst/>
            </a:prstGeom>
            <a:grpFill/>
            <a:ln>
              <a:solidFill>
                <a:srgbClr val="B6B6B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Rectangle 13">
              <a:extLst>
                <a:ext uri="{FF2B5EF4-FFF2-40B4-BE49-F238E27FC236}">
                  <a16:creationId xmlns:a16="http://schemas.microsoft.com/office/drawing/2014/main" id="{11692427-DADF-314E-2D3A-B709DE97ABC4}"/>
                </a:ext>
              </a:extLst>
            </p:cNvPr>
            <p:cNvSpPr/>
            <p:nvPr/>
          </p:nvSpPr>
          <p:spPr>
            <a:xfrm>
              <a:off x="5486400" y="3161179"/>
              <a:ext cx="318978" cy="1302197"/>
            </a:xfrm>
            <a:prstGeom prst="rect">
              <a:avLst/>
            </a:prstGeom>
            <a:grpFill/>
            <a:ln>
              <a:solidFill>
                <a:srgbClr val="B6B6B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 name="Rectangle 14">
              <a:extLst>
                <a:ext uri="{FF2B5EF4-FFF2-40B4-BE49-F238E27FC236}">
                  <a16:creationId xmlns:a16="http://schemas.microsoft.com/office/drawing/2014/main" id="{659543F7-3332-7B94-48BE-DC52D596E463}"/>
                </a:ext>
              </a:extLst>
            </p:cNvPr>
            <p:cNvSpPr/>
            <p:nvPr/>
          </p:nvSpPr>
          <p:spPr>
            <a:xfrm>
              <a:off x="5486400" y="3131393"/>
              <a:ext cx="794757" cy="268594"/>
            </a:xfrm>
            <a:prstGeom prst="rect">
              <a:avLst/>
            </a:prstGeom>
            <a:grpFill/>
            <a:ln>
              <a:solidFill>
                <a:srgbClr val="B6B6B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pic>
        <p:nvPicPr>
          <p:cNvPr id="3" name="Picture 2">
            <a:extLst>
              <a:ext uri="{FF2B5EF4-FFF2-40B4-BE49-F238E27FC236}">
                <a16:creationId xmlns:a16="http://schemas.microsoft.com/office/drawing/2014/main" id="{A81F1E28-ACC8-A650-7C13-71FCCC8CEA90}"/>
              </a:ext>
            </a:extLst>
          </p:cNvPr>
          <p:cNvPicPr>
            <a:picLocks noChangeAspect="1"/>
          </p:cNvPicPr>
          <p:nvPr/>
        </p:nvPicPr>
        <p:blipFill>
          <a:blip r:embed="rId6" cstate="screen">
            <a:clrChange>
              <a:clrFrom>
                <a:srgbClr val="0F2241"/>
              </a:clrFrom>
              <a:clrTo>
                <a:srgbClr val="0F2241">
                  <a:alpha val="0"/>
                </a:srgbClr>
              </a:clrTo>
            </a:clrChange>
            <a:extLst>
              <a:ext uri="{28A0092B-C50C-407E-A947-70E740481C1C}">
                <a14:useLocalDpi xmlns:a14="http://schemas.microsoft.com/office/drawing/2010/main"/>
              </a:ext>
            </a:extLst>
          </a:blip>
          <a:stretch>
            <a:fillRect/>
          </a:stretch>
        </p:blipFill>
        <p:spPr>
          <a:xfrm>
            <a:off x="796068" y="3123141"/>
            <a:ext cx="3916774" cy="1849875"/>
          </a:xfrm>
          <a:prstGeom prst="rect">
            <a:avLst/>
          </a:prstGeom>
        </p:spPr>
      </p:pic>
      <p:sp>
        <p:nvSpPr>
          <p:cNvPr id="19" name="Rectangle 18">
            <a:extLst>
              <a:ext uri="{FF2B5EF4-FFF2-40B4-BE49-F238E27FC236}">
                <a16:creationId xmlns:a16="http://schemas.microsoft.com/office/drawing/2014/main" id="{06BBF47F-3793-364B-7EFB-BFFC709C7FF7}"/>
              </a:ext>
            </a:extLst>
          </p:cNvPr>
          <p:cNvSpPr/>
          <p:nvPr/>
        </p:nvSpPr>
        <p:spPr>
          <a:xfrm>
            <a:off x="6058271" y="1775545"/>
            <a:ext cx="318978" cy="576000"/>
          </a:xfrm>
          <a:prstGeom prst="rect">
            <a:avLst/>
          </a:prstGeom>
          <a:solidFill>
            <a:srgbClr val="B6B6B6"/>
          </a:solidFill>
          <a:ln>
            <a:solidFill>
              <a:srgbClr val="B6B6B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6" name="Group 25">
            <a:extLst>
              <a:ext uri="{FF2B5EF4-FFF2-40B4-BE49-F238E27FC236}">
                <a16:creationId xmlns:a16="http://schemas.microsoft.com/office/drawing/2014/main" id="{DF81493B-7757-936C-B006-19B540AC16DA}"/>
              </a:ext>
            </a:extLst>
          </p:cNvPr>
          <p:cNvGrpSpPr>
            <a:grpSpLocks noChangeAspect="1"/>
          </p:cNvGrpSpPr>
          <p:nvPr/>
        </p:nvGrpSpPr>
        <p:grpSpPr>
          <a:xfrm>
            <a:off x="234538" y="1317042"/>
            <a:ext cx="4597625" cy="1808417"/>
            <a:chOff x="671773" y="1644210"/>
            <a:chExt cx="10534821" cy="4143737"/>
          </a:xfrm>
        </p:grpSpPr>
        <p:grpSp>
          <p:nvGrpSpPr>
            <p:cNvPr id="27" name="Group 26">
              <a:extLst>
                <a:ext uri="{FF2B5EF4-FFF2-40B4-BE49-F238E27FC236}">
                  <a16:creationId xmlns:a16="http://schemas.microsoft.com/office/drawing/2014/main" id="{61DBD042-68C8-23FC-55FA-D9CDBCD436FB}"/>
                </a:ext>
              </a:extLst>
            </p:cNvPr>
            <p:cNvGrpSpPr/>
            <p:nvPr/>
          </p:nvGrpSpPr>
          <p:grpSpPr>
            <a:xfrm>
              <a:off x="1879316" y="1644210"/>
              <a:ext cx="8773610" cy="4143737"/>
              <a:chOff x="1879316" y="1644210"/>
              <a:chExt cx="8773610" cy="4143737"/>
            </a:xfrm>
          </p:grpSpPr>
          <p:pic>
            <p:nvPicPr>
              <p:cNvPr id="39" name="Picture 38">
                <a:extLst>
                  <a:ext uri="{FF2B5EF4-FFF2-40B4-BE49-F238E27FC236}">
                    <a16:creationId xmlns:a16="http://schemas.microsoft.com/office/drawing/2014/main" id="{2D16F616-BE75-B96A-0A0D-FEEA135A866C}"/>
                  </a:ext>
                </a:extLst>
              </p:cNvPr>
              <p:cNvPicPr>
                <a:picLocks noChangeAspect="1"/>
              </p:cNvPicPr>
              <p:nvPr/>
            </p:nvPicPr>
            <p:blipFill>
              <a:blip r:embed="rId6" cstate="screen">
                <a:clrChange>
                  <a:clrFrom>
                    <a:srgbClr val="0F2241"/>
                  </a:clrFrom>
                  <a:clrTo>
                    <a:srgbClr val="0F2241">
                      <a:alpha val="0"/>
                    </a:srgbClr>
                  </a:clrTo>
                </a:clrChange>
                <a:extLst>
                  <a:ext uri="{28A0092B-C50C-407E-A947-70E740481C1C}">
                    <a14:useLocalDpi xmlns:a14="http://schemas.microsoft.com/office/drawing/2010/main"/>
                  </a:ext>
                </a:extLst>
              </a:blip>
              <a:stretch>
                <a:fillRect/>
              </a:stretch>
            </p:blipFill>
            <p:spPr>
              <a:xfrm>
                <a:off x="1879316" y="1644210"/>
                <a:ext cx="8773610" cy="4143737"/>
              </a:xfrm>
              <a:prstGeom prst="rect">
                <a:avLst/>
              </a:prstGeom>
            </p:spPr>
          </p:pic>
          <p:pic>
            <p:nvPicPr>
              <p:cNvPr id="41" name="Picture 40" descr="A picture containing sign&#10;&#10;Description automatically generated">
                <a:extLst>
                  <a:ext uri="{FF2B5EF4-FFF2-40B4-BE49-F238E27FC236}">
                    <a16:creationId xmlns:a16="http://schemas.microsoft.com/office/drawing/2014/main" id="{4D9881D5-EB8F-586C-E3BE-CBE43381E36D}"/>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b="-2"/>
              <a:stretch/>
            </p:blipFill>
            <p:spPr>
              <a:xfrm>
                <a:off x="4411486" y="3213197"/>
                <a:ext cx="691118" cy="1226223"/>
              </a:xfrm>
              <a:prstGeom prst="rect">
                <a:avLst/>
              </a:prstGeom>
            </p:spPr>
          </p:pic>
          <p:pic>
            <p:nvPicPr>
              <p:cNvPr id="42" name="Picture 41" descr="A picture containing sign&#10;&#10;Description automatically generated">
                <a:extLst>
                  <a:ext uri="{FF2B5EF4-FFF2-40B4-BE49-F238E27FC236}">
                    <a16:creationId xmlns:a16="http://schemas.microsoft.com/office/drawing/2014/main" id="{37E4A89E-A61B-FEA4-046A-1C043AC1047E}"/>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3740603" y="2966486"/>
                <a:ext cx="691118" cy="1226224"/>
              </a:xfrm>
              <a:prstGeom prst="rect">
                <a:avLst/>
              </a:prstGeom>
            </p:spPr>
          </p:pic>
          <p:pic>
            <p:nvPicPr>
              <p:cNvPr id="43" name="Picture 42" descr="A picture containing sign&#10;&#10;Description automatically generated">
                <a:extLst>
                  <a:ext uri="{FF2B5EF4-FFF2-40B4-BE49-F238E27FC236}">
                    <a16:creationId xmlns:a16="http://schemas.microsoft.com/office/drawing/2014/main" id="{39BBCFC3-BE66-185E-BAA6-3D29A8ACBB89}"/>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3719337" y="2367661"/>
                <a:ext cx="701751" cy="860599"/>
              </a:xfrm>
              <a:prstGeom prst="rect">
                <a:avLst/>
              </a:prstGeom>
            </p:spPr>
          </p:pic>
          <p:pic>
            <p:nvPicPr>
              <p:cNvPr id="44" name="Picture 43" descr="A picture containing sign&#10;&#10;Description automatically generated">
                <a:extLst>
                  <a:ext uri="{FF2B5EF4-FFF2-40B4-BE49-F238E27FC236}">
                    <a16:creationId xmlns:a16="http://schemas.microsoft.com/office/drawing/2014/main" id="{6B6DF165-F6DB-569D-B613-B32D999D9AFB}"/>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a:stretch/>
            </p:blipFill>
            <p:spPr>
              <a:xfrm>
                <a:off x="4447406" y="2367662"/>
                <a:ext cx="691119" cy="1107310"/>
              </a:xfrm>
              <a:prstGeom prst="rect">
                <a:avLst/>
              </a:prstGeom>
            </p:spPr>
          </p:pic>
          <p:pic>
            <p:nvPicPr>
              <p:cNvPr id="45" name="Picture 44">
                <a:extLst>
                  <a:ext uri="{FF2B5EF4-FFF2-40B4-BE49-F238E27FC236}">
                    <a16:creationId xmlns:a16="http://schemas.microsoft.com/office/drawing/2014/main" id="{B6B9DDD7-38E5-C3B6-2A31-145B155CA64F}"/>
                  </a:ext>
                </a:extLst>
              </p:cNvPr>
              <p:cNvPicPr>
                <a:picLocks noChangeAspect="1"/>
              </p:cNvPicPr>
              <p:nvPr/>
            </p:nvPicPr>
            <p:blipFill rotWithShape="1">
              <a:blip r:embed="rId6" cstate="screen">
                <a:clrChange>
                  <a:clrFrom>
                    <a:srgbClr val="0F2241"/>
                  </a:clrFrom>
                  <a:clrTo>
                    <a:srgbClr val="0F2241">
                      <a:alpha val="0"/>
                    </a:srgbClr>
                  </a:clrTo>
                </a:clrChange>
                <a:extLst>
                  <a:ext uri="{28A0092B-C50C-407E-A947-70E740481C1C}">
                    <a14:useLocalDpi xmlns:a14="http://schemas.microsoft.com/office/drawing/2010/main"/>
                  </a:ext>
                </a:extLst>
              </a:blip>
              <a:srcRect b="80714"/>
              <a:stretch/>
            </p:blipFill>
            <p:spPr>
              <a:xfrm>
                <a:off x="1879316" y="1657000"/>
                <a:ext cx="8773610" cy="799122"/>
              </a:xfrm>
              <a:prstGeom prst="rect">
                <a:avLst/>
              </a:prstGeom>
            </p:spPr>
          </p:pic>
          <p:cxnSp>
            <p:nvCxnSpPr>
              <p:cNvPr id="46" name="Straight Connector 45">
                <a:extLst>
                  <a:ext uri="{FF2B5EF4-FFF2-40B4-BE49-F238E27FC236}">
                    <a16:creationId xmlns:a16="http://schemas.microsoft.com/office/drawing/2014/main" id="{1D48F392-DF1B-2727-0ACD-C7847C149D6F}"/>
                  </a:ext>
                </a:extLst>
              </p:cNvPr>
              <p:cNvCxnSpPr>
                <a:cxnSpLocks/>
              </p:cNvCxnSpPr>
              <p:nvPr/>
            </p:nvCxnSpPr>
            <p:spPr>
              <a:xfrm rot="120000" flipV="1">
                <a:off x="3729909" y="2394646"/>
                <a:ext cx="1440000" cy="95694"/>
              </a:xfrm>
              <a:prstGeom prst="line">
                <a:avLst/>
              </a:prstGeom>
              <a:ln w="31750">
                <a:solidFill>
                  <a:srgbClr val="F2E8EB"/>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3A85B6F3-15AB-933F-D83D-CBA9141BD278}"/>
                  </a:ext>
                </a:extLst>
              </p:cNvPr>
              <p:cNvSpPr/>
              <p:nvPr/>
            </p:nvSpPr>
            <p:spPr>
              <a:xfrm>
                <a:off x="5539563" y="2413591"/>
                <a:ext cx="659218" cy="2147776"/>
              </a:xfrm>
              <a:custGeom>
                <a:avLst/>
                <a:gdLst>
                  <a:gd name="connsiteX0" fmla="*/ 659218 w 659218"/>
                  <a:gd name="connsiteY0" fmla="*/ 0 h 2147776"/>
                  <a:gd name="connsiteX1" fmla="*/ 520995 w 659218"/>
                  <a:gd name="connsiteY1" fmla="*/ 935665 h 2147776"/>
                  <a:gd name="connsiteX2" fmla="*/ 552893 w 659218"/>
                  <a:gd name="connsiteY2" fmla="*/ 1467293 h 2147776"/>
                  <a:gd name="connsiteX3" fmla="*/ 552893 w 659218"/>
                  <a:gd name="connsiteY3" fmla="*/ 1988288 h 2147776"/>
                  <a:gd name="connsiteX4" fmla="*/ 21265 w 659218"/>
                  <a:gd name="connsiteY4" fmla="*/ 2147776 h 2147776"/>
                  <a:gd name="connsiteX5" fmla="*/ 0 w 659218"/>
                  <a:gd name="connsiteY5" fmla="*/ 10632 h 2147776"/>
                  <a:gd name="connsiteX6" fmla="*/ 659218 w 659218"/>
                  <a:gd name="connsiteY6" fmla="*/ 0 h 214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9218" h="2147776">
                    <a:moveTo>
                      <a:pt x="659218" y="0"/>
                    </a:moveTo>
                    <a:lnTo>
                      <a:pt x="520995" y="935665"/>
                    </a:lnTo>
                    <a:lnTo>
                      <a:pt x="552893" y="1467293"/>
                    </a:lnTo>
                    <a:lnTo>
                      <a:pt x="552893" y="1988288"/>
                    </a:lnTo>
                    <a:lnTo>
                      <a:pt x="21265" y="2147776"/>
                    </a:lnTo>
                    <a:lnTo>
                      <a:pt x="0" y="10632"/>
                    </a:lnTo>
                    <a:lnTo>
                      <a:pt x="659218" y="0"/>
                    </a:lnTo>
                    <a:close/>
                  </a:path>
                </a:pathLst>
              </a:custGeom>
              <a:blipFill>
                <a:blip r:embed="rId11">
                  <a:extLst>
                    <a:ext uri="{28A0092B-C50C-407E-A947-70E740481C1C}">
                      <a14:useLocalDpi xmlns:a14="http://schemas.microsoft.com/office/drawing/2010/main"/>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solidFill>
                    <a:schemeClr val="bg1"/>
                  </a:solidFill>
                </a:endParaRPr>
              </a:p>
            </p:txBody>
          </p:sp>
        </p:grpSp>
        <p:pic>
          <p:nvPicPr>
            <p:cNvPr id="28" name="Picture 27">
              <a:extLst>
                <a:ext uri="{FF2B5EF4-FFF2-40B4-BE49-F238E27FC236}">
                  <a16:creationId xmlns:a16="http://schemas.microsoft.com/office/drawing/2014/main" id="{31AD7401-E3F0-19E5-011F-DF80FF110A5D}"/>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6200000">
              <a:off x="1162861" y="3061687"/>
              <a:ext cx="2362116" cy="1014455"/>
            </a:xfrm>
            <a:prstGeom prst="rect">
              <a:avLst/>
            </a:prstGeom>
          </p:spPr>
        </p:pic>
        <p:pic>
          <p:nvPicPr>
            <p:cNvPr id="29" name="Picture 28">
              <a:extLst>
                <a:ext uri="{FF2B5EF4-FFF2-40B4-BE49-F238E27FC236}">
                  <a16:creationId xmlns:a16="http://schemas.microsoft.com/office/drawing/2014/main" id="{3544BE2A-EA19-6BAC-57D5-FFB81419A205}"/>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6200000">
              <a:off x="3319462" y="3070336"/>
              <a:ext cx="2030113" cy="871870"/>
            </a:xfrm>
            <a:prstGeom prst="rect">
              <a:avLst/>
            </a:prstGeom>
          </p:spPr>
        </p:pic>
        <p:pic>
          <p:nvPicPr>
            <p:cNvPr id="30" name="Picture 29">
              <a:extLst>
                <a:ext uri="{FF2B5EF4-FFF2-40B4-BE49-F238E27FC236}">
                  <a16:creationId xmlns:a16="http://schemas.microsoft.com/office/drawing/2014/main" id="{30BEAC95-C52D-07F4-D4FB-847C24513A02}"/>
                </a:ext>
              </a:extLst>
            </p:cNvPr>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rot="10800000">
              <a:off x="5724094" y="2453126"/>
              <a:ext cx="922279" cy="1863922"/>
            </a:xfrm>
            <a:prstGeom prst="rect">
              <a:avLst/>
            </a:prstGeom>
            <a:scene3d>
              <a:camera prst="isometricOffAxis2Left"/>
              <a:lightRig rig="threePt" dir="t"/>
            </a:scene3d>
          </p:spPr>
        </p:pic>
        <p:pic>
          <p:nvPicPr>
            <p:cNvPr id="31" name="Picture 30">
              <a:extLst>
                <a:ext uri="{FF2B5EF4-FFF2-40B4-BE49-F238E27FC236}">
                  <a16:creationId xmlns:a16="http://schemas.microsoft.com/office/drawing/2014/main" id="{61F099D0-7051-F11A-B8F8-EECF459AAD88}"/>
                </a:ext>
              </a:extLst>
            </p:cNvPr>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rot="10800000">
              <a:off x="10284315" y="2056561"/>
              <a:ext cx="922279" cy="1863922"/>
            </a:xfrm>
            <a:prstGeom prst="rect">
              <a:avLst/>
            </a:prstGeom>
            <a:scene3d>
              <a:camera prst="isometricOffAxis2Left"/>
              <a:lightRig rig="threePt" dir="t"/>
            </a:scene3d>
          </p:spPr>
        </p:pic>
        <p:pic>
          <p:nvPicPr>
            <p:cNvPr id="32" name="Picture 31">
              <a:extLst>
                <a:ext uri="{FF2B5EF4-FFF2-40B4-BE49-F238E27FC236}">
                  <a16:creationId xmlns:a16="http://schemas.microsoft.com/office/drawing/2014/main" id="{4A6EFE48-7398-874C-A3CF-F7FC858EA339}"/>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6200000">
              <a:off x="-78535" y="3203434"/>
              <a:ext cx="2630210" cy="1129593"/>
            </a:xfrm>
            <a:prstGeom prst="rect">
              <a:avLst/>
            </a:prstGeom>
          </p:spPr>
        </p:pic>
        <p:cxnSp>
          <p:nvCxnSpPr>
            <p:cNvPr id="37" name="Straight Connector 36">
              <a:extLst>
                <a:ext uri="{FF2B5EF4-FFF2-40B4-BE49-F238E27FC236}">
                  <a16:creationId xmlns:a16="http://schemas.microsoft.com/office/drawing/2014/main" id="{6B286038-E530-D643-6469-BC81822F8607}"/>
                </a:ext>
              </a:extLst>
            </p:cNvPr>
            <p:cNvCxnSpPr/>
            <p:nvPr/>
          </p:nvCxnSpPr>
          <p:spPr>
            <a:xfrm flipH="1" flipV="1">
              <a:off x="4411486" y="2463758"/>
              <a:ext cx="20235" cy="164041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348FC7-C485-CF04-022F-4982B542F7AF}"/>
                </a:ext>
              </a:extLst>
            </p:cNvPr>
            <p:cNvCxnSpPr/>
            <p:nvPr/>
          </p:nvCxnSpPr>
          <p:spPr>
            <a:xfrm flipH="1" flipV="1">
              <a:off x="3743607" y="2481624"/>
              <a:ext cx="20235" cy="1332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8" name="Picture 4">
            <a:extLst>
              <a:ext uri="{FF2B5EF4-FFF2-40B4-BE49-F238E27FC236}">
                <a16:creationId xmlns:a16="http://schemas.microsoft.com/office/drawing/2014/main" id="{29EAE54C-7481-AED8-3A95-7B218BE0DEBD}"/>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4682" y="1836474"/>
            <a:ext cx="723457" cy="723457"/>
          </a:xfrm>
          <a:prstGeom prst="rect">
            <a:avLst/>
          </a:prstGeom>
          <a:noFill/>
          <a:effectLst>
            <a:glow rad="228600">
              <a:schemeClr val="accent4">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58700190-82C2-5C68-35C7-E43DF2A1C3C7}"/>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6200000">
            <a:off x="611723" y="3765204"/>
            <a:ext cx="1147881" cy="492979"/>
          </a:xfrm>
          <a:prstGeom prst="rect">
            <a:avLst/>
          </a:prstGeom>
        </p:spPr>
      </p:pic>
      <p:pic>
        <p:nvPicPr>
          <p:cNvPr id="49" name="Picture 48">
            <a:extLst>
              <a:ext uri="{FF2B5EF4-FFF2-40B4-BE49-F238E27FC236}">
                <a16:creationId xmlns:a16="http://schemas.microsoft.com/office/drawing/2014/main" id="{A3D2CF25-48B9-BE99-C46E-9EC7004DC3B7}"/>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6200000">
            <a:off x="468616" y="3749714"/>
            <a:ext cx="1147881" cy="492979"/>
          </a:xfrm>
          <a:prstGeom prst="rect">
            <a:avLst/>
          </a:prstGeom>
        </p:spPr>
      </p:pic>
      <p:pic>
        <p:nvPicPr>
          <p:cNvPr id="51" name="Picture 50">
            <a:extLst>
              <a:ext uri="{FF2B5EF4-FFF2-40B4-BE49-F238E27FC236}">
                <a16:creationId xmlns:a16="http://schemas.microsoft.com/office/drawing/2014/main" id="{676FC093-8DAF-775D-BDDB-CA30D4B7A2E4}"/>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6200000">
            <a:off x="4068635" y="3414283"/>
            <a:ext cx="813457" cy="588338"/>
          </a:xfrm>
          <a:prstGeom prst="rect">
            <a:avLst/>
          </a:prstGeom>
        </p:spPr>
      </p:pic>
      <p:sp>
        <p:nvSpPr>
          <p:cNvPr id="52" name="TextBox 51">
            <a:extLst>
              <a:ext uri="{FF2B5EF4-FFF2-40B4-BE49-F238E27FC236}">
                <a16:creationId xmlns:a16="http://schemas.microsoft.com/office/drawing/2014/main" id="{A6CBD0D6-C171-6985-FC5D-85B4DC01B2F4}"/>
              </a:ext>
            </a:extLst>
          </p:cNvPr>
          <p:cNvSpPr txBox="1"/>
          <p:nvPr/>
        </p:nvSpPr>
        <p:spPr>
          <a:xfrm>
            <a:off x="1891138" y="998613"/>
            <a:ext cx="1812872" cy="369332"/>
          </a:xfrm>
          <a:prstGeom prst="rect">
            <a:avLst/>
          </a:prstGeom>
          <a:noFill/>
        </p:spPr>
        <p:txBody>
          <a:bodyPr wrap="square" rtlCol="0">
            <a:spAutoFit/>
          </a:bodyPr>
          <a:lstStyle/>
          <a:p>
            <a:pPr algn="ctr"/>
            <a:r>
              <a:rPr lang="en-US" b="1" dirty="0">
                <a:solidFill>
                  <a:schemeClr val="bg1"/>
                </a:solidFill>
              </a:rPr>
              <a:t>AHU1</a:t>
            </a:r>
            <a:endParaRPr lang="en-HK" b="1" dirty="0">
              <a:solidFill>
                <a:schemeClr val="bg1"/>
              </a:solidFill>
            </a:endParaRPr>
          </a:p>
        </p:txBody>
      </p:sp>
      <p:sp>
        <p:nvSpPr>
          <p:cNvPr id="53" name="TextBox 52">
            <a:extLst>
              <a:ext uri="{FF2B5EF4-FFF2-40B4-BE49-F238E27FC236}">
                <a16:creationId xmlns:a16="http://schemas.microsoft.com/office/drawing/2014/main" id="{B1259179-E077-61BF-6FBA-BECB012C9A45}"/>
              </a:ext>
            </a:extLst>
          </p:cNvPr>
          <p:cNvSpPr txBox="1"/>
          <p:nvPr/>
        </p:nvSpPr>
        <p:spPr>
          <a:xfrm>
            <a:off x="1891138" y="2912603"/>
            <a:ext cx="1812872" cy="369332"/>
          </a:xfrm>
          <a:prstGeom prst="rect">
            <a:avLst/>
          </a:prstGeom>
          <a:noFill/>
        </p:spPr>
        <p:txBody>
          <a:bodyPr wrap="square" rtlCol="0">
            <a:spAutoFit/>
          </a:bodyPr>
          <a:lstStyle/>
          <a:p>
            <a:pPr algn="ctr"/>
            <a:r>
              <a:rPr lang="en-US" b="1" dirty="0">
                <a:solidFill>
                  <a:schemeClr val="bg1"/>
                </a:solidFill>
              </a:rPr>
              <a:t>AHU2</a:t>
            </a:r>
            <a:endParaRPr lang="en-HK" b="1" dirty="0">
              <a:solidFill>
                <a:schemeClr val="bg1"/>
              </a:solidFill>
            </a:endParaRPr>
          </a:p>
        </p:txBody>
      </p:sp>
      <p:sp>
        <p:nvSpPr>
          <p:cNvPr id="54" name="TextBox 53">
            <a:extLst>
              <a:ext uri="{FF2B5EF4-FFF2-40B4-BE49-F238E27FC236}">
                <a16:creationId xmlns:a16="http://schemas.microsoft.com/office/drawing/2014/main" id="{BC2870E9-FB05-2871-AA15-88AA9EC5510F}"/>
              </a:ext>
            </a:extLst>
          </p:cNvPr>
          <p:cNvSpPr txBox="1"/>
          <p:nvPr/>
        </p:nvSpPr>
        <p:spPr>
          <a:xfrm>
            <a:off x="0" y="6558446"/>
            <a:ext cx="10590028" cy="261610"/>
          </a:xfrm>
          <a:prstGeom prst="rect">
            <a:avLst/>
          </a:prstGeom>
          <a:noFill/>
        </p:spPr>
        <p:txBody>
          <a:bodyPr wrap="square" rtlCol="0">
            <a:spAutoFit/>
          </a:bodyPr>
          <a:lstStyle/>
          <a:p>
            <a:r>
              <a:rPr lang="en-US" sz="1050" dirty="0">
                <a:solidFill>
                  <a:schemeClr val="bg1"/>
                </a:solidFill>
              </a:rPr>
              <a:t>A third IAQ monitor was included in the AHU after the filters but could not perform reliably due to high airflow in the AHU.</a:t>
            </a:r>
            <a:endParaRPr lang="en-HK" sz="1050" dirty="0">
              <a:solidFill>
                <a:schemeClr val="bg1"/>
              </a:solidFill>
            </a:endParaRPr>
          </a:p>
        </p:txBody>
      </p:sp>
      <p:sp>
        <p:nvSpPr>
          <p:cNvPr id="6" name="TextBox 5">
            <a:extLst>
              <a:ext uri="{FF2B5EF4-FFF2-40B4-BE49-F238E27FC236}">
                <a16:creationId xmlns:a16="http://schemas.microsoft.com/office/drawing/2014/main" id="{605D4CFB-2272-6B3D-A322-D17DA3A94C6C}"/>
              </a:ext>
            </a:extLst>
          </p:cNvPr>
          <p:cNvSpPr txBox="1"/>
          <p:nvPr/>
        </p:nvSpPr>
        <p:spPr>
          <a:xfrm>
            <a:off x="437689" y="4748930"/>
            <a:ext cx="11193036" cy="1779974"/>
          </a:xfrm>
          <a:prstGeom prst="rect">
            <a:avLst/>
          </a:prstGeom>
          <a:noFill/>
        </p:spPr>
        <p:txBody>
          <a:bodyPr wrap="square">
            <a:spAutoFit/>
          </a:bodyPr>
          <a:lstStyle/>
          <a:p>
            <a:pPr marL="7870" algn="ctr">
              <a:spcBef>
                <a:spcPts val="62"/>
              </a:spcBef>
            </a:pPr>
            <a:r>
              <a:rPr lang="en-US" sz="1800" b="1" spc="-28" dirty="0">
                <a:solidFill>
                  <a:schemeClr val="bg1"/>
                </a:solidFill>
                <a:latin typeface="Montserrat" pitchFamily="2" charset="77"/>
                <a:cs typeface="Century Gothic"/>
              </a:rPr>
              <a:t>The Emergency Room at the hospital is served by two identical HVAC systems, AHU1 was retrofitted with </a:t>
            </a:r>
            <a:r>
              <a:rPr lang="en-US" sz="1800" b="1" spc="-28" dirty="0" err="1">
                <a:solidFill>
                  <a:schemeClr val="bg1"/>
                </a:solidFill>
                <a:latin typeface="Montserrat" pitchFamily="2" charset="77"/>
                <a:cs typeface="Century Gothic"/>
              </a:rPr>
              <a:t>HiboScreens</a:t>
            </a:r>
            <a:r>
              <a:rPr lang="en-US" sz="1800" b="1" spc="-28" dirty="0">
                <a:solidFill>
                  <a:schemeClr val="bg1"/>
                </a:solidFill>
                <a:latin typeface="Montserrat" pitchFamily="2" charset="77"/>
                <a:cs typeface="Century Gothic"/>
              </a:rPr>
              <a:t> and an IAQ monitor was included before the filters to measure particulates in Outside Air + Return Air mix. </a:t>
            </a:r>
          </a:p>
          <a:p>
            <a:pPr marL="7870" algn="ctr">
              <a:spcBef>
                <a:spcPts val="62"/>
              </a:spcBef>
            </a:pPr>
            <a:endParaRPr lang="en-US" b="1" spc="-28" dirty="0">
              <a:solidFill>
                <a:schemeClr val="bg1"/>
              </a:solidFill>
              <a:latin typeface="Montserrat" pitchFamily="2" charset="77"/>
              <a:cs typeface="Century Gothic"/>
            </a:endParaRPr>
          </a:p>
          <a:p>
            <a:pPr marL="7870" algn="ctr">
              <a:spcBef>
                <a:spcPts val="62"/>
              </a:spcBef>
            </a:pPr>
            <a:r>
              <a:rPr lang="en-US" sz="1800" b="1" spc="-28" dirty="0">
                <a:solidFill>
                  <a:schemeClr val="bg1"/>
                </a:solidFill>
                <a:latin typeface="Montserrat" pitchFamily="2" charset="77"/>
                <a:cs typeface="Century Gothic"/>
              </a:rPr>
              <a:t>A second IAQ monitor measured IAQ inside the Emergency Room which registers average of reduction from HiboScreen fitted AHU1 and as-is AHU2.</a:t>
            </a:r>
            <a:endParaRPr lang="en-US" sz="1800" b="1" spc="-71" baseline="30000" dirty="0">
              <a:solidFill>
                <a:schemeClr val="bg1"/>
              </a:solidFill>
              <a:latin typeface="Montserrat" pitchFamily="2" charset="77"/>
              <a:cs typeface="Century Gothic"/>
            </a:endParaRPr>
          </a:p>
        </p:txBody>
      </p:sp>
    </p:spTree>
    <p:extLst>
      <p:ext uri="{BB962C8B-B14F-4D97-AF65-F5344CB8AC3E}">
        <p14:creationId xmlns:p14="http://schemas.microsoft.com/office/powerpoint/2010/main" val="106378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04114FBD-8F7A-B11E-825F-8FCEF4539231}"/>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Installation and Data Capture Timelines</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B92C978F-A21C-4B41-C950-F0EF9C2E3056}"/>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graphicFrame>
        <p:nvGraphicFramePr>
          <p:cNvPr id="2" name="Table 1">
            <a:extLst>
              <a:ext uri="{FF2B5EF4-FFF2-40B4-BE49-F238E27FC236}">
                <a16:creationId xmlns:a16="http://schemas.microsoft.com/office/drawing/2014/main" id="{75AA393A-8264-9B89-3C27-9DF2382D43E0}"/>
              </a:ext>
            </a:extLst>
          </p:cNvPr>
          <p:cNvGraphicFramePr>
            <a:graphicFrameLocks noGrp="1"/>
          </p:cNvGraphicFramePr>
          <p:nvPr>
            <p:extLst>
              <p:ext uri="{D42A27DB-BD31-4B8C-83A1-F6EECF244321}">
                <p14:modId xmlns:p14="http://schemas.microsoft.com/office/powerpoint/2010/main" val="3122964219"/>
              </p:ext>
            </p:extLst>
          </p:nvPr>
        </p:nvGraphicFramePr>
        <p:xfrm>
          <a:off x="415523" y="1519561"/>
          <a:ext cx="11099537" cy="4117965"/>
        </p:xfrm>
        <a:graphic>
          <a:graphicData uri="http://schemas.openxmlformats.org/drawingml/2006/table">
            <a:tbl>
              <a:tblPr firstRow="1" bandRow="1">
                <a:tableStyleId>{2D5ABB26-0587-4C30-8999-92F81FD0307C}</a:tableStyleId>
              </a:tblPr>
              <a:tblGrid>
                <a:gridCol w="4959078">
                  <a:extLst>
                    <a:ext uri="{9D8B030D-6E8A-4147-A177-3AD203B41FA5}">
                      <a16:colId xmlns:a16="http://schemas.microsoft.com/office/drawing/2014/main" val="2745490862"/>
                    </a:ext>
                  </a:extLst>
                </a:gridCol>
                <a:gridCol w="6140459">
                  <a:extLst>
                    <a:ext uri="{9D8B030D-6E8A-4147-A177-3AD203B41FA5}">
                      <a16:colId xmlns:a16="http://schemas.microsoft.com/office/drawing/2014/main" val="3571167628"/>
                    </a:ext>
                  </a:extLst>
                </a:gridCol>
              </a:tblGrid>
              <a:tr h="712812">
                <a:tc>
                  <a:txBody>
                    <a:bodyPr/>
                    <a:lstStyle/>
                    <a:p>
                      <a:r>
                        <a:rPr lang="en-HK" b="1" dirty="0">
                          <a:solidFill>
                            <a:schemeClr val="bg1"/>
                          </a:solidFill>
                          <a:latin typeface="Montserrat" pitchFamily="2" charset="0"/>
                        </a:rPr>
                        <a:t>Date Time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tc>
                  <a:txBody>
                    <a:bodyPr/>
                    <a:lstStyle/>
                    <a:p>
                      <a:r>
                        <a:rPr lang="en-HK" b="1" dirty="0">
                          <a:solidFill>
                            <a:schemeClr val="bg1"/>
                          </a:solidFill>
                          <a:latin typeface="Montserrat" pitchFamily="2" charset="0"/>
                        </a:rPr>
                        <a:t>Status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extLst>
                  <a:ext uri="{0D108BD9-81ED-4DB2-BD59-A6C34878D82A}">
                    <a16:rowId xmlns:a16="http://schemas.microsoft.com/office/drawing/2014/main" val="3122460924"/>
                  </a:ext>
                </a:extLst>
              </a:tr>
              <a:tr h="1135051">
                <a:tc>
                  <a:txBody>
                    <a:bodyPr/>
                    <a:lstStyle/>
                    <a:p>
                      <a:r>
                        <a:rPr lang="en-HK" dirty="0">
                          <a:solidFill>
                            <a:schemeClr val="bg1"/>
                          </a:solidFill>
                          <a:latin typeface="Montserrat" pitchFamily="2" charset="0"/>
                        </a:rPr>
                        <a:t>15-Aug 2024 to 26-Aug 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tc>
                  <a:txBody>
                    <a:bodyPr/>
                    <a:lstStyle/>
                    <a:p>
                      <a:r>
                        <a:rPr lang="en-HK" dirty="0">
                          <a:solidFill>
                            <a:schemeClr val="bg1"/>
                          </a:solidFill>
                          <a:latin typeface="Montserrat" pitchFamily="2" charset="0"/>
                        </a:rPr>
                        <a:t>Air quality monitors installed and data captured to assess pre-installation state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extLst>
                  <a:ext uri="{0D108BD9-81ED-4DB2-BD59-A6C34878D82A}">
                    <a16:rowId xmlns:a16="http://schemas.microsoft.com/office/drawing/2014/main" val="371755752"/>
                  </a:ext>
                </a:extLst>
              </a:tr>
              <a:tr h="1135051">
                <a:tc>
                  <a:txBody>
                    <a:bodyPr/>
                    <a:lstStyle/>
                    <a:p>
                      <a:r>
                        <a:rPr lang="en-HK" dirty="0">
                          <a:solidFill>
                            <a:schemeClr val="bg1"/>
                          </a:solidFill>
                          <a:latin typeface="Montserrat" pitchFamily="2" charset="0"/>
                        </a:rPr>
                        <a:t>26-Aug 2024 to 6-Sep 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tc>
                  <a:txBody>
                    <a:bodyPr/>
                    <a:lstStyle/>
                    <a:p>
                      <a:r>
                        <a:rPr lang="en-HK" dirty="0">
                          <a:solidFill>
                            <a:schemeClr val="bg1"/>
                          </a:solidFill>
                          <a:latin typeface="Montserrat" pitchFamily="2" charset="0"/>
                        </a:rPr>
                        <a:t>HiboScreen Installation Period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extLst>
                  <a:ext uri="{0D108BD9-81ED-4DB2-BD59-A6C34878D82A}">
                    <a16:rowId xmlns:a16="http://schemas.microsoft.com/office/drawing/2014/main" val="3791102627"/>
                  </a:ext>
                </a:extLst>
              </a:tr>
              <a:tr h="1135051">
                <a:tc>
                  <a:txBody>
                    <a:bodyPr/>
                    <a:lstStyle/>
                    <a:p>
                      <a:r>
                        <a:rPr lang="en-HK" dirty="0">
                          <a:solidFill>
                            <a:schemeClr val="bg1"/>
                          </a:solidFill>
                          <a:latin typeface="Montserrat" pitchFamily="2" charset="0"/>
                        </a:rPr>
                        <a:t>6-Sep 2024 to date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tc>
                  <a:txBody>
                    <a:bodyPr/>
                    <a:lstStyle/>
                    <a:p>
                      <a:r>
                        <a:rPr lang="en-HK" dirty="0">
                          <a:solidFill>
                            <a:schemeClr val="bg1"/>
                          </a:solidFill>
                          <a:latin typeface="Montserrat" pitchFamily="2" charset="0"/>
                        </a:rPr>
                        <a:t>Post HiboScreen Installation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D1D38">
                        <a:alpha val="40000"/>
                      </a:srgbClr>
                    </a:solidFill>
                  </a:tcPr>
                </a:tc>
                <a:extLst>
                  <a:ext uri="{0D108BD9-81ED-4DB2-BD59-A6C34878D82A}">
                    <a16:rowId xmlns:a16="http://schemas.microsoft.com/office/drawing/2014/main" val="3446552081"/>
                  </a:ext>
                </a:extLst>
              </a:tr>
            </a:tbl>
          </a:graphicData>
        </a:graphic>
      </p:graphicFrame>
    </p:spTree>
    <p:extLst>
      <p:ext uri="{BB962C8B-B14F-4D97-AF65-F5344CB8AC3E}">
        <p14:creationId xmlns:p14="http://schemas.microsoft.com/office/powerpoint/2010/main" val="34844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F6E68-6556-6D45-9A15-2C2A1CA9DFA4}"/>
            </a:ext>
          </a:extLst>
        </p:cNvPr>
        <p:cNvGrpSpPr/>
        <p:nvPr/>
      </p:nvGrpSpPr>
      <p:grpSpPr>
        <a:xfrm>
          <a:off x="0" y="0"/>
          <a:ext cx="0" cy="0"/>
          <a:chOff x="0" y="0"/>
          <a:chExt cx="0" cy="0"/>
        </a:xfrm>
      </p:grpSpPr>
      <p:sp>
        <p:nvSpPr>
          <p:cNvPr id="4" name="object 5">
            <a:extLst>
              <a:ext uri="{FF2B5EF4-FFF2-40B4-BE49-F238E27FC236}">
                <a16:creationId xmlns:a16="http://schemas.microsoft.com/office/drawing/2014/main" id="{D6B6D62C-0881-DF20-D1C4-F2B6E89A28AB}"/>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IAQ Monitors Used</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0C22D2B6-C853-427A-151C-13C097EF8C9B}"/>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sp>
        <p:nvSpPr>
          <p:cNvPr id="13" name="TextBox 12">
            <a:extLst>
              <a:ext uri="{FF2B5EF4-FFF2-40B4-BE49-F238E27FC236}">
                <a16:creationId xmlns:a16="http://schemas.microsoft.com/office/drawing/2014/main" id="{CA788504-9068-C077-0EC1-219CB80B38B4}"/>
              </a:ext>
            </a:extLst>
          </p:cNvPr>
          <p:cNvSpPr txBox="1"/>
          <p:nvPr/>
        </p:nvSpPr>
        <p:spPr>
          <a:xfrm>
            <a:off x="6096000" y="1352204"/>
            <a:ext cx="5546650" cy="3565079"/>
          </a:xfrm>
          <a:prstGeom prst="rect">
            <a:avLst/>
          </a:prstGeom>
          <a:solidFill>
            <a:srgbClr val="0D1D38">
              <a:alpha val="70000"/>
            </a:srgbClr>
          </a:solidFill>
        </p:spPr>
        <p:txBody>
          <a:bodyPr wrap="square">
            <a:spAutoFit/>
          </a:bodyPr>
          <a:lstStyle/>
          <a:p>
            <a:pPr marL="7870">
              <a:spcBef>
                <a:spcPts val="62"/>
              </a:spcBef>
            </a:pPr>
            <a:r>
              <a:rPr lang="en-US" sz="2800" b="1" spc="-28" dirty="0">
                <a:solidFill>
                  <a:schemeClr val="bg1"/>
                </a:solidFill>
                <a:latin typeface="Montserrat" pitchFamily="2" charset="77"/>
                <a:cs typeface="Century Gothic"/>
              </a:rPr>
              <a:t>Well tested and calibrated IAQ monitors from </a:t>
            </a:r>
            <a:r>
              <a:rPr lang="en-US" sz="2800" b="1" spc="-28" dirty="0" err="1">
                <a:solidFill>
                  <a:schemeClr val="bg1"/>
                </a:solidFill>
                <a:latin typeface="Montserrat" pitchFamily="2" charset="77"/>
                <a:cs typeface="Century Gothic"/>
              </a:rPr>
              <a:t>Synetica</a:t>
            </a:r>
            <a:r>
              <a:rPr lang="en-US" sz="2800" b="1" spc="-28" dirty="0">
                <a:solidFill>
                  <a:schemeClr val="bg1"/>
                </a:solidFill>
                <a:latin typeface="Montserrat" pitchFamily="2" charset="77"/>
                <a:cs typeface="Century Gothic"/>
              </a:rPr>
              <a:t> are installed.</a:t>
            </a:r>
          </a:p>
          <a:p>
            <a:pPr marL="7870">
              <a:spcBef>
                <a:spcPts val="62"/>
              </a:spcBef>
            </a:pPr>
            <a:endParaRPr lang="en-US" sz="2800" b="1" spc="-28" dirty="0">
              <a:solidFill>
                <a:schemeClr val="bg1"/>
              </a:solidFill>
              <a:latin typeface="Montserrat" pitchFamily="2" charset="77"/>
              <a:cs typeface="Century Gothic"/>
            </a:endParaRPr>
          </a:p>
          <a:p>
            <a:pPr marL="7870">
              <a:spcBef>
                <a:spcPts val="62"/>
              </a:spcBef>
            </a:pPr>
            <a:r>
              <a:rPr lang="en-US" sz="2800" b="1" spc="-28" dirty="0">
                <a:solidFill>
                  <a:schemeClr val="bg1"/>
                </a:solidFill>
                <a:latin typeface="Montserrat" pitchFamily="2" charset="77"/>
                <a:cs typeface="Century Gothic"/>
              </a:rPr>
              <a:t>These monitors meet all of the requirements for WELL® and RESET® air quality monitoring.</a:t>
            </a:r>
          </a:p>
        </p:txBody>
      </p:sp>
      <p:pic>
        <p:nvPicPr>
          <p:cNvPr id="2050" name="Picture 2" descr="New IAQ 12024 (3)222">
            <a:extLst>
              <a:ext uri="{FF2B5EF4-FFF2-40B4-BE49-F238E27FC236}">
                <a16:creationId xmlns:a16="http://schemas.microsoft.com/office/drawing/2014/main" id="{2EEBD871-DD4D-C0CD-12FA-4724E9369A50}"/>
              </a:ext>
            </a:extLst>
          </p:cNvPr>
          <p:cNvPicPr>
            <a:picLocks noChangeAspect="1" noChangeArrowheads="1"/>
          </p:cNvPicPr>
          <p:nvPr/>
        </p:nvPicPr>
        <p:blipFill rotWithShape="1">
          <a:blip r:embed="rId4" cstate="screen">
            <a:extLst>
              <a:ext uri="{28A0092B-C50C-407E-A947-70E740481C1C}">
                <a14:useLocalDpi xmlns:a14="http://schemas.microsoft.com/office/drawing/2010/main" val="0"/>
              </a:ext>
            </a:extLst>
          </a:blip>
          <a:srcRect/>
          <a:stretch/>
        </p:blipFill>
        <p:spPr bwMode="auto">
          <a:xfrm>
            <a:off x="345963" y="977030"/>
            <a:ext cx="5505450" cy="53611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C83EED2-0C99-978D-E97F-42C3284D8A20}"/>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5683212" y="4717770"/>
            <a:ext cx="3186113" cy="1466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9951402-D24E-164F-3539-3D3F00956B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8392" y="4909420"/>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69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FA86E-EA54-5A18-4951-EC3AEB84BF83}"/>
            </a:ext>
          </a:extLst>
        </p:cNvPr>
        <p:cNvGrpSpPr/>
        <p:nvPr/>
      </p:nvGrpSpPr>
      <p:grpSpPr>
        <a:xfrm>
          <a:off x="0" y="0"/>
          <a:ext cx="0" cy="0"/>
          <a:chOff x="0" y="0"/>
          <a:chExt cx="0" cy="0"/>
        </a:xfrm>
      </p:grpSpPr>
      <p:sp>
        <p:nvSpPr>
          <p:cNvPr id="4" name="object 5">
            <a:extLst>
              <a:ext uri="{FF2B5EF4-FFF2-40B4-BE49-F238E27FC236}">
                <a16:creationId xmlns:a16="http://schemas.microsoft.com/office/drawing/2014/main" id="{0EE9654D-BCF9-4A94-08D6-689D60B399D1}"/>
              </a:ext>
            </a:extLst>
          </p:cNvPr>
          <p:cNvSpPr txBox="1">
            <a:spLocks/>
          </p:cNvSpPr>
          <p:nvPr/>
        </p:nvSpPr>
        <p:spPr>
          <a:xfrm>
            <a:off x="345963" y="224521"/>
            <a:ext cx="11296687" cy="869721"/>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Data from the Pre-filtration Air Quality Monitor correlates well with the local AQI Station’s Data</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2E62C3A6-D69A-4456-8EE3-C0C4169F166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sp>
        <p:nvSpPr>
          <p:cNvPr id="7" name="TextBox 6">
            <a:extLst>
              <a:ext uri="{FF2B5EF4-FFF2-40B4-BE49-F238E27FC236}">
                <a16:creationId xmlns:a16="http://schemas.microsoft.com/office/drawing/2014/main" id="{B7073415-19D3-690D-6708-DF680CE6B9B4}"/>
              </a:ext>
            </a:extLst>
          </p:cNvPr>
          <p:cNvSpPr txBox="1"/>
          <p:nvPr/>
        </p:nvSpPr>
        <p:spPr>
          <a:xfrm>
            <a:off x="4371584" y="2179529"/>
            <a:ext cx="3306871" cy="369332"/>
          </a:xfrm>
          <a:prstGeom prst="rect">
            <a:avLst/>
          </a:prstGeom>
          <a:noFill/>
        </p:spPr>
        <p:txBody>
          <a:bodyPr wrap="square" rtlCol="0">
            <a:spAutoFit/>
          </a:bodyPr>
          <a:lstStyle/>
          <a:p>
            <a:pPr algn="ctr"/>
            <a:r>
              <a:rPr lang="en-US" dirty="0"/>
              <a:t>Strong correlation, 73%</a:t>
            </a:r>
            <a:endParaRPr lang="en-HK" dirty="0"/>
          </a:p>
        </p:txBody>
      </p:sp>
      <p:graphicFrame>
        <p:nvGraphicFramePr>
          <p:cNvPr id="8" name="Chart 7">
            <a:extLst>
              <a:ext uri="{FF2B5EF4-FFF2-40B4-BE49-F238E27FC236}">
                <a16:creationId xmlns:a16="http://schemas.microsoft.com/office/drawing/2014/main" id="{588D3879-0202-492C-94AA-A3D2DAE6CB06}"/>
              </a:ext>
            </a:extLst>
          </p:cNvPr>
          <p:cNvGraphicFramePr>
            <a:graphicFrameLocks/>
          </p:cNvGraphicFramePr>
          <p:nvPr>
            <p:extLst>
              <p:ext uri="{D42A27DB-BD31-4B8C-83A1-F6EECF244321}">
                <p14:modId xmlns:p14="http://schemas.microsoft.com/office/powerpoint/2010/main" val="2607707055"/>
              </p:ext>
            </p:extLst>
          </p:nvPr>
        </p:nvGraphicFramePr>
        <p:xfrm>
          <a:off x="588723" y="1427967"/>
          <a:ext cx="11053927" cy="478494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D73A0AAC-A7B1-AC53-AD87-3741742EE00C}"/>
              </a:ext>
            </a:extLst>
          </p:cNvPr>
          <p:cNvSpPr txBox="1"/>
          <p:nvPr/>
        </p:nvSpPr>
        <p:spPr>
          <a:xfrm>
            <a:off x="588723" y="6485010"/>
            <a:ext cx="10203321" cy="276999"/>
          </a:xfrm>
          <a:prstGeom prst="rect">
            <a:avLst/>
          </a:prstGeom>
          <a:noFill/>
        </p:spPr>
        <p:txBody>
          <a:bodyPr wrap="square" rtlCol="0">
            <a:spAutoFit/>
          </a:bodyPr>
          <a:lstStyle/>
          <a:p>
            <a:r>
              <a:rPr lang="en-US" sz="1200" b="1" dirty="0">
                <a:solidFill>
                  <a:schemeClr val="bg1"/>
                </a:solidFill>
              </a:rPr>
              <a:t>Data for local AQI monitoring station, as extracted from aqicn.org vs. </a:t>
            </a:r>
            <a:r>
              <a:rPr lang="en-US" sz="1200" b="1" dirty="0" err="1">
                <a:solidFill>
                  <a:schemeClr val="bg1"/>
                </a:solidFill>
              </a:rPr>
              <a:t>Synetica</a:t>
            </a:r>
            <a:r>
              <a:rPr lang="en-US" sz="1200" b="1" dirty="0">
                <a:solidFill>
                  <a:schemeClr val="bg1"/>
                </a:solidFill>
              </a:rPr>
              <a:t> sensor installed in AHU1 before the filters (outside + recirculating air)</a:t>
            </a:r>
            <a:endParaRPr lang="en-HK" sz="1200" b="1" dirty="0">
              <a:solidFill>
                <a:schemeClr val="bg1"/>
              </a:solidFill>
            </a:endParaRPr>
          </a:p>
        </p:txBody>
      </p:sp>
      <p:sp>
        <p:nvSpPr>
          <p:cNvPr id="11" name="TextBox 10">
            <a:extLst>
              <a:ext uri="{FF2B5EF4-FFF2-40B4-BE49-F238E27FC236}">
                <a16:creationId xmlns:a16="http://schemas.microsoft.com/office/drawing/2014/main" id="{3985E74B-ADC1-6F81-76B0-11A7EC09B531}"/>
              </a:ext>
            </a:extLst>
          </p:cNvPr>
          <p:cNvSpPr txBox="1"/>
          <p:nvPr/>
        </p:nvSpPr>
        <p:spPr>
          <a:xfrm>
            <a:off x="8083926" y="5800366"/>
            <a:ext cx="3753292" cy="338554"/>
          </a:xfrm>
          <a:prstGeom prst="rect">
            <a:avLst/>
          </a:prstGeom>
          <a:noFill/>
        </p:spPr>
        <p:txBody>
          <a:bodyPr wrap="square" rtlCol="0">
            <a:spAutoFit/>
          </a:bodyPr>
          <a:lstStyle/>
          <a:p>
            <a:pPr algn="ctr"/>
            <a:r>
              <a:rPr lang="en-US" sz="1600" i="1" dirty="0">
                <a:solidFill>
                  <a:schemeClr val="bg1"/>
                </a:solidFill>
              </a:rPr>
              <a:t>Statistical correlation = 73% (strong)</a:t>
            </a:r>
            <a:endParaRPr lang="en-HK" sz="1600" i="1" dirty="0">
              <a:solidFill>
                <a:schemeClr val="bg1"/>
              </a:solidFill>
            </a:endParaRPr>
          </a:p>
        </p:txBody>
      </p:sp>
      <p:sp>
        <p:nvSpPr>
          <p:cNvPr id="2" name="Rectangle 1">
            <a:extLst>
              <a:ext uri="{FF2B5EF4-FFF2-40B4-BE49-F238E27FC236}">
                <a16:creationId xmlns:a16="http://schemas.microsoft.com/office/drawing/2014/main" id="{4F6AF3AF-57B0-F58C-F711-10132E46EF28}"/>
              </a:ext>
            </a:extLst>
          </p:cNvPr>
          <p:cNvSpPr/>
          <p:nvPr/>
        </p:nvSpPr>
        <p:spPr>
          <a:xfrm>
            <a:off x="4866359" y="2050213"/>
            <a:ext cx="1648047" cy="369332"/>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03415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D48C3-D1D1-05F5-5939-63DDC652E0B8}"/>
            </a:ext>
          </a:extLst>
        </p:cNvPr>
        <p:cNvGrpSpPr/>
        <p:nvPr/>
      </p:nvGrpSpPr>
      <p:grpSpPr>
        <a:xfrm>
          <a:off x="0" y="0"/>
          <a:ext cx="0" cy="0"/>
          <a:chOff x="0" y="0"/>
          <a:chExt cx="0" cy="0"/>
        </a:xfrm>
      </p:grpSpPr>
      <p:sp>
        <p:nvSpPr>
          <p:cNvPr id="4" name="object 5">
            <a:extLst>
              <a:ext uri="{FF2B5EF4-FFF2-40B4-BE49-F238E27FC236}">
                <a16:creationId xmlns:a16="http://schemas.microsoft.com/office/drawing/2014/main" id="{F73FA79A-B9D5-9F75-4028-8E75A3E063C6}"/>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Post-installation Feedback</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B606A679-3F72-493A-909E-0157F1F2A4B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2044" y="6495816"/>
            <a:ext cx="1179857" cy="252479"/>
          </a:xfrm>
          <a:prstGeom prst="rect">
            <a:avLst/>
          </a:prstGeom>
        </p:spPr>
      </p:pic>
      <p:sp>
        <p:nvSpPr>
          <p:cNvPr id="7" name="TextBox 6">
            <a:extLst>
              <a:ext uri="{FF2B5EF4-FFF2-40B4-BE49-F238E27FC236}">
                <a16:creationId xmlns:a16="http://schemas.microsoft.com/office/drawing/2014/main" id="{39FC83DB-4F21-E616-4809-CDCE8E0ED601}"/>
              </a:ext>
            </a:extLst>
          </p:cNvPr>
          <p:cNvSpPr txBox="1"/>
          <p:nvPr/>
        </p:nvSpPr>
        <p:spPr>
          <a:xfrm>
            <a:off x="4371584" y="2179529"/>
            <a:ext cx="3306871" cy="369332"/>
          </a:xfrm>
          <a:prstGeom prst="rect">
            <a:avLst/>
          </a:prstGeom>
          <a:noFill/>
        </p:spPr>
        <p:txBody>
          <a:bodyPr wrap="square" rtlCol="0">
            <a:spAutoFit/>
          </a:bodyPr>
          <a:lstStyle/>
          <a:p>
            <a:pPr algn="ctr"/>
            <a:r>
              <a:rPr lang="en-US" dirty="0"/>
              <a:t>Strong correlation, 73%</a:t>
            </a:r>
            <a:endParaRPr lang="en-HK" dirty="0"/>
          </a:p>
        </p:txBody>
      </p:sp>
      <p:sp>
        <p:nvSpPr>
          <p:cNvPr id="11" name="TextBox 10">
            <a:extLst>
              <a:ext uri="{FF2B5EF4-FFF2-40B4-BE49-F238E27FC236}">
                <a16:creationId xmlns:a16="http://schemas.microsoft.com/office/drawing/2014/main" id="{3FAB75C3-8360-E0BB-AE21-01D8985C4C02}"/>
              </a:ext>
            </a:extLst>
          </p:cNvPr>
          <p:cNvSpPr txBox="1"/>
          <p:nvPr/>
        </p:nvSpPr>
        <p:spPr>
          <a:xfrm>
            <a:off x="4239040" y="1994863"/>
            <a:ext cx="3753292" cy="369332"/>
          </a:xfrm>
          <a:prstGeom prst="rect">
            <a:avLst/>
          </a:prstGeom>
          <a:noFill/>
        </p:spPr>
        <p:txBody>
          <a:bodyPr wrap="square" rtlCol="0">
            <a:spAutoFit/>
          </a:bodyPr>
          <a:lstStyle/>
          <a:p>
            <a:pPr algn="ctr"/>
            <a:r>
              <a:rPr lang="en-US" b="1" dirty="0"/>
              <a:t>Statistical correlation = 73% (strong)</a:t>
            </a:r>
            <a:endParaRPr lang="en-HK" b="1" dirty="0"/>
          </a:p>
        </p:txBody>
      </p:sp>
      <p:sp>
        <p:nvSpPr>
          <p:cNvPr id="15" name="TextBox 14">
            <a:extLst>
              <a:ext uri="{FF2B5EF4-FFF2-40B4-BE49-F238E27FC236}">
                <a16:creationId xmlns:a16="http://schemas.microsoft.com/office/drawing/2014/main" id="{6DE545BE-BD83-490C-2AE8-866F9DD4AE0D}"/>
              </a:ext>
            </a:extLst>
          </p:cNvPr>
          <p:cNvSpPr txBox="1"/>
          <p:nvPr/>
        </p:nvSpPr>
        <p:spPr>
          <a:xfrm>
            <a:off x="6724224" y="1979611"/>
            <a:ext cx="5093511" cy="3046988"/>
          </a:xfrm>
          <a:prstGeom prst="rect">
            <a:avLst/>
          </a:prstGeom>
          <a:solidFill>
            <a:srgbClr val="0D1D38">
              <a:alpha val="50196"/>
            </a:srgbClr>
          </a:solidFill>
        </p:spPr>
        <p:txBody>
          <a:bodyPr wrap="square" rtlCol="0">
            <a:spAutoFit/>
          </a:bodyPr>
          <a:lstStyle/>
          <a:p>
            <a:r>
              <a:rPr lang="en-HK" sz="2400" b="1" dirty="0">
                <a:solidFill>
                  <a:schemeClr val="bg1"/>
                </a:solidFill>
                <a:latin typeface="Montserrat" pitchFamily="2" charset="0"/>
              </a:rPr>
              <a:t>There was an immediate perceived improvement in the air quality of the Emergency Room after installation of HiboScreen.</a:t>
            </a:r>
          </a:p>
          <a:p>
            <a:endParaRPr lang="en-HK" sz="2400" b="1" dirty="0">
              <a:solidFill>
                <a:schemeClr val="bg1"/>
              </a:solidFill>
              <a:latin typeface="Montserrat" pitchFamily="2" charset="0"/>
            </a:endParaRPr>
          </a:p>
          <a:p>
            <a:r>
              <a:rPr lang="en-HK" sz="2400" b="1" dirty="0">
                <a:solidFill>
                  <a:schemeClr val="bg1"/>
                </a:solidFill>
                <a:latin typeface="Montserrat" pitchFamily="2" charset="0"/>
              </a:rPr>
              <a:t>The complaints of musty smell in the ER were gone.</a:t>
            </a:r>
          </a:p>
        </p:txBody>
      </p:sp>
      <p:pic>
        <p:nvPicPr>
          <p:cNvPr id="3" name="Picture 2" descr="A room with chairs and a door&#10;&#10;AI-generated content may be incorrect.">
            <a:extLst>
              <a:ext uri="{FF2B5EF4-FFF2-40B4-BE49-F238E27FC236}">
                <a16:creationId xmlns:a16="http://schemas.microsoft.com/office/drawing/2014/main" id="{AC5F5E39-62C0-E633-601B-74FBD81AE7B4}"/>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74265" y="1399772"/>
            <a:ext cx="6312464" cy="4206666"/>
          </a:xfrm>
          <a:prstGeom prst="rect">
            <a:avLst/>
          </a:prstGeom>
        </p:spPr>
      </p:pic>
    </p:spTree>
    <p:extLst>
      <p:ext uri="{BB962C8B-B14F-4D97-AF65-F5344CB8AC3E}">
        <p14:creationId xmlns:p14="http://schemas.microsoft.com/office/powerpoint/2010/main" val="189142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F5CFF-4CDC-33F7-77FB-4F2294DD0C84}"/>
            </a:ext>
          </a:extLst>
        </p:cNvPr>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F376B47-76E6-442B-9780-590C29E6EAC5}"/>
              </a:ext>
            </a:extLst>
          </p:cNvPr>
          <p:cNvGraphicFramePr>
            <a:graphicFrameLocks/>
          </p:cNvGraphicFramePr>
          <p:nvPr>
            <p:extLst>
              <p:ext uri="{D42A27DB-BD31-4B8C-83A1-F6EECF244321}">
                <p14:modId xmlns:p14="http://schemas.microsoft.com/office/powerpoint/2010/main" val="1148959490"/>
              </p:ext>
            </p:extLst>
          </p:nvPr>
        </p:nvGraphicFramePr>
        <p:xfrm>
          <a:off x="520995" y="1562793"/>
          <a:ext cx="11450906" cy="4747612"/>
        </p:xfrm>
        <a:graphic>
          <a:graphicData uri="http://schemas.openxmlformats.org/drawingml/2006/chart">
            <c:chart xmlns:c="http://schemas.openxmlformats.org/drawingml/2006/chart" xmlns:r="http://schemas.openxmlformats.org/officeDocument/2006/relationships" r:id="rId2"/>
          </a:graphicData>
        </a:graphic>
      </p:graphicFrame>
      <p:sp>
        <p:nvSpPr>
          <p:cNvPr id="4" name="object 5">
            <a:extLst>
              <a:ext uri="{FF2B5EF4-FFF2-40B4-BE49-F238E27FC236}">
                <a16:creationId xmlns:a16="http://schemas.microsoft.com/office/drawing/2014/main" id="{CB9D4511-9C5F-0398-B546-B45D549CBE0E}"/>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Data analysis: Coarse Particulate Matter - PM10</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905D986E-D5ED-C802-021C-E6B5912BD705}"/>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2044" y="6495816"/>
            <a:ext cx="1179857" cy="252479"/>
          </a:xfrm>
          <a:prstGeom prst="rect">
            <a:avLst/>
          </a:prstGeom>
        </p:spPr>
      </p:pic>
      <p:cxnSp>
        <p:nvCxnSpPr>
          <p:cNvPr id="8" name="Straight Connector 7">
            <a:extLst>
              <a:ext uri="{FF2B5EF4-FFF2-40B4-BE49-F238E27FC236}">
                <a16:creationId xmlns:a16="http://schemas.microsoft.com/office/drawing/2014/main" id="{43A14768-C410-1982-7C55-DF57D245CAEE}"/>
              </a:ext>
            </a:extLst>
          </p:cNvPr>
          <p:cNvCxnSpPr>
            <a:cxnSpLocks/>
          </p:cNvCxnSpPr>
          <p:nvPr/>
        </p:nvCxnSpPr>
        <p:spPr>
          <a:xfrm>
            <a:off x="1039660" y="5248844"/>
            <a:ext cx="713984"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2DDFF9-221E-38F7-10E9-32D287EFCCC7}"/>
              </a:ext>
            </a:extLst>
          </p:cNvPr>
          <p:cNvCxnSpPr>
            <a:cxnSpLocks/>
          </p:cNvCxnSpPr>
          <p:nvPr/>
        </p:nvCxnSpPr>
        <p:spPr>
          <a:xfrm>
            <a:off x="2404997" y="3958663"/>
            <a:ext cx="941268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0055AE9-6CA6-1817-9630-C8D793ED0A25}"/>
              </a:ext>
            </a:extLst>
          </p:cNvPr>
          <p:cNvSpPr txBox="1"/>
          <p:nvPr/>
        </p:nvSpPr>
        <p:spPr>
          <a:xfrm>
            <a:off x="2800825" y="3450661"/>
            <a:ext cx="5549961" cy="400110"/>
          </a:xfrm>
          <a:prstGeom prst="rect">
            <a:avLst/>
          </a:prstGeom>
          <a:noFill/>
        </p:spPr>
        <p:txBody>
          <a:bodyPr wrap="square" rtlCol="0">
            <a:spAutoFit/>
          </a:bodyPr>
          <a:lstStyle/>
          <a:p>
            <a:r>
              <a:rPr lang="en-US" sz="2000" b="1" dirty="0"/>
              <a:t>3.0x observed improvement</a:t>
            </a:r>
            <a:endParaRPr lang="en-HK" sz="2000" b="1" dirty="0"/>
          </a:p>
        </p:txBody>
      </p:sp>
      <p:cxnSp>
        <p:nvCxnSpPr>
          <p:cNvPr id="20" name="Straight Connector 19">
            <a:extLst>
              <a:ext uri="{FF2B5EF4-FFF2-40B4-BE49-F238E27FC236}">
                <a16:creationId xmlns:a16="http://schemas.microsoft.com/office/drawing/2014/main" id="{8B248364-AD82-98F3-F041-5448246EB085}"/>
              </a:ext>
            </a:extLst>
          </p:cNvPr>
          <p:cNvCxnSpPr>
            <a:cxnSpLocks/>
          </p:cNvCxnSpPr>
          <p:nvPr/>
        </p:nvCxnSpPr>
        <p:spPr>
          <a:xfrm flipV="1">
            <a:off x="1753644" y="3958663"/>
            <a:ext cx="651353" cy="129018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D28BE06-D712-AA2B-4AB6-82B6EDDE6DB7}"/>
              </a:ext>
            </a:extLst>
          </p:cNvPr>
          <p:cNvSpPr txBox="1"/>
          <p:nvPr/>
        </p:nvSpPr>
        <p:spPr>
          <a:xfrm>
            <a:off x="869684" y="6283383"/>
            <a:ext cx="2381693" cy="369332"/>
          </a:xfrm>
          <a:prstGeom prst="rect">
            <a:avLst/>
          </a:prstGeom>
          <a:noFill/>
        </p:spPr>
        <p:txBody>
          <a:bodyPr wrap="square" rtlCol="0">
            <a:spAutoFit/>
          </a:bodyPr>
          <a:lstStyle/>
          <a:p>
            <a:pPr algn="ctr"/>
            <a:r>
              <a:rPr lang="en-US" dirty="0">
                <a:solidFill>
                  <a:schemeClr val="bg1"/>
                </a:solidFill>
              </a:rPr>
              <a:t>HiboScreen Installation</a:t>
            </a:r>
            <a:endParaRPr lang="en-HK" dirty="0">
              <a:solidFill>
                <a:schemeClr val="bg1"/>
              </a:solidFill>
            </a:endParaRPr>
          </a:p>
        </p:txBody>
      </p:sp>
      <p:sp>
        <p:nvSpPr>
          <p:cNvPr id="26" name="Isosceles Triangle 25">
            <a:extLst>
              <a:ext uri="{FF2B5EF4-FFF2-40B4-BE49-F238E27FC236}">
                <a16:creationId xmlns:a16="http://schemas.microsoft.com/office/drawing/2014/main" id="{5F00E03A-3FAB-AB97-82ED-AC7DD677DEDB}"/>
              </a:ext>
            </a:extLst>
          </p:cNvPr>
          <p:cNvSpPr/>
          <p:nvPr/>
        </p:nvSpPr>
        <p:spPr>
          <a:xfrm>
            <a:off x="1813359" y="5913761"/>
            <a:ext cx="427341" cy="263755"/>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 name="TextBox 26">
            <a:extLst>
              <a:ext uri="{FF2B5EF4-FFF2-40B4-BE49-F238E27FC236}">
                <a16:creationId xmlns:a16="http://schemas.microsoft.com/office/drawing/2014/main" id="{EB0ECE63-8187-9407-97A1-DD84E2660836}"/>
              </a:ext>
            </a:extLst>
          </p:cNvPr>
          <p:cNvSpPr txBox="1"/>
          <p:nvPr/>
        </p:nvSpPr>
        <p:spPr>
          <a:xfrm>
            <a:off x="622411" y="731795"/>
            <a:ext cx="11050349" cy="830997"/>
          </a:xfrm>
          <a:prstGeom prst="rect">
            <a:avLst/>
          </a:prstGeom>
          <a:solidFill>
            <a:srgbClr val="0D1D38">
              <a:alpha val="50196"/>
            </a:srgbClr>
          </a:solidFill>
        </p:spPr>
        <p:txBody>
          <a:bodyPr wrap="square" rtlCol="0">
            <a:spAutoFit/>
          </a:bodyPr>
          <a:lstStyle/>
          <a:p>
            <a:r>
              <a:rPr lang="en-HK" sz="2400" dirty="0">
                <a:solidFill>
                  <a:schemeClr val="bg1"/>
                </a:solidFill>
                <a:latin typeface="Montserrat" pitchFamily="2" charset="0"/>
              </a:rPr>
              <a:t>3x improvement in the average PM10 inside the ER when only half the air was treated by HiboScreen</a:t>
            </a:r>
          </a:p>
        </p:txBody>
      </p:sp>
      <p:cxnSp>
        <p:nvCxnSpPr>
          <p:cNvPr id="9" name="Straight Connector 8">
            <a:extLst>
              <a:ext uri="{FF2B5EF4-FFF2-40B4-BE49-F238E27FC236}">
                <a16:creationId xmlns:a16="http://schemas.microsoft.com/office/drawing/2014/main" id="{A1D2B797-D5F0-DCE9-A90D-89079D314B5D}"/>
              </a:ext>
            </a:extLst>
          </p:cNvPr>
          <p:cNvCxnSpPr>
            <a:cxnSpLocks/>
          </p:cNvCxnSpPr>
          <p:nvPr/>
        </p:nvCxnSpPr>
        <p:spPr>
          <a:xfrm>
            <a:off x="2404997" y="2781216"/>
            <a:ext cx="9412685" cy="0"/>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553DE5F-FBA2-24B2-07EC-98707F0508ED}"/>
              </a:ext>
            </a:extLst>
          </p:cNvPr>
          <p:cNvCxnSpPr>
            <a:cxnSpLocks/>
          </p:cNvCxnSpPr>
          <p:nvPr/>
        </p:nvCxnSpPr>
        <p:spPr>
          <a:xfrm flipV="1">
            <a:off x="1753644" y="2781216"/>
            <a:ext cx="651353" cy="2445673"/>
          </a:xfrm>
          <a:prstGeom prst="line">
            <a:avLst/>
          </a:prstGeom>
          <a:ln w="571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F5B547A-FEEA-8B74-C34A-8F9488D80069}"/>
              </a:ext>
            </a:extLst>
          </p:cNvPr>
          <p:cNvSpPr txBox="1"/>
          <p:nvPr/>
        </p:nvSpPr>
        <p:spPr>
          <a:xfrm>
            <a:off x="2780779" y="2308628"/>
            <a:ext cx="8999658" cy="400110"/>
          </a:xfrm>
          <a:prstGeom prst="rect">
            <a:avLst/>
          </a:prstGeom>
          <a:noFill/>
        </p:spPr>
        <p:txBody>
          <a:bodyPr wrap="square" rtlCol="0">
            <a:spAutoFit/>
          </a:bodyPr>
          <a:lstStyle/>
          <a:p>
            <a:r>
              <a:rPr lang="en-US" sz="2000" b="1" dirty="0"/>
              <a:t>4.9x extrapolated improvement if both the AHUs had HS</a:t>
            </a:r>
            <a:endParaRPr lang="en-HK" sz="2000" b="1" dirty="0"/>
          </a:p>
        </p:txBody>
      </p:sp>
      <p:sp>
        <p:nvSpPr>
          <p:cNvPr id="15" name="TextBox 14">
            <a:extLst>
              <a:ext uri="{FF2B5EF4-FFF2-40B4-BE49-F238E27FC236}">
                <a16:creationId xmlns:a16="http://schemas.microsoft.com/office/drawing/2014/main" id="{8A773C23-671E-8FB7-A501-DB0B61892640}"/>
              </a:ext>
            </a:extLst>
          </p:cNvPr>
          <p:cNvSpPr txBox="1"/>
          <p:nvPr/>
        </p:nvSpPr>
        <p:spPr>
          <a:xfrm>
            <a:off x="3068877" y="6526061"/>
            <a:ext cx="7703499" cy="246221"/>
          </a:xfrm>
          <a:prstGeom prst="rect">
            <a:avLst/>
          </a:prstGeom>
          <a:noFill/>
        </p:spPr>
        <p:txBody>
          <a:bodyPr wrap="square" rtlCol="0">
            <a:spAutoFit/>
          </a:bodyPr>
          <a:lstStyle/>
          <a:p>
            <a:pPr algn="r"/>
            <a:r>
              <a:rPr lang="en-US" sz="1000" dirty="0">
                <a:solidFill>
                  <a:schemeClr val="bg1"/>
                </a:solidFill>
              </a:rPr>
              <a:t>Data with very low particulate count was excluded due to sensor accuracy limitations and 2 day moving average was used for even graph profile</a:t>
            </a:r>
            <a:endParaRPr lang="en-HK" sz="1000" dirty="0">
              <a:solidFill>
                <a:schemeClr val="bg1"/>
              </a:solidFill>
            </a:endParaRPr>
          </a:p>
        </p:txBody>
      </p:sp>
      <p:sp>
        <p:nvSpPr>
          <p:cNvPr id="2" name="TextBox 1">
            <a:extLst>
              <a:ext uri="{FF2B5EF4-FFF2-40B4-BE49-F238E27FC236}">
                <a16:creationId xmlns:a16="http://schemas.microsoft.com/office/drawing/2014/main" id="{5087275A-8DD6-2A07-AB35-B640B3555C83}"/>
              </a:ext>
            </a:extLst>
          </p:cNvPr>
          <p:cNvSpPr txBox="1"/>
          <p:nvPr/>
        </p:nvSpPr>
        <p:spPr>
          <a:xfrm rot="16200000">
            <a:off x="-1681793" y="3760403"/>
            <a:ext cx="4027157" cy="461665"/>
          </a:xfrm>
          <a:prstGeom prst="rect">
            <a:avLst/>
          </a:prstGeom>
          <a:noFill/>
        </p:spPr>
        <p:txBody>
          <a:bodyPr wrap="square" rtlCol="0">
            <a:spAutoFit/>
          </a:bodyPr>
          <a:lstStyle/>
          <a:p>
            <a:pPr algn="ctr"/>
            <a:r>
              <a:rPr lang="en-US" sz="1200" dirty="0">
                <a:solidFill>
                  <a:schemeClr val="bg1"/>
                </a:solidFill>
                <a:latin typeface="Montserrat" pitchFamily="2" charset="0"/>
              </a:rPr>
              <a:t>PM in the supply air (RA+OA*) as a % of PM in the ER air (does not reflect single pass performance)</a:t>
            </a:r>
            <a:endParaRPr lang="en-HK" sz="1200" dirty="0">
              <a:solidFill>
                <a:schemeClr val="bg1"/>
              </a:solidFill>
              <a:latin typeface="Montserrat" pitchFamily="2" charset="0"/>
            </a:endParaRPr>
          </a:p>
        </p:txBody>
      </p:sp>
      <p:sp>
        <p:nvSpPr>
          <p:cNvPr id="3" name="TextBox 2">
            <a:extLst>
              <a:ext uri="{FF2B5EF4-FFF2-40B4-BE49-F238E27FC236}">
                <a16:creationId xmlns:a16="http://schemas.microsoft.com/office/drawing/2014/main" id="{03D57C50-7BF6-89A9-7EBE-1E2A860B6862}"/>
              </a:ext>
            </a:extLst>
          </p:cNvPr>
          <p:cNvSpPr txBox="1"/>
          <p:nvPr/>
        </p:nvSpPr>
        <p:spPr>
          <a:xfrm>
            <a:off x="220100" y="6579224"/>
            <a:ext cx="2829110" cy="246221"/>
          </a:xfrm>
          <a:prstGeom prst="rect">
            <a:avLst/>
          </a:prstGeom>
          <a:noFill/>
        </p:spPr>
        <p:txBody>
          <a:bodyPr wrap="square" rtlCol="0">
            <a:spAutoFit/>
          </a:bodyPr>
          <a:lstStyle/>
          <a:p>
            <a:r>
              <a:rPr lang="en-US" sz="1000" dirty="0">
                <a:solidFill>
                  <a:schemeClr val="bg1"/>
                </a:solidFill>
              </a:rPr>
              <a:t>*RA+OA = mixture of Return air + Outside air</a:t>
            </a:r>
            <a:endParaRPr lang="en-HK" sz="1000" dirty="0">
              <a:solidFill>
                <a:schemeClr val="bg1"/>
              </a:solidFill>
            </a:endParaRPr>
          </a:p>
        </p:txBody>
      </p:sp>
      <p:graphicFrame>
        <p:nvGraphicFramePr>
          <p:cNvPr id="5" name="Chart 4">
            <a:extLst>
              <a:ext uri="{FF2B5EF4-FFF2-40B4-BE49-F238E27FC236}">
                <a16:creationId xmlns:a16="http://schemas.microsoft.com/office/drawing/2014/main" id="{B75281CB-D860-4E93-811B-2B6B8B75E866}"/>
              </a:ext>
            </a:extLst>
          </p:cNvPr>
          <p:cNvGraphicFramePr>
            <a:graphicFrameLocks/>
          </p:cNvGraphicFramePr>
          <p:nvPr>
            <p:extLst>
              <p:ext uri="{D42A27DB-BD31-4B8C-83A1-F6EECF244321}">
                <p14:modId xmlns:p14="http://schemas.microsoft.com/office/powerpoint/2010/main" val="3680715637"/>
              </p:ext>
            </p:extLst>
          </p:nvPr>
        </p:nvGraphicFramePr>
        <p:xfrm>
          <a:off x="1052338" y="2137202"/>
          <a:ext cx="10765343" cy="3909258"/>
        </p:xfrm>
        <a:graphic>
          <a:graphicData uri="http://schemas.openxmlformats.org/drawingml/2006/chart">
            <c:chart xmlns:c="http://schemas.openxmlformats.org/drawingml/2006/chart" xmlns:r="http://schemas.openxmlformats.org/officeDocument/2006/relationships" r:id="rId5"/>
          </a:graphicData>
        </a:graphic>
      </p:graphicFrame>
      <p:sp>
        <p:nvSpPr>
          <p:cNvPr id="7" name="Oval 6">
            <a:extLst>
              <a:ext uri="{FF2B5EF4-FFF2-40B4-BE49-F238E27FC236}">
                <a16:creationId xmlns:a16="http://schemas.microsoft.com/office/drawing/2014/main" id="{DC230091-A140-EB9C-E793-D2FF951271F6}"/>
              </a:ext>
            </a:extLst>
          </p:cNvPr>
          <p:cNvSpPr/>
          <p:nvPr/>
        </p:nvSpPr>
        <p:spPr>
          <a:xfrm>
            <a:off x="9207475" y="2791216"/>
            <a:ext cx="337969" cy="324229"/>
          </a:xfrm>
          <a:prstGeom prst="ellipse">
            <a:avLst/>
          </a:prstGeom>
          <a:solidFill>
            <a:srgbClr val="C0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TextBox 9">
            <a:extLst>
              <a:ext uri="{FF2B5EF4-FFF2-40B4-BE49-F238E27FC236}">
                <a16:creationId xmlns:a16="http://schemas.microsoft.com/office/drawing/2014/main" id="{30337F57-0432-CA4A-8FC2-DF65C9E22C85}"/>
              </a:ext>
            </a:extLst>
          </p:cNvPr>
          <p:cNvSpPr txBox="1"/>
          <p:nvPr/>
        </p:nvSpPr>
        <p:spPr>
          <a:xfrm>
            <a:off x="9611562" y="2762527"/>
            <a:ext cx="2017919" cy="369332"/>
          </a:xfrm>
          <a:prstGeom prst="rect">
            <a:avLst/>
          </a:prstGeom>
          <a:noFill/>
        </p:spPr>
        <p:txBody>
          <a:bodyPr wrap="square" rtlCol="0">
            <a:spAutoFit/>
          </a:bodyPr>
          <a:lstStyle/>
          <a:p>
            <a:r>
              <a:rPr lang="en-US" b="1" dirty="0"/>
              <a:t>Severe AQI events</a:t>
            </a:r>
            <a:endParaRPr lang="en-HK" b="1" dirty="0"/>
          </a:p>
        </p:txBody>
      </p:sp>
    </p:spTree>
    <p:extLst>
      <p:ext uri="{BB962C8B-B14F-4D97-AF65-F5344CB8AC3E}">
        <p14:creationId xmlns:p14="http://schemas.microsoft.com/office/powerpoint/2010/main" val="50585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C11B0579-B4B0-41F7-9C11-401E0D19AD5D}"/>
              </a:ext>
            </a:extLst>
          </p:cNvPr>
          <p:cNvGraphicFramePr>
            <a:graphicFrameLocks/>
          </p:cNvGraphicFramePr>
          <p:nvPr>
            <p:extLst>
              <p:ext uri="{D42A27DB-BD31-4B8C-83A1-F6EECF244321}">
                <p14:modId xmlns:p14="http://schemas.microsoft.com/office/powerpoint/2010/main" val="3347598685"/>
              </p:ext>
            </p:extLst>
          </p:nvPr>
        </p:nvGraphicFramePr>
        <p:xfrm>
          <a:off x="506764" y="1570168"/>
          <a:ext cx="11465137" cy="4697288"/>
        </p:xfrm>
        <a:graphic>
          <a:graphicData uri="http://schemas.openxmlformats.org/drawingml/2006/chart">
            <c:chart xmlns:c="http://schemas.openxmlformats.org/drawingml/2006/chart" xmlns:r="http://schemas.openxmlformats.org/officeDocument/2006/relationships" r:id="rId2"/>
          </a:graphicData>
        </a:graphic>
      </p:graphicFrame>
      <p:sp>
        <p:nvSpPr>
          <p:cNvPr id="4" name="object 5">
            <a:extLst>
              <a:ext uri="{FF2B5EF4-FFF2-40B4-BE49-F238E27FC236}">
                <a16:creationId xmlns:a16="http://schemas.microsoft.com/office/drawing/2014/main" id="{04114FBD-8F7A-B11E-825F-8FCEF4539231}"/>
              </a:ext>
            </a:extLst>
          </p:cNvPr>
          <p:cNvSpPr txBox="1">
            <a:spLocks/>
          </p:cNvSpPr>
          <p:nvPr/>
        </p:nvSpPr>
        <p:spPr>
          <a:xfrm>
            <a:off x="345963" y="224521"/>
            <a:ext cx="11296687" cy="438834"/>
          </a:xfrm>
          <a:prstGeom prst="rect">
            <a:avLst/>
          </a:prstGeom>
        </p:spPr>
        <p:txBody>
          <a:bodyPr vert="horz" wrap="square" lIns="0" tIns="7870" rIns="0" bIns="0" rtlCol="0">
            <a:spAutoFit/>
          </a:bodyPr>
          <a:lstStyle>
            <a:lvl1pPr>
              <a:defRPr>
                <a:latin typeface="+mj-lt"/>
                <a:ea typeface="+mj-ea"/>
                <a:cs typeface="+mj-cs"/>
              </a:defRPr>
            </a:lvl1pPr>
          </a:lstStyle>
          <a:p>
            <a:pPr marL="7870">
              <a:spcBef>
                <a:spcPts val="62"/>
              </a:spcBef>
            </a:pPr>
            <a:r>
              <a:rPr lang="en-US" sz="2800" b="1" spc="-28" dirty="0">
                <a:solidFill>
                  <a:schemeClr val="bg1"/>
                </a:solidFill>
                <a:latin typeface="Montserrat" pitchFamily="2" charset="77"/>
                <a:cs typeface="Century Gothic"/>
              </a:rPr>
              <a:t>Data analysis: Fine Particulate Matter – PM2.5</a:t>
            </a:r>
            <a:endParaRPr lang="en-US" sz="2800" b="1" spc="-71" baseline="30000" dirty="0">
              <a:solidFill>
                <a:schemeClr val="bg1"/>
              </a:solidFill>
              <a:latin typeface="Montserrat" pitchFamily="2" charset="77"/>
              <a:cs typeface="Century Gothic"/>
            </a:endParaRPr>
          </a:p>
        </p:txBody>
      </p:sp>
      <p:pic>
        <p:nvPicPr>
          <p:cNvPr id="40" name="Graphic 39">
            <a:extLst>
              <a:ext uri="{FF2B5EF4-FFF2-40B4-BE49-F238E27FC236}">
                <a16:creationId xmlns:a16="http://schemas.microsoft.com/office/drawing/2014/main" id="{B92C978F-A21C-4B41-C950-F0EF9C2E3056}"/>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92044" y="6495816"/>
            <a:ext cx="1179857" cy="252479"/>
          </a:xfrm>
          <a:prstGeom prst="rect">
            <a:avLst/>
          </a:prstGeom>
        </p:spPr>
      </p:pic>
      <p:cxnSp>
        <p:nvCxnSpPr>
          <p:cNvPr id="8" name="Straight Connector 7">
            <a:extLst>
              <a:ext uri="{FF2B5EF4-FFF2-40B4-BE49-F238E27FC236}">
                <a16:creationId xmlns:a16="http://schemas.microsoft.com/office/drawing/2014/main" id="{8CF0B9A9-606A-C02B-0BF8-C95A001087E5}"/>
              </a:ext>
            </a:extLst>
          </p:cNvPr>
          <p:cNvCxnSpPr>
            <a:cxnSpLocks/>
          </p:cNvCxnSpPr>
          <p:nvPr/>
        </p:nvCxnSpPr>
        <p:spPr>
          <a:xfrm>
            <a:off x="1027134" y="5211266"/>
            <a:ext cx="713984"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628EB0F-F70B-8933-86AA-CF39E6932A30}"/>
              </a:ext>
            </a:extLst>
          </p:cNvPr>
          <p:cNvCxnSpPr>
            <a:cxnSpLocks/>
          </p:cNvCxnSpPr>
          <p:nvPr/>
        </p:nvCxnSpPr>
        <p:spPr>
          <a:xfrm>
            <a:off x="2404997" y="3921085"/>
            <a:ext cx="941268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69851B-3710-881D-551F-FE936EAD4F86}"/>
              </a:ext>
            </a:extLst>
          </p:cNvPr>
          <p:cNvCxnSpPr>
            <a:cxnSpLocks/>
          </p:cNvCxnSpPr>
          <p:nvPr/>
        </p:nvCxnSpPr>
        <p:spPr>
          <a:xfrm flipV="1">
            <a:off x="1741118" y="3921085"/>
            <a:ext cx="663879" cy="1293583"/>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FF86E51-5AE7-AD07-C62B-558BA695EDC7}"/>
              </a:ext>
            </a:extLst>
          </p:cNvPr>
          <p:cNvSpPr txBox="1"/>
          <p:nvPr/>
        </p:nvSpPr>
        <p:spPr>
          <a:xfrm>
            <a:off x="869684" y="6283383"/>
            <a:ext cx="2381693" cy="369332"/>
          </a:xfrm>
          <a:prstGeom prst="rect">
            <a:avLst/>
          </a:prstGeom>
          <a:noFill/>
        </p:spPr>
        <p:txBody>
          <a:bodyPr wrap="square" rtlCol="0">
            <a:spAutoFit/>
          </a:bodyPr>
          <a:lstStyle/>
          <a:p>
            <a:pPr algn="ctr"/>
            <a:r>
              <a:rPr lang="en-US" dirty="0">
                <a:solidFill>
                  <a:schemeClr val="bg1"/>
                </a:solidFill>
              </a:rPr>
              <a:t>HiboScreen Installation</a:t>
            </a:r>
            <a:endParaRPr lang="en-HK" dirty="0">
              <a:solidFill>
                <a:schemeClr val="bg1"/>
              </a:solidFill>
            </a:endParaRPr>
          </a:p>
        </p:txBody>
      </p:sp>
      <p:sp>
        <p:nvSpPr>
          <p:cNvPr id="26" name="Isosceles Triangle 25">
            <a:extLst>
              <a:ext uri="{FF2B5EF4-FFF2-40B4-BE49-F238E27FC236}">
                <a16:creationId xmlns:a16="http://schemas.microsoft.com/office/drawing/2014/main" id="{F3BA876D-D2B4-CDA7-618E-1E219E946098}"/>
              </a:ext>
            </a:extLst>
          </p:cNvPr>
          <p:cNvSpPr/>
          <p:nvPr/>
        </p:nvSpPr>
        <p:spPr>
          <a:xfrm>
            <a:off x="1813359" y="5913761"/>
            <a:ext cx="427341" cy="263755"/>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 name="TextBox 26">
            <a:extLst>
              <a:ext uri="{FF2B5EF4-FFF2-40B4-BE49-F238E27FC236}">
                <a16:creationId xmlns:a16="http://schemas.microsoft.com/office/drawing/2014/main" id="{EEEDDAFD-0D9A-8669-178E-989153A8B8C3}"/>
              </a:ext>
            </a:extLst>
          </p:cNvPr>
          <p:cNvSpPr txBox="1"/>
          <p:nvPr/>
        </p:nvSpPr>
        <p:spPr>
          <a:xfrm>
            <a:off x="622411" y="731795"/>
            <a:ext cx="11050349" cy="830997"/>
          </a:xfrm>
          <a:prstGeom prst="rect">
            <a:avLst/>
          </a:prstGeom>
          <a:solidFill>
            <a:srgbClr val="0D1D38">
              <a:alpha val="50196"/>
            </a:srgbClr>
          </a:solidFill>
        </p:spPr>
        <p:txBody>
          <a:bodyPr wrap="square" rtlCol="0">
            <a:spAutoFit/>
          </a:bodyPr>
          <a:lstStyle/>
          <a:p>
            <a:r>
              <a:rPr lang="en-HK" sz="2400" dirty="0">
                <a:solidFill>
                  <a:schemeClr val="bg1"/>
                </a:solidFill>
                <a:latin typeface="Montserrat" pitchFamily="2" charset="0"/>
              </a:rPr>
              <a:t>3.1x improvement in the average PM2.5 inside the ER when only half the air was treated by HiboScreen</a:t>
            </a:r>
          </a:p>
        </p:txBody>
      </p:sp>
      <p:cxnSp>
        <p:nvCxnSpPr>
          <p:cNvPr id="33" name="Straight Connector 32">
            <a:extLst>
              <a:ext uri="{FF2B5EF4-FFF2-40B4-BE49-F238E27FC236}">
                <a16:creationId xmlns:a16="http://schemas.microsoft.com/office/drawing/2014/main" id="{B87EB320-8A25-9B8D-7110-AE56633A9820}"/>
              </a:ext>
            </a:extLst>
          </p:cNvPr>
          <p:cNvCxnSpPr>
            <a:cxnSpLocks/>
          </p:cNvCxnSpPr>
          <p:nvPr/>
        </p:nvCxnSpPr>
        <p:spPr>
          <a:xfrm>
            <a:off x="2404997" y="2630904"/>
            <a:ext cx="9412685" cy="0"/>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00FA742-5E5C-CE42-F27F-4D0EBA3BFA6B}"/>
              </a:ext>
            </a:extLst>
          </p:cNvPr>
          <p:cNvCxnSpPr>
            <a:cxnSpLocks/>
          </p:cNvCxnSpPr>
          <p:nvPr/>
        </p:nvCxnSpPr>
        <p:spPr>
          <a:xfrm flipV="1">
            <a:off x="1753644" y="2598568"/>
            <a:ext cx="651353" cy="2628321"/>
          </a:xfrm>
          <a:prstGeom prst="line">
            <a:avLst/>
          </a:prstGeom>
          <a:ln w="571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3EA6EF7-5CCD-51BA-9470-2F48B9CCE0C9}"/>
              </a:ext>
            </a:extLst>
          </p:cNvPr>
          <p:cNvSpPr txBox="1"/>
          <p:nvPr/>
        </p:nvSpPr>
        <p:spPr>
          <a:xfrm>
            <a:off x="2780779" y="2198458"/>
            <a:ext cx="8999658" cy="400110"/>
          </a:xfrm>
          <a:prstGeom prst="rect">
            <a:avLst/>
          </a:prstGeom>
          <a:noFill/>
        </p:spPr>
        <p:txBody>
          <a:bodyPr wrap="square" rtlCol="0">
            <a:spAutoFit/>
          </a:bodyPr>
          <a:lstStyle/>
          <a:p>
            <a:r>
              <a:rPr lang="en-US" sz="2000" b="1" dirty="0"/>
              <a:t>5.3x extrapolated improvement if both the AHUs had HS</a:t>
            </a:r>
            <a:endParaRPr lang="en-HK" sz="2000" b="1" dirty="0"/>
          </a:p>
        </p:txBody>
      </p:sp>
      <p:sp>
        <p:nvSpPr>
          <p:cNvPr id="37" name="TextBox 36">
            <a:extLst>
              <a:ext uri="{FF2B5EF4-FFF2-40B4-BE49-F238E27FC236}">
                <a16:creationId xmlns:a16="http://schemas.microsoft.com/office/drawing/2014/main" id="{57A7DB7D-EF6F-501E-86D5-5EFA461F5F16}"/>
              </a:ext>
            </a:extLst>
          </p:cNvPr>
          <p:cNvSpPr txBox="1"/>
          <p:nvPr/>
        </p:nvSpPr>
        <p:spPr>
          <a:xfrm>
            <a:off x="2800825" y="3351508"/>
            <a:ext cx="5230471" cy="400110"/>
          </a:xfrm>
          <a:prstGeom prst="rect">
            <a:avLst/>
          </a:prstGeom>
          <a:noFill/>
        </p:spPr>
        <p:txBody>
          <a:bodyPr wrap="square" rtlCol="0">
            <a:spAutoFit/>
          </a:bodyPr>
          <a:lstStyle/>
          <a:p>
            <a:r>
              <a:rPr lang="en-US" sz="2000" b="1" dirty="0"/>
              <a:t>3.1x observed improvement</a:t>
            </a:r>
            <a:endParaRPr lang="en-HK" sz="2000" b="1" dirty="0"/>
          </a:p>
        </p:txBody>
      </p:sp>
      <p:sp>
        <p:nvSpPr>
          <p:cNvPr id="39" name="TextBox 38">
            <a:extLst>
              <a:ext uri="{FF2B5EF4-FFF2-40B4-BE49-F238E27FC236}">
                <a16:creationId xmlns:a16="http://schemas.microsoft.com/office/drawing/2014/main" id="{BC53C273-4832-635F-5C6A-2E2EB933937F}"/>
              </a:ext>
            </a:extLst>
          </p:cNvPr>
          <p:cNvSpPr txBox="1"/>
          <p:nvPr/>
        </p:nvSpPr>
        <p:spPr>
          <a:xfrm>
            <a:off x="3068877" y="6526061"/>
            <a:ext cx="7703499" cy="246221"/>
          </a:xfrm>
          <a:prstGeom prst="rect">
            <a:avLst/>
          </a:prstGeom>
          <a:noFill/>
        </p:spPr>
        <p:txBody>
          <a:bodyPr wrap="square" rtlCol="0">
            <a:spAutoFit/>
          </a:bodyPr>
          <a:lstStyle/>
          <a:p>
            <a:pPr algn="r"/>
            <a:r>
              <a:rPr lang="en-US" sz="1000" dirty="0">
                <a:solidFill>
                  <a:schemeClr val="bg1"/>
                </a:solidFill>
              </a:rPr>
              <a:t>Data with very low particulate count was excluded due to sensor accuracy limitations and 2 day moving average was used for even graph profile</a:t>
            </a:r>
            <a:endParaRPr lang="en-HK" sz="1000" dirty="0">
              <a:solidFill>
                <a:schemeClr val="bg1"/>
              </a:solidFill>
            </a:endParaRPr>
          </a:p>
        </p:txBody>
      </p:sp>
      <p:sp>
        <p:nvSpPr>
          <p:cNvPr id="2" name="TextBox 1">
            <a:extLst>
              <a:ext uri="{FF2B5EF4-FFF2-40B4-BE49-F238E27FC236}">
                <a16:creationId xmlns:a16="http://schemas.microsoft.com/office/drawing/2014/main" id="{502C9FD5-3950-18AF-0E5A-7A0E3A2AC389}"/>
              </a:ext>
            </a:extLst>
          </p:cNvPr>
          <p:cNvSpPr txBox="1"/>
          <p:nvPr/>
        </p:nvSpPr>
        <p:spPr>
          <a:xfrm rot="16200000">
            <a:off x="-1681793" y="3760403"/>
            <a:ext cx="4027157" cy="461665"/>
          </a:xfrm>
          <a:prstGeom prst="rect">
            <a:avLst/>
          </a:prstGeom>
          <a:noFill/>
        </p:spPr>
        <p:txBody>
          <a:bodyPr wrap="square" rtlCol="0">
            <a:spAutoFit/>
          </a:bodyPr>
          <a:lstStyle/>
          <a:p>
            <a:pPr algn="ctr"/>
            <a:r>
              <a:rPr lang="en-US" sz="1200" dirty="0">
                <a:solidFill>
                  <a:schemeClr val="bg1"/>
                </a:solidFill>
                <a:latin typeface="Montserrat" pitchFamily="2" charset="0"/>
              </a:rPr>
              <a:t>PM in the supply air (RA+OA*) as a % of PM in the ER air (does not reflect single pass performance)</a:t>
            </a:r>
            <a:endParaRPr lang="en-HK" sz="1200" dirty="0">
              <a:solidFill>
                <a:schemeClr val="bg1"/>
              </a:solidFill>
              <a:latin typeface="Montserrat" pitchFamily="2" charset="0"/>
            </a:endParaRPr>
          </a:p>
        </p:txBody>
      </p:sp>
      <p:sp>
        <p:nvSpPr>
          <p:cNvPr id="3" name="TextBox 2">
            <a:extLst>
              <a:ext uri="{FF2B5EF4-FFF2-40B4-BE49-F238E27FC236}">
                <a16:creationId xmlns:a16="http://schemas.microsoft.com/office/drawing/2014/main" id="{4C5F2457-4AA7-7F2A-4355-4A4A79E4B4A0}"/>
              </a:ext>
            </a:extLst>
          </p:cNvPr>
          <p:cNvSpPr txBox="1"/>
          <p:nvPr/>
        </p:nvSpPr>
        <p:spPr>
          <a:xfrm>
            <a:off x="220100" y="6579224"/>
            <a:ext cx="2829110" cy="246221"/>
          </a:xfrm>
          <a:prstGeom prst="rect">
            <a:avLst/>
          </a:prstGeom>
          <a:noFill/>
        </p:spPr>
        <p:txBody>
          <a:bodyPr wrap="square" rtlCol="0">
            <a:spAutoFit/>
          </a:bodyPr>
          <a:lstStyle/>
          <a:p>
            <a:r>
              <a:rPr lang="en-US" sz="1000" dirty="0">
                <a:solidFill>
                  <a:schemeClr val="bg1"/>
                </a:solidFill>
              </a:rPr>
              <a:t>*RA+OA = mixture of Return air + Outside air</a:t>
            </a:r>
            <a:endParaRPr lang="en-HK" sz="1000" dirty="0">
              <a:solidFill>
                <a:schemeClr val="bg1"/>
              </a:solidFill>
            </a:endParaRPr>
          </a:p>
        </p:txBody>
      </p:sp>
      <p:graphicFrame>
        <p:nvGraphicFramePr>
          <p:cNvPr id="5" name="Chart 4">
            <a:extLst>
              <a:ext uri="{FF2B5EF4-FFF2-40B4-BE49-F238E27FC236}">
                <a16:creationId xmlns:a16="http://schemas.microsoft.com/office/drawing/2014/main" id="{391FEB95-EE4E-B304-9B42-C3983F948AEC}"/>
              </a:ext>
            </a:extLst>
          </p:cNvPr>
          <p:cNvGraphicFramePr>
            <a:graphicFrameLocks/>
          </p:cNvGraphicFramePr>
          <p:nvPr>
            <p:extLst>
              <p:ext uri="{D42A27DB-BD31-4B8C-83A1-F6EECF244321}">
                <p14:modId xmlns:p14="http://schemas.microsoft.com/office/powerpoint/2010/main" val="1037077270"/>
              </p:ext>
            </p:extLst>
          </p:nvPr>
        </p:nvGraphicFramePr>
        <p:xfrm>
          <a:off x="1052338" y="2137202"/>
          <a:ext cx="10765343" cy="3909258"/>
        </p:xfrm>
        <a:graphic>
          <a:graphicData uri="http://schemas.openxmlformats.org/drawingml/2006/chart">
            <c:chart xmlns:c="http://schemas.openxmlformats.org/drawingml/2006/chart" xmlns:r="http://schemas.openxmlformats.org/officeDocument/2006/relationships" r:id="rId5"/>
          </a:graphicData>
        </a:graphic>
      </p:graphicFrame>
      <p:sp>
        <p:nvSpPr>
          <p:cNvPr id="6" name="Oval 5">
            <a:extLst>
              <a:ext uri="{FF2B5EF4-FFF2-40B4-BE49-F238E27FC236}">
                <a16:creationId xmlns:a16="http://schemas.microsoft.com/office/drawing/2014/main" id="{CD7DD1E2-8B48-4460-25A0-28CD9F765095}"/>
              </a:ext>
            </a:extLst>
          </p:cNvPr>
          <p:cNvSpPr/>
          <p:nvPr/>
        </p:nvSpPr>
        <p:spPr>
          <a:xfrm>
            <a:off x="9207475" y="2690857"/>
            <a:ext cx="337969" cy="324229"/>
          </a:xfrm>
          <a:prstGeom prst="ellipse">
            <a:avLst/>
          </a:prstGeom>
          <a:solidFill>
            <a:srgbClr val="C0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TextBox 6">
            <a:extLst>
              <a:ext uri="{FF2B5EF4-FFF2-40B4-BE49-F238E27FC236}">
                <a16:creationId xmlns:a16="http://schemas.microsoft.com/office/drawing/2014/main" id="{DBBD2088-3928-1F80-FAB9-C6CEC48D3071}"/>
              </a:ext>
            </a:extLst>
          </p:cNvPr>
          <p:cNvSpPr txBox="1"/>
          <p:nvPr/>
        </p:nvSpPr>
        <p:spPr>
          <a:xfrm>
            <a:off x="9611562" y="2662168"/>
            <a:ext cx="2017919" cy="369332"/>
          </a:xfrm>
          <a:prstGeom prst="rect">
            <a:avLst/>
          </a:prstGeom>
          <a:noFill/>
        </p:spPr>
        <p:txBody>
          <a:bodyPr wrap="square" rtlCol="0">
            <a:spAutoFit/>
          </a:bodyPr>
          <a:lstStyle/>
          <a:p>
            <a:r>
              <a:rPr lang="en-US" b="1" dirty="0"/>
              <a:t>Severe AQI events</a:t>
            </a:r>
            <a:endParaRPr lang="en-HK" b="1" dirty="0"/>
          </a:p>
        </p:txBody>
      </p:sp>
    </p:spTree>
    <p:extLst>
      <p:ext uri="{BB962C8B-B14F-4D97-AF65-F5344CB8AC3E}">
        <p14:creationId xmlns:p14="http://schemas.microsoft.com/office/powerpoint/2010/main" val="193655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33606</TotalTime>
  <Words>1071</Words>
  <Application>Microsoft Office PowerPoint</Application>
  <PresentationFormat>Widescreen</PresentationFormat>
  <Paragraphs>150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 Light</vt:lpstr>
      <vt:lpstr>Arial</vt:lpstr>
      <vt:lpstr>Montserrat</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Kumar</dc:creator>
  <cp:lastModifiedBy>Neeraj Kumar</cp:lastModifiedBy>
  <cp:revision>960</cp:revision>
  <dcterms:created xsi:type="dcterms:W3CDTF">2021-12-01T06:43:04Z</dcterms:created>
  <dcterms:modified xsi:type="dcterms:W3CDTF">2025-02-14T11:14:40Z</dcterms:modified>
</cp:coreProperties>
</file>