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16" r:id="rId2"/>
  </p:sldMasterIdLst>
  <p:notesMasterIdLst>
    <p:notesMasterId r:id="rId21"/>
  </p:notesMasterIdLst>
  <p:sldIdLst>
    <p:sldId id="258" r:id="rId3"/>
    <p:sldId id="257" r:id="rId4"/>
    <p:sldId id="259" r:id="rId5"/>
    <p:sldId id="264" r:id="rId6"/>
    <p:sldId id="260" r:id="rId7"/>
    <p:sldId id="265" r:id="rId8"/>
    <p:sldId id="261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62" r:id="rId17"/>
    <p:sldId id="274" r:id="rId18"/>
    <p:sldId id="263" r:id="rId19"/>
    <p:sldId id="275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19C96-F005-40F9-B07B-94624E99A0DC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450F8-F550-4C76-AB20-006855DD51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206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13A4C-A5CA-4969-BE4A-EB59A5ED9643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245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This course is a graduate</a:t>
            </a:r>
            <a:r>
              <a:rPr lang="en-US" altLang="zh-TW" baseline="0" dirty="0" smtClean="0"/>
              <a:t>-level course, which was first offered in spring term of 2017.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It is instructed by two other professors and me.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Back then, about 55 students were enrolled in this course.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In fact, we had a lot more students hoping to take it.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But, we could accept only 60 of them due to limited GPUs we have.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This course was concluded with a workshop in July this summer, with 26 teams presenting their final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In this workshop, we also invited few experts from the industry to grade the students’ performance.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Some of them were amazed by the diversity of the students’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9C01F-8F09-4956-91D3-1F7FBDA581A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218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This course is a graduate</a:t>
            </a:r>
            <a:r>
              <a:rPr lang="en-US" altLang="zh-TW" baseline="0" dirty="0" smtClean="0"/>
              <a:t>-level course, which was first offered in spring term of 2017.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It is instructed by two other professors and me.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Back then, about 55 students were enrolled in this course.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In fact, we had a lot more students hoping to take it.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But, we could accept only 60 of them due to limited GPUs we have.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This course was concluded with a workshop in July this summer, with 26 teams presenting their final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In this workshop, we also invited few experts from the industry to grade the students’ performance.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Some of them were amazed by the diversity of the students’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9C01F-8F09-4956-91D3-1F7FBDA581A6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277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This course is a graduate</a:t>
            </a:r>
            <a:r>
              <a:rPr lang="en-US" altLang="zh-TW" baseline="0" dirty="0" smtClean="0"/>
              <a:t>-level course, which was first offered in spring term of 2017.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It is instructed by two other professors and me.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Back then, about 55 students were enrolled in this course.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In fact, we had a lot more students hoping to take it.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But, we could accept only 60 of them due to limited GPUs we have.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This course was concluded with a workshop in July this summer, with 26 teams presenting their final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In this workshop, we also invited few experts from the industry to grade the students’ performance.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Some of them were amazed by the diversity of the students’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9C01F-8F09-4956-91D3-1F7FBDA581A6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69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This course is a graduate</a:t>
            </a:r>
            <a:r>
              <a:rPr lang="en-US" altLang="zh-TW" baseline="0" dirty="0" smtClean="0"/>
              <a:t>-level course, which was first offered in spring term of 2017.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It is instructed by two other professors and me.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Back then, about 55 students were enrolled in this course.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In fact, we had a lot more students hoping to take it.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But, we could accept only 60 of them due to limited GPUs we have.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This course was concluded with a workshop in July this summer, with 26 teams presenting their final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In this workshop, we also invited few experts from the industry to grade the students’ performance.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Some of them were amazed by the diversity of the students’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9C01F-8F09-4956-91D3-1F7FBDA581A6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905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This course is a graduate</a:t>
            </a:r>
            <a:r>
              <a:rPr lang="en-US" altLang="zh-TW" baseline="0" dirty="0" smtClean="0"/>
              <a:t>-level course, which was first offered in spring term of 2017.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It is instructed by two other professors and me.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Back then, about 55 students were enrolled in this course.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In fact, we had a lot more students hoping to take it.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But, we could accept only 60 of them due to limited GPUs we have.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This course was concluded with a workshop in July this summer, with 26 teams presenting their final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In this workshop, we also invited few experts from the industry to grade the students’ performance.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Some of them were amazed by the diversity of the students’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9C01F-8F09-4956-91D3-1F7FBDA581A6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30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This course is a graduate</a:t>
            </a:r>
            <a:r>
              <a:rPr lang="en-US" altLang="zh-TW" baseline="0" dirty="0" smtClean="0"/>
              <a:t>-level course, which was first offered in spring term of 2017.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It is instructed by two other professors and me.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Back then, about 55 students were enrolled in this course.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In fact, we had a lot more students hoping to take it.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But, we could accept only 60 of them due to limited GPUs we have.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This course was concluded with a workshop in July this summer, with 26 teams presenting their final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In this workshop, we also invited few experts from the industry to grade the students’ performance.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Some of them were amazed by the diversity of the students’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9C01F-8F09-4956-91D3-1F7FBDA581A6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47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00840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188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56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39349" y="1310904"/>
            <a:ext cx="11809312" cy="147002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rgbClr val="003399"/>
                </a:solidFill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TW" dirty="0" smtClean="0"/>
              <a:t>PRESENTATION NAME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130219" y="2924944"/>
            <a:ext cx="5654080" cy="64807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 smtClean="0"/>
              <a:t>author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3" hasCustomPrompt="1"/>
          </p:nvPr>
        </p:nvSpPr>
        <p:spPr>
          <a:xfrm>
            <a:off x="985079" y="188640"/>
            <a:ext cx="10391508" cy="432048"/>
          </a:xfrm>
        </p:spPr>
        <p:txBody>
          <a:bodyPr>
            <a:normAutofit/>
          </a:bodyPr>
          <a:lstStyle>
            <a:lvl1pPr marL="0" indent="0">
              <a:buNone/>
              <a:defRPr lang="en-US" altLang="zh-TW" sz="1800" b="0" i="0" u="none" strike="noStrike" kern="1200" baseline="0" smtClean="0">
                <a:solidFill>
                  <a:schemeClr val="tx1"/>
                </a:solidFill>
                <a:effectLst/>
                <a:latin typeface="Times" pitchFamily="18" charset="0"/>
                <a:cs typeface="Times New Roman" pitchFamily="18" charset="0"/>
              </a:defRPr>
            </a:lvl1pPr>
          </a:lstStyle>
          <a:p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Title</a:t>
            </a:r>
            <a:endParaRPr lang="zh-TW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887756" y="4149081"/>
            <a:ext cx="4032449" cy="7207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altLang="zh-TW" dirty="0" smtClean="0"/>
              <a:t>Time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5160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460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14424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  <a:latin typeface="Calibri" panose="020F0502020204030204" pitchFamily="34" charset="0"/>
                <a:cs typeface="Times New Roman" pitchFamily="18" charset="0"/>
              </a:defRPr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>
            <a:lvl1pPr>
              <a:defRPr>
                <a:latin typeface="Calibri" panose="020F0502020204030204" pitchFamily="34" charset="0"/>
                <a:cs typeface="Times New Roman" pitchFamily="18" charset="0"/>
              </a:defRPr>
            </a:lvl1pPr>
            <a:lvl2pPr>
              <a:defRPr>
                <a:latin typeface="Calibri" panose="020F0502020204030204" pitchFamily="34" charset="0"/>
                <a:cs typeface="Times New Roman" pitchFamily="18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239349" y="628339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B15A18E-AA88-43ED-A605-D4009C1A63FA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11099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450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24349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59283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047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  <a:latin typeface="Calibri" panose="020F0502020204030204" pitchFamily="34" charset="0"/>
                <a:cs typeface="Times New Roman" pitchFamily="18" charset="0"/>
              </a:defRPr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>
            <a:lvl1pPr>
              <a:defRPr>
                <a:latin typeface="Calibri" panose="020F0502020204030204" pitchFamily="34" charset="0"/>
                <a:cs typeface="Times New Roman" pitchFamily="18" charset="0"/>
              </a:defRPr>
            </a:lvl1pPr>
            <a:lvl2pPr>
              <a:defRPr>
                <a:latin typeface="Calibri" panose="020F0502020204030204" pitchFamily="34" charset="0"/>
                <a:cs typeface="Times New Roman" pitchFamily="18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239349" y="628339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B15A18E-AA88-43ED-A605-D4009C1A63FA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0789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322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41992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63893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771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993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39349" y="1310904"/>
            <a:ext cx="11809312" cy="147002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rgbClr val="003399"/>
                </a:solidFill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TW" dirty="0" smtClean="0"/>
              <a:t>PRESENTATION NAME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130219" y="2924944"/>
            <a:ext cx="5654080" cy="64807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 smtClean="0"/>
              <a:t>author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3" hasCustomPrompt="1"/>
          </p:nvPr>
        </p:nvSpPr>
        <p:spPr>
          <a:xfrm>
            <a:off x="985079" y="188640"/>
            <a:ext cx="10391508" cy="432048"/>
          </a:xfrm>
        </p:spPr>
        <p:txBody>
          <a:bodyPr>
            <a:normAutofit/>
          </a:bodyPr>
          <a:lstStyle>
            <a:lvl1pPr marL="0" indent="0">
              <a:buNone/>
              <a:defRPr lang="en-US" altLang="zh-TW" sz="1800" b="0" i="0" u="none" strike="noStrike" kern="1200" baseline="0" smtClean="0">
                <a:solidFill>
                  <a:schemeClr val="tx1"/>
                </a:solidFill>
                <a:effectLst/>
                <a:latin typeface="Times" pitchFamily="18" charset="0"/>
                <a:cs typeface="Times New Roman" pitchFamily="18" charset="0"/>
              </a:defRPr>
            </a:lvl1pPr>
          </a:lstStyle>
          <a:p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Title</a:t>
            </a:r>
            <a:endParaRPr lang="zh-TW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887756" y="4149081"/>
            <a:ext cx="4032449" cy="7207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altLang="zh-TW" dirty="0" smtClean="0"/>
              <a:t>Time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80838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87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362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00481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54946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406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225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92033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683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AE1E0F-5CCC-4345-A0C1-73FDF8BD69C0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51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rgbClr val="0070C0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AE1E0F-5CCC-4345-A0C1-73FDF8BD69C0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7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rgbClr val="0070C0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31504" y="1340769"/>
            <a:ext cx="8856984" cy="1470025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NCTU</a:t>
            </a:r>
            <a:r>
              <a:rPr lang="zh-TW" altLang="en-US" sz="40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zh-TW" sz="40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DL</a:t>
            </a:r>
            <a:endParaRPr lang="zh-TW" altLang="en-US" sz="4000" b="1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79576" y="3140968"/>
            <a:ext cx="6904856" cy="864096"/>
          </a:xfrm>
        </p:spPr>
        <p:txBody>
          <a:bodyPr>
            <a:noAutofit/>
          </a:bodyPr>
          <a:lstStyle/>
          <a:p>
            <a:r>
              <a:rPr lang="en-US" altLang="zh-TW" sz="2400" dirty="0" smtClean="0">
                <a:latin typeface="Calibri" panose="020F0502020204030204" pitchFamily="34" charset="0"/>
                <a:ea typeface="標楷體" pitchFamily="65" charset="-120"/>
              </a:rPr>
              <a:t>2019Spring</a:t>
            </a:r>
          </a:p>
          <a:p>
            <a:r>
              <a:rPr lang="zh-TW" altLang="en-US" sz="2400" dirty="0" smtClean="0">
                <a:latin typeface="Calibri" panose="020F0502020204030204" pitchFamily="34" charset="0"/>
                <a:ea typeface="標楷體" pitchFamily="65" charset="-120"/>
              </a:rPr>
              <a:t>鍾嘉峻</a:t>
            </a:r>
            <a:endParaRPr lang="en-US" altLang="zh-TW" sz="2400" dirty="0" smtClean="0">
              <a:latin typeface="Calibri" panose="020F0502020204030204" pitchFamily="34" charset="0"/>
              <a:ea typeface="標楷體" pitchFamily="65" charset="-120"/>
            </a:endParaRPr>
          </a:p>
        </p:txBody>
      </p:sp>
      <p:sp>
        <p:nvSpPr>
          <p:cNvPr id="36" name="文字版面配置區 35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algn="ctr"/>
            <a:endParaRPr lang="zh-TW" alt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19836" y="5445225"/>
            <a:ext cx="3024337" cy="720725"/>
          </a:xfrm>
        </p:spPr>
        <p:txBody>
          <a:bodyPr>
            <a:normAutofit/>
          </a:bodyPr>
          <a:lstStyle/>
          <a:p>
            <a:r>
              <a:rPr lang="en-US" altLang="zh-TW" dirty="0"/>
              <a:t>7</a:t>
            </a:r>
            <a:r>
              <a:rPr lang="en-US" altLang="zh-TW" dirty="0" smtClean="0"/>
              <a:t> Mar 2019</a:t>
            </a:r>
          </a:p>
        </p:txBody>
      </p:sp>
    </p:spTree>
    <p:extLst>
      <p:ext uri="{BB962C8B-B14F-4D97-AF65-F5344CB8AC3E}">
        <p14:creationId xmlns:p14="http://schemas.microsoft.com/office/powerpoint/2010/main" val="2800067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Description--Task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Introduction: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goal is trying to predict the result of two binary numbers </a:t>
            </a:r>
            <a:r>
              <a:rPr lang="en-US" altLang="zh-TW" dirty="0" smtClean="0"/>
              <a:t>addition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Binary </a:t>
            </a:r>
            <a:r>
              <a:rPr lang="en-US" altLang="zh-TW" dirty="0"/>
              <a:t>Number:</a:t>
            </a:r>
          </a:p>
          <a:p>
            <a:pPr lvl="1"/>
            <a:r>
              <a:rPr lang="en-US" altLang="zh-TW" dirty="0" smtClean="0"/>
              <a:t>Each </a:t>
            </a:r>
            <a:r>
              <a:rPr lang="en-US" altLang="zh-TW" dirty="0"/>
              <a:t>Number is less than 256/2 ( total eight digits)</a:t>
            </a:r>
          </a:p>
          <a:p>
            <a:pPr lvl="1"/>
            <a:r>
              <a:rPr lang="en-US" altLang="zh-TW" dirty="0" smtClean="0"/>
              <a:t>You </a:t>
            </a:r>
            <a:r>
              <a:rPr lang="en-US" altLang="zh-TW" dirty="0"/>
              <a:t>can use </a:t>
            </a:r>
            <a:r>
              <a:rPr lang="en-US" altLang="zh-TW" dirty="0" err="1"/>
              <a:t>Numpy</a:t>
            </a:r>
            <a:r>
              <a:rPr lang="en-US" altLang="zh-TW" dirty="0"/>
              <a:t> to create </a:t>
            </a:r>
            <a:r>
              <a:rPr lang="en-US" altLang="zh-TW" dirty="0" smtClean="0"/>
              <a:t>numbers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Actions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smtClean="0"/>
              <a:t>A </a:t>
            </a:r>
            <a:r>
              <a:rPr lang="en-US" altLang="zh-TW" dirty="0"/>
              <a:t>+ B = C</a:t>
            </a:r>
          </a:p>
          <a:p>
            <a:pPr lvl="1"/>
            <a:r>
              <a:rPr lang="en-US" altLang="zh-TW" dirty="0" smtClean="0"/>
              <a:t>Given A and B (each of them will less than 256/2), predict the correct answer 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7286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Description--Task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Error:</a:t>
            </a:r>
          </a:p>
          <a:p>
            <a:pPr lvl="1"/>
            <a:r>
              <a:rPr lang="en-US" altLang="zh-TW" dirty="0" smtClean="0"/>
              <a:t>Simply </a:t>
            </a:r>
            <a:r>
              <a:rPr lang="en-US" altLang="zh-TW" dirty="0"/>
              <a:t>count how many digits are different between the ground truth and your </a:t>
            </a:r>
            <a:r>
              <a:rPr lang="en-US" altLang="zh-TW" dirty="0" smtClean="0"/>
              <a:t>result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Accuracy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smtClean="0"/>
              <a:t>Count </a:t>
            </a:r>
            <a:r>
              <a:rPr lang="en-US" altLang="zh-TW" dirty="0"/>
              <a:t>how many correct answers in the last 1000 iterations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9875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Description--Task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RNN model</a:t>
            </a:r>
          </a:p>
          <a:p>
            <a:pPr lvl="1"/>
            <a:r>
              <a:rPr lang="en-US" altLang="zh-TW" dirty="0" smtClean="0"/>
              <a:t>Binary </a:t>
            </a:r>
            <a:r>
              <a:rPr lang="en-US" altLang="zh-TW" dirty="0"/>
              <a:t>Dimension: 8</a:t>
            </a:r>
          </a:p>
          <a:p>
            <a:pPr lvl="1"/>
            <a:r>
              <a:rPr lang="en-US" altLang="zh-TW" dirty="0" smtClean="0"/>
              <a:t>Input </a:t>
            </a:r>
            <a:r>
              <a:rPr lang="en-US" altLang="zh-TW" dirty="0"/>
              <a:t>Dimension: 2</a:t>
            </a:r>
          </a:p>
          <a:p>
            <a:pPr lvl="1"/>
            <a:r>
              <a:rPr lang="en-US" altLang="zh-TW" dirty="0" smtClean="0"/>
              <a:t>Hidden </a:t>
            </a:r>
            <a:r>
              <a:rPr lang="en-US" altLang="zh-TW" dirty="0"/>
              <a:t>Dimension: 16</a:t>
            </a:r>
          </a:p>
          <a:p>
            <a:pPr lvl="1"/>
            <a:r>
              <a:rPr lang="en-US" altLang="zh-TW" dirty="0" smtClean="0"/>
              <a:t>Output </a:t>
            </a:r>
            <a:r>
              <a:rPr lang="en-US" altLang="zh-TW" dirty="0"/>
              <a:t>Dimension: </a:t>
            </a:r>
            <a:r>
              <a:rPr lang="en-US" altLang="zh-TW" dirty="0" smtClean="0"/>
              <a:t>1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Training </a:t>
            </a:r>
            <a:r>
              <a:rPr lang="en-US" altLang="zh-TW" dirty="0"/>
              <a:t>Parameters:</a:t>
            </a:r>
          </a:p>
          <a:p>
            <a:pPr lvl="1"/>
            <a:r>
              <a:rPr lang="en-US" altLang="zh-TW" dirty="0" smtClean="0"/>
              <a:t>Iteration</a:t>
            </a:r>
            <a:r>
              <a:rPr lang="en-US" altLang="zh-TW" dirty="0"/>
              <a:t>: </a:t>
            </a:r>
            <a:r>
              <a:rPr lang="en-US" altLang="zh-TW" dirty="0" smtClean="0"/>
              <a:t>20000</a:t>
            </a:r>
            <a:endParaRPr lang="en-US" altLang="zh-TW" dirty="0"/>
          </a:p>
          <a:p>
            <a:pPr lvl="1"/>
            <a:r>
              <a:rPr lang="en-US" altLang="zh-TW" dirty="0" smtClean="0"/>
              <a:t>Spending </a:t>
            </a:r>
            <a:r>
              <a:rPr lang="en-US" altLang="zh-TW" dirty="0"/>
              <a:t>Time: in a few </a:t>
            </a:r>
            <a:r>
              <a:rPr lang="en-US" altLang="zh-TW" dirty="0" smtClean="0"/>
              <a:t>minutes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65767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Description--Task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Forward Propagation</a:t>
            </a:r>
          </a:p>
          <a:p>
            <a:pPr lvl="1"/>
            <a:r>
              <a:rPr lang="en-US" altLang="zh-TW" dirty="0" smtClean="0"/>
              <a:t>For example</a:t>
            </a:r>
          </a:p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985" y="2372980"/>
            <a:ext cx="6192000" cy="341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35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Description--Task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BPTT</a:t>
            </a:r>
          </a:p>
          <a:p>
            <a:pPr lvl="1"/>
            <a:r>
              <a:rPr lang="en-US" altLang="zh-TW" dirty="0" smtClean="0"/>
              <a:t>For example</a:t>
            </a:r>
          </a:p>
          <a:p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363" y="2614037"/>
            <a:ext cx="6444000" cy="35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398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Outline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</a:rPr>
              <a:t>Lab Objective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</a:rPr>
              <a:t>Important Date &amp; Requirement</a:t>
            </a:r>
            <a:endParaRPr lang="en-US" altLang="zh-TW" sz="26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>
              <a:solidFill>
                <a:schemeClr val="bg1">
                  <a:lumMod val="75000"/>
                </a:schemeClr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</a:rPr>
              <a:t>Lab Description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/>
              <a:t>Tips 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</a:rPr>
              <a:t>Scoring Criteria</a:t>
            </a:r>
            <a:endParaRPr lang="en-US" altLang="zh-TW" sz="2600" dirty="0">
              <a:solidFill>
                <a:schemeClr val="bg1">
                  <a:lumMod val="75000"/>
                </a:schemeClr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 smtClean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endParaRPr lang="en-US" altLang="zh-TW" dirty="0" smtClean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0942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The error should decrease very fast if you write the correct code.</a:t>
            </a:r>
          </a:p>
          <a:p>
            <a:endParaRPr lang="en-US" altLang="zh-TW" dirty="0"/>
          </a:p>
          <a:p>
            <a:r>
              <a:rPr lang="en-US" altLang="zh-TW" dirty="0" smtClean="0"/>
              <a:t>Don’t </a:t>
            </a:r>
            <a:r>
              <a:rPr lang="en-US" altLang="zh-TW" dirty="0"/>
              <a:t>set training iteration too large, the error should be close to 0 after 10000 iterations.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6406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Outline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</a:rPr>
              <a:t>Lab Objective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</a:rPr>
              <a:t>Important Date &amp; Requirement</a:t>
            </a:r>
            <a:endParaRPr lang="en-US" altLang="zh-TW" sz="26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>
              <a:solidFill>
                <a:schemeClr val="bg1">
                  <a:lumMod val="75000"/>
                </a:schemeClr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</a:rPr>
              <a:t>Lab Description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>
              <a:solidFill>
                <a:schemeClr val="bg1">
                  <a:lumMod val="75000"/>
                </a:schemeClr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</a:rPr>
              <a:t>Tips 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/>
              <a:t>Scoring Criteria</a:t>
            </a: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 smtClean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endParaRPr lang="en-US" altLang="zh-TW" dirty="0" smtClean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6818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Scoring </a:t>
            </a:r>
            <a:r>
              <a:rPr lang="en-US" altLang="zh-TW" dirty="0" smtClean="0"/>
              <a:t>Criteria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Report (70%) </a:t>
            </a:r>
          </a:p>
          <a:p>
            <a:pPr lvl="1"/>
            <a:r>
              <a:rPr lang="en-US" altLang="zh-TW" dirty="0" smtClean="0"/>
              <a:t>A </a:t>
            </a:r>
            <a:r>
              <a:rPr lang="en-US" altLang="zh-TW" dirty="0"/>
              <a:t>plot shows episode rewards of at least 10000 training episodes (10%) </a:t>
            </a:r>
          </a:p>
          <a:p>
            <a:pPr lvl="1"/>
            <a:r>
              <a:rPr lang="en-US" altLang="zh-TW" dirty="0" smtClean="0"/>
              <a:t>Describe </a:t>
            </a:r>
            <a:r>
              <a:rPr lang="en-US" altLang="zh-TW" dirty="0"/>
              <a:t>how to generate data? (10%) </a:t>
            </a:r>
          </a:p>
          <a:p>
            <a:pPr lvl="1"/>
            <a:r>
              <a:rPr lang="en-US" altLang="zh-TW" dirty="0" smtClean="0"/>
              <a:t>Explain </a:t>
            </a:r>
            <a:r>
              <a:rPr lang="en-US" altLang="zh-TW" dirty="0"/>
              <a:t>the mechanism of forward propagation (20%) </a:t>
            </a:r>
          </a:p>
          <a:p>
            <a:pPr lvl="1"/>
            <a:r>
              <a:rPr lang="en-US" altLang="zh-TW" dirty="0" smtClean="0"/>
              <a:t>Explain </a:t>
            </a:r>
            <a:r>
              <a:rPr lang="en-US" altLang="zh-TW" dirty="0"/>
              <a:t>the mechanism of BPTT (20%) </a:t>
            </a:r>
          </a:p>
          <a:p>
            <a:pPr lvl="1"/>
            <a:r>
              <a:rPr lang="en-US" altLang="zh-TW" dirty="0" smtClean="0"/>
              <a:t>Describe </a:t>
            </a:r>
            <a:r>
              <a:rPr lang="en-US" altLang="zh-TW" dirty="0"/>
              <a:t>how the code work (the whole code) (10%) </a:t>
            </a:r>
          </a:p>
          <a:p>
            <a:pPr lvl="1"/>
            <a:r>
              <a:rPr lang="en-US" altLang="zh-TW" dirty="0" smtClean="0"/>
              <a:t>More </a:t>
            </a:r>
            <a:r>
              <a:rPr lang="en-US" altLang="zh-TW" dirty="0"/>
              <a:t>you want to say </a:t>
            </a:r>
          </a:p>
          <a:p>
            <a:endParaRPr lang="zh-TW" altLang="en-US" dirty="0"/>
          </a:p>
          <a:p>
            <a:r>
              <a:rPr lang="en-US" altLang="zh-TW" dirty="0" smtClean="0"/>
              <a:t>Performance(30</a:t>
            </a:r>
            <a:r>
              <a:rPr lang="en-US" altLang="zh-TW" dirty="0"/>
              <a:t>%) </a:t>
            </a:r>
          </a:p>
          <a:p>
            <a:pPr lvl="1"/>
            <a:r>
              <a:rPr lang="en-US" altLang="zh-TW" dirty="0" smtClean="0"/>
              <a:t>Accuracy </a:t>
            </a:r>
            <a:r>
              <a:rPr lang="en-US" altLang="zh-TW" dirty="0"/>
              <a:t>* 100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871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Outline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/>
              <a:t>Lab Objective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/>
              <a:t>Important Date &amp; Requirement</a:t>
            </a:r>
            <a:endParaRPr lang="en-US" altLang="zh-TW" sz="2600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/>
              <a:t>Lab Description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/>
              <a:t>Tips 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/>
              <a:t>Scoring Criteria</a:t>
            </a: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 smtClean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endParaRPr lang="en-US" altLang="zh-TW" dirty="0" smtClean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69179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Outline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/>
              <a:t>Lab Objective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</a:rPr>
              <a:t>Important Date &amp; Requirement</a:t>
            </a:r>
            <a:endParaRPr lang="en-US" altLang="zh-TW" sz="26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>
              <a:solidFill>
                <a:schemeClr val="bg1">
                  <a:lumMod val="75000"/>
                </a:schemeClr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</a:rPr>
              <a:t>Lab Description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>
              <a:solidFill>
                <a:schemeClr val="bg1">
                  <a:lumMod val="75000"/>
                </a:schemeClr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</a:rPr>
              <a:t>Tips 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>
              <a:solidFill>
                <a:schemeClr val="bg1">
                  <a:lumMod val="75000"/>
                </a:schemeClr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</a:rPr>
              <a:t>Scoring Criteria</a:t>
            </a:r>
            <a:endParaRPr lang="en-US" altLang="zh-TW" sz="2600" dirty="0">
              <a:solidFill>
                <a:schemeClr val="bg1">
                  <a:lumMod val="75000"/>
                </a:schemeClr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 smtClean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endParaRPr lang="en-US" altLang="zh-TW" dirty="0" smtClean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1556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Objective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In this project, you are going to implement RNN from scratch.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optimization method is BPTT (Back-Propagation Through Time), which is mentioned on page 9, chapter 10.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Only use </a:t>
            </a:r>
            <a:r>
              <a:rPr lang="en-US" altLang="zh-TW" dirty="0" err="1"/>
              <a:t>Numpy</a:t>
            </a:r>
            <a:r>
              <a:rPr lang="en-US" altLang="zh-TW" dirty="0"/>
              <a:t> or pure Python.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7466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Outline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</a:rPr>
              <a:t>Lab Objective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/>
              <a:t>Important Date &amp; Requirement</a:t>
            </a:r>
            <a:endParaRPr lang="en-US" altLang="zh-TW" sz="2600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</a:rPr>
              <a:t>Lab Description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>
              <a:solidFill>
                <a:schemeClr val="bg1">
                  <a:lumMod val="75000"/>
                </a:schemeClr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</a:rPr>
              <a:t>Tips 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>
              <a:solidFill>
                <a:schemeClr val="bg1">
                  <a:lumMod val="75000"/>
                </a:schemeClr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</a:rPr>
              <a:t>Scoring Criteria</a:t>
            </a:r>
            <a:endParaRPr lang="en-US" altLang="zh-TW" sz="2600" dirty="0">
              <a:solidFill>
                <a:schemeClr val="bg1">
                  <a:lumMod val="75000"/>
                </a:schemeClr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 smtClean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endParaRPr lang="en-US" altLang="zh-TW" dirty="0" smtClean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4474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Important Date &amp; </a:t>
            </a:r>
            <a:r>
              <a:rPr lang="en-US" altLang="zh-TW" dirty="0" smtClean="0"/>
              <a:t>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Experiment </a:t>
            </a:r>
            <a:r>
              <a:rPr lang="en-US" altLang="zh-TW" dirty="0"/>
              <a:t>Report Submission Deadline: </a:t>
            </a:r>
            <a:r>
              <a:rPr lang="en-US" altLang="zh-TW" dirty="0">
                <a:solidFill>
                  <a:srgbClr val="FF0000"/>
                </a:solidFill>
              </a:rPr>
              <a:t>4/25 (Thu) </a:t>
            </a:r>
            <a:r>
              <a:rPr lang="en-US" altLang="zh-TW" dirty="0" smtClean="0">
                <a:solidFill>
                  <a:srgbClr val="FF0000"/>
                </a:solidFill>
              </a:rPr>
              <a:t>11:59 </a:t>
            </a:r>
            <a:r>
              <a:rPr lang="en-US" altLang="zh-TW" dirty="0" err="1">
                <a:solidFill>
                  <a:srgbClr val="FF0000"/>
                </a:solidFill>
              </a:rPr>
              <a:t>a</a:t>
            </a:r>
            <a:r>
              <a:rPr lang="en-US" altLang="zh-TW" dirty="0" err="1" smtClean="0">
                <a:solidFill>
                  <a:srgbClr val="FF0000"/>
                </a:solidFill>
              </a:rPr>
              <a:t>.m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en-US" altLang="zh-TW" dirty="0" smtClean="0"/>
              <a:t>Demo </a:t>
            </a:r>
            <a:r>
              <a:rPr lang="en-US" altLang="zh-TW" dirty="0"/>
              <a:t>date: </a:t>
            </a:r>
            <a:r>
              <a:rPr lang="en-US" altLang="zh-TW" dirty="0">
                <a:solidFill>
                  <a:srgbClr val="FF0000"/>
                </a:solidFill>
              </a:rPr>
              <a:t>4/25 (Thu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Zip all files in one </a:t>
            </a:r>
            <a:r>
              <a:rPr lang="en-US" altLang="zh-TW" dirty="0" smtClean="0"/>
              <a:t>file</a:t>
            </a:r>
          </a:p>
          <a:p>
            <a:pPr lvl="1"/>
            <a:r>
              <a:rPr lang="en-US" altLang="zh-TW" dirty="0" smtClean="0"/>
              <a:t>Report </a:t>
            </a:r>
            <a:r>
              <a:rPr lang="en-US" altLang="zh-TW" dirty="0"/>
              <a:t>(.pdf)</a:t>
            </a:r>
          </a:p>
          <a:p>
            <a:pPr lvl="1"/>
            <a:r>
              <a:rPr lang="en-US" altLang="zh-TW" dirty="0" smtClean="0"/>
              <a:t>Source code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name it like</a:t>
            </a:r>
            <a:r>
              <a:rPr lang="zh-TW" altLang="en-US" dirty="0"/>
              <a:t>「</a:t>
            </a:r>
            <a:r>
              <a:rPr lang="en-US" altLang="zh-TW" dirty="0" smtClean="0"/>
              <a:t>DLP_LAB4_yourstudentID_name.zip</a:t>
            </a:r>
            <a:r>
              <a:rPr lang="zh-TW" altLang="en-US" dirty="0" smtClean="0"/>
              <a:t>」</a:t>
            </a:r>
            <a:endParaRPr lang="en-US" altLang="zh-TW" dirty="0"/>
          </a:p>
          <a:p>
            <a:pPr lvl="1"/>
            <a:r>
              <a:rPr lang="en-US" altLang="zh-TW" dirty="0" smtClean="0"/>
              <a:t>ex</a:t>
            </a:r>
            <a:r>
              <a:rPr lang="en-US" altLang="zh-TW" dirty="0"/>
              <a:t>: </a:t>
            </a:r>
            <a:r>
              <a:rPr lang="zh-TW" altLang="en-US" dirty="0"/>
              <a:t>「</a:t>
            </a:r>
            <a:r>
              <a:rPr lang="en-US" altLang="zh-TW" dirty="0"/>
              <a:t>DLP_LAB4_0756172_</a:t>
            </a:r>
            <a:r>
              <a:rPr lang="zh-TW" altLang="en-US" dirty="0"/>
              <a:t>鍾嘉峻</a:t>
            </a:r>
            <a:r>
              <a:rPr lang="en-US" altLang="zh-TW" dirty="0"/>
              <a:t>.zip</a:t>
            </a:r>
            <a:r>
              <a:rPr lang="zh-TW" altLang="en-US" dirty="0"/>
              <a:t>」</a:t>
            </a:r>
          </a:p>
        </p:txBody>
      </p:sp>
    </p:spTree>
    <p:extLst>
      <p:ext uri="{BB962C8B-B14F-4D97-AF65-F5344CB8AC3E}">
        <p14:creationId xmlns:p14="http://schemas.microsoft.com/office/powerpoint/2010/main" val="2886041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Outline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</a:rPr>
              <a:t>Lab Objective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</a:rPr>
              <a:t>Important Date &amp; Requirement</a:t>
            </a:r>
            <a:endParaRPr lang="en-US" altLang="zh-TW" sz="26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/>
              <a:t>Lab Description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>
              <a:solidFill>
                <a:schemeClr val="bg1">
                  <a:lumMod val="75000"/>
                </a:schemeClr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</a:rPr>
              <a:t>Tips 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>
              <a:solidFill>
                <a:schemeClr val="bg1">
                  <a:lumMod val="75000"/>
                </a:schemeClr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</a:rPr>
              <a:t>Scoring Criteria</a:t>
            </a:r>
            <a:endParaRPr lang="en-US" altLang="zh-TW" sz="2600" dirty="0">
              <a:solidFill>
                <a:schemeClr val="bg1">
                  <a:lumMod val="75000"/>
                </a:schemeClr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 smtClean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endParaRPr lang="en-US" altLang="zh-TW" dirty="0" smtClean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5547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Understand RNN model</a:t>
            </a:r>
          </a:p>
          <a:p>
            <a:pPr lvl="1"/>
            <a:r>
              <a:rPr lang="en-US" altLang="zh-TW" dirty="0" smtClean="0"/>
              <a:t>Basic Structure</a:t>
            </a:r>
          </a:p>
          <a:p>
            <a:pPr lvl="1"/>
            <a:r>
              <a:rPr lang="en-US" altLang="zh-TW" dirty="0" smtClean="0"/>
              <a:t>Forward Propagation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Understand </a:t>
            </a:r>
            <a:r>
              <a:rPr lang="en-US" altLang="zh-TW" dirty="0"/>
              <a:t>BPTT</a:t>
            </a:r>
          </a:p>
          <a:p>
            <a:pPr lvl="1"/>
            <a:r>
              <a:rPr lang="en-US" altLang="zh-TW" dirty="0" smtClean="0"/>
              <a:t>Gradient </a:t>
            </a:r>
            <a:r>
              <a:rPr lang="en-US" altLang="zh-TW" dirty="0"/>
              <a:t>vanish &amp; explosion problem</a:t>
            </a:r>
          </a:p>
          <a:p>
            <a:pPr lvl="1"/>
            <a:r>
              <a:rPr lang="en-US" altLang="zh-TW" dirty="0" smtClean="0"/>
              <a:t>Compare </a:t>
            </a:r>
            <a:r>
              <a:rPr lang="en-US" altLang="zh-TW" dirty="0"/>
              <a:t>with </a:t>
            </a:r>
            <a:r>
              <a:rPr lang="en-US" altLang="zh-TW" dirty="0" smtClean="0"/>
              <a:t>Back-Propagation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Implement RNN network</a:t>
            </a:r>
          </a:p>
          <a:p>
            <a:pPr lvl="1"/>
            <a:r>
              <a:rPr lang="en-US" altLang="zh-TW" dirty="0" smtClean="0"/>
              <a:t>Construct </a:t>
            </a:r>
            <a:r>
              <a:rPr lang="en-US" altLang="zh-TW" dirty="0"/>
              <a:t>the neural network</a:t>
            </a:r>
          </a:p>
          <a:p>
            <a:pPr lvl="1"/>
            <a:r>
              <a:rPr lang="en-US" altLang="zh-TW" dirty="0" smtClean="0"/>
              <a:t>Forward </a:t>
            </a:r>
            <a:r>
              <a:rPr lang="en-US" altLang="zh-TW" dirty="0"/>
              <a:t>Propagation</a:t>
            </a:r>
          </a:p>
          <a:p>
            <a:pPr lvl="1"/>
            <a:r>
              <a:rPr lang="en-US" altLang="zh-TW" dirty="0" smtClean="0"/>
              <a:t>Back-Propagation </a:t>
            </a:r>
            <a:r>
              <a:rPr lang="en-US" altLang="zh-TW" dirty="0"/>
              <a:t>Through Time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9735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Apply your RNN model into Binary Addition task</a:t>
            </a:r>
          </a:p>
          <a:p>
            <a:pPr lvl="1"/>
            <a:r>
              <a:rPr lang="en-US" altLang="zh-TW" dirty="0" smtClean="0"/>
              <a:t>Do </a:t>
            </a:r>
            <a:r>
              <a:rPr lang="en-US" altLang="zh-TW" dirty="0"/>
              <a:t>the Binary Addition task with your RNN model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351" y="2704079"/>
            <a:ext cx="4176000" cy="3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3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公正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2.xml><?xml version="1.0" encoding="utf-8"?>
<a:themeOverride xmlns:a="http://schemas.openxmlformats.org/drawingml/2006/main">
  <a:clrScheme name="公正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1870</TotalTime>
  <Words>1211</Words>
  <Application>Microsoft Office PowerPoint</Application>
  <PresentationFormat>寬螢幕</PresentationFormat>
  <Paragraphs>284</Paragraphs>
  <Slides>18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18</vt:i4>
      </vt:variant>
    </vt:vector>
  </HeadingPairs>
  <TitlesOfParts>
    <vt:vector size="29" baseType="lpstr">
      <vt:lpstr>微軟正黑體</vt:lpstr>
      <vt:lpstr>新細明體</vt:lpstr>
      <vt:lpstr>標楷體</vt:lpstr>
      <vt:lpstr>Calibri</vt:lpstr>
      <vt:lpstr>Franklin Gothic Book</vt:lpstr>
      <vt:lpstr>Perpetua</vt:lpstr>
      <vt:lpstr>Times</vt:lpstr>
      <vt:lpstr>Times New Roman</vt:lpstr>
      <vt:lpstr>Wingdings 2</vt:lpstr>
      <vt:lpstr>1_公正</vt:lpstr>
      <vt:lpstr>2_公正</vt:lpstr>
      <vt:lpstr>NCTU DL</vt:lpstr>
      <vt:lpstr>Outline</vt:lpstr>
      <vt:lpstr>Outline</vt:lpstr>
      <vt:lpstr>Lab Objective</vt:lpstr>
      <vt:lpstr>Outline</vt:lpstr>
      <vt:lpstr>Important Date &amp; Requirement</vt:lpstr>
      <vt:lpstr>Outline</vt:lpstr>
      <vt:lpstr>Lab Description</vt:lpstr>
      <vt:lpstr>Lab Description</vt:lpstr>
      <vt:lpstr>Lab Description--Task</vt:lpstr>
      <vt:lpstr>Lab Description--Task</vt:lpstr>
      <vt:lpstr>Lab Description--Task</vt:lpstr>
      <vt:lpstr>Lab Description--Task</vt:lpstr>
      <vt:lpstr>Lab Description--Task</vt:lpstr>
      <vt:lpstr>Outline</vt:lpstr>
      <vt:lpstr>Tips</vt:lpstr>
      <vt:lpstr>Outline</vt:lpstr>
      <vt:lpstr>Scoring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AI Drone Meeting</dc:title>
  <dc:creator>jiajun zhong</dc:creator>
  <cp:lastModifiedBy>jiajun zhong</cp:lastModifiedBy>
  <cp:revision>39</cp:revision>
  <dcterms:created xsi:type="dcterms:W3CDTF">2019-01-24T07:30:16Z</dcterms:created>
  <dcterms:modified xsi:type="dcterms:W3CDTF">2019-04-11T10:21:50Z</dcterms:modified>
</cp:coreProperties>
</file>