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5"/>
  </p:notesMasterIdLst>
  <p:sldIdLst>
    <p:sldId id="286" r:id="rId2"/>
    <p:sldId id="260" r:id="rId3"/>
    <p:sldId id="276" r:id="rId4"/>
    <p:sldId id="261" r:id="rId5"/>
    <p:sldId id="297" r:id="rId6"/>
    <p:sldId id="258" r:id="rId7"/>
    <p:sldId id="262" r:id="rId8"/>
    <p:sldId id="259" r:id="rId9"/>
    <p:sldId id="274" r:id="rId10"/>
    <p:sldId id="287" r:id="rId11"/>
    <p:sldId id="288" r:id="rId12"/>
    <p:sldId id="290" r:id="rId13"/>
    <p:sldId id="291" r:id="rId14"/>
    <p:sldId id="285" r:id="rId15"/>
    <p:sldId id="280" r:id="rId16"/>
    <p:sldId id="298" r:id="rId17"/>
    <p:sldId id="292" r:id="rId18"/>
    <p:sldId id="293" r:id="rId19"/>
    <p:sldId id="281" r:id="rId20"/>
    <p:sldId id="294" r:id="rId21"/>
    <p:sldId id="267" r:id="rId22"/>
    <p:sldId id="296"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80" autoAdjust="0"/>
  </p:normalViewPr>
  <p:slideViewPr>
    <p:cSldViewPr>
      <p:cViewPr varScale="1">
        <p:scale>
          <a:sx n="73" d="100"/>
          <a:sy n="73" d="100"/>
        </p:scale>
        <p:origin x="-1932" y="-102"/>
      </p:cViewPr>
      <p:guideLst>
        <p:guide orient="horz" pos="2160"/>
        <p:guide pos="2880"/>
      </p:guideLst>
    </p:cSldViewPr>
  </p:slideViewPr>
  <p:outlineViewPr>
    <p:cViewPr>
      <p:scale>
        <a:sx n="33" d="100"/>
        <a:sy n="33" d="100"/>
      </p:scale>
      <p:origin x="240" y="313434"/>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FA25CF-7A56-4AA2-B5F0-4E17085AE8F5}" type="datetimeFigureOut">
              <a:rPr lang="en-US" smtClean="0"/>
              <a:pPr/>
              <a:t>8/5/2020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DB6401-8D78-4050-97F2-C587E839E1E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B6401-8D78-4050-97F2-C587E839E1E5}"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F64BA5E1-9DF7-441B-B1A4-1FE92812514C}" type="datetimeFigureOut">
              <a:rPr lang="en-US" smtClean="0"/>
              <a:pPr/>
              <a:t>8/5/2020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F77BD80-B144-4CBD-AB6A-F37C68EEE5E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64BA5E1-9DF7-441B-B1A4-1FE92812514C}"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7BD80-B144-4CBD-AB6A-F37C68EEE5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64BA5E1-9DF7-441B-B1A4-1FE92812514C}"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7BD80-B144-4CBD-AB6A-F37C68EEE5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F64BA5E1-9DF7-441B-B1A4-1FE92812514C}" type="datetimeFigureOut">
              <a:rPr lang="en-US" smtClean="0"/>
              <a:pPr/>
              <a:t>8/5/2020</a:t>
            </a:fld>
            <a:endParaRPr lang="en-US"/>
          </a:p>
        </p:txBody>
      </p:sp>
      <p:sp>
        <p:nvSpPr>
          <p:cNvPr id="9" name="Slide Number Placeholder 8"/>
          <p:cNvSpPr>
            <a:spLocks noGrp="1"/>
          </p:cNvSpPr>
          <p:nvPr>
            <p:ph type="sldNum" sz="quarter" idx="15"/>
          </p:nvPr>
        </p:nvSpPr>
        <p:spPr/>
        <p:txBody>
          <a:bodyPr rtlCol="0"/>
          <a:lstStyle/>
          <a:p>
            <a:fld id="{5F77BD80-B144-4CBD-AB6A-F37C68EEE5E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64BA5E1-9DF7-441B-B1A4-1FE92812514C}" type="datetimeFigureOut">
              <a:rPr lang="en-US" smtClean="0"/>
              <a:pPr/>
              <a:t>8/5/2020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F77BD80-B144-4CBD-AB6A-F37C68EEE5E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64BA5E1-9DF7-441B-B1A4-1FE92812514C}" type="datetimeFigureOut">
              <a:rPr lang="en-US" smtClean="0"/>
              <a:pPr/>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77BD80-B144-4CBD-AB6A-F37C68EEE5E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F64BA5E1-9DF7-441B-B1A4-1FE92812514C}" type="datetimeFigureOut">
              <a:rPr lang="en-US" smtClean="0"/>
              <a:pPr/>
              <a:t>8/5/2020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77BD80-B144-4CBD-AB6A-F37C68EEE5E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64BA5E1-9DF7-441B-B1A4-1FE92812514C}" type="datetimeFigureOut">
              <a:rPr lang="en-US" smtClean="0"/>
              <a:pPr/>
              <a:t>8/5/2020</a:t>
            </a:fld>
            <a:endParaRPr lang="en-US"/>
          </a:p>
        </p:txBody>
      </p:sp>
      <p:sp>
        <p:nvSpPr>
          <p:cNvPr id="7" name="Slide Number Placeholder 6"/>
          <p:cNvSpPr>
            <a:spLocks noGrp="1"/>
          </p:cNvSpPr>
          <p:nvPr>
            <p:ph type="sldNum" sz="quarter" idx="11"/>
          </p:nvPr>
        </p:nvSpPr>
        <p:spPr/>
        <p:txBody>
          <a:bodyPr rtlCol="0"/>
          <a:lstStyle/>
          <a:p>
            <a:fld id="{5F77BD80-B144-4CBD-AB6A-F37C68EEE5E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4BA5E1-9DF7-441B-B1A4-1FE92812514C}" type="datetimeFigureOut">
              <a:rPr lang="en-US" smtClean="0"/>
              <a:pPr/>
              <a:t>8/5/2020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77BD80-B144-4CBD-AB6A-F37C68EEE5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F64BA5E1-9DF7-441B-B1A4-1FE92812514C}" type="datetimeFigureOut">
              <a:rPr lang="en-US" smtClean="0"/>
              <a:pPr/>
              <a:t>8/5/2020</a:t>
            </a:fld>
            <a:endParaRPr lang="en-US"/>
          </a:p>
        </p:txBody>
      </p:sp>
      <p:sp>
        <p:nvSpPr>
          <p:cNvPr id="22" name="Slide Number Placeholder 21"/>
          <p:cNvSpPr>
            <a:spLocks noGrp="1"/>
          </p:cNvSpPr>
          <p:nvPr>
            <p:ph type="sldNum" sz="quarter" idx="15"/>
          </p:nvPr>
        </p:nvSpPr>
        <p:spPr/>
        <p:txBody>
          <a:bodyPr rtlCol="0"/>
          <a:lstStyle/>
          <a:p>
            <a:fld id="{5F77BD80-B144-4CBD-AB6A-F37C68EEE5E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64BA5E1-9DF7-441B-B1A4-1FE92812514C}" type="datetimeFigureOut">
              <a:rPr lang="en-US" smtClean="0"/>
              <a:pPr/>
              <a:t>8/5/2020</a:t>
            </a:fld>
            <a:endParaRPr lang="en-US"/>
          </a:p>
        </p:txBody>
      </p:sp>
      <p:sp>
        <p:nvSpPr>
          <p:cNvPr id="18" name="Slide Number Placeholder 17"/>
          <p:cNvSpPr>
            <a:spLocks noGrp="1"/>
          </p:cNvSpPr>
          <p:nvPr>
            <p:ph type="sldNum" sz="quarter" idx="11"/>
          </p:nvPr>
        </p:nvSpPr>
        <p:spPr/>
        <p:txBody>
          <a:bodyPr rtlCol="0"/>
          <a:lstStyle/>
          <a:p>
            <a:fld id="{5F77BD80-B144-4CBD-AB6A-F37C68EEE5E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64BA5E1-9DF7-441B-B1A4-1FE92812514C}" type="datetimeFigureOut">
              <a:rPr lang="en-US" smtClean="0"/>
              <a:pPr/>
              <a:t>8/5/2020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F77BD80-B144-4CBD-AB6A-F37C68EEE5E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intelligentonlinetools.com/blog/2018/02/10/how-to-create-data-visualization-for-association-rules-in-data-mining/" TargetMode="External"/><Relationship Id="rId2" Type="http://schemas.openxmlformats.org/officeDocument/2006/relationships/hyperlink" Target="file:///C:\Users\ASUS\Downloads\1813_Sanjeev_MarketBasketAnalysis.pdf" TargetMode="External"/><Relationship Id="rId1" Type="http://schemas.openxmlformats.org/officeDocument/2006/relationships/slideLayout" Target="../slideLayouts/slideLayout2.xml"/><Relationship Id="rId5" Type="http://schemas.openxmlformats.org/officeDocument/2006/relationships/hyperlink" Target="https://en.wikipedia.org/wiki/Association_rule_learning" TargetMode="External"/><Relationship Id="rId4" Type="http://schemas.openxmlformats.org/officeDocument/2006/relationships/hyperlink" Target="https://medium.com/@deepak.r.poojari/apriori-algorithm-in-python-recommendation-engine-5ba89bd1a6da"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4864"/>
            <a:ext cx="6172200" cy="2520280"/>
          </a:xfrm>
        </p:spPr>
        <p:txBody>
          <a:bodyPr>
            <a:normAutofit/>
          </a:bodyPr>
          <a:lstStyle/>
          <a:p>
            <a:r>
              <a:rPr lang="en-IN" sz="4500" dirty="0" smtClean="0">
                <a:latin typeface="Times New Roman" pitchFamily="18" charset="0"/>
                <a:cs typeface="Times New Roman" pitchFamily="18" charset="0"/>
              </a:rPr>
              <a:t>Online User Behaviour Analysis</a:t>
            </a:r>
            <a:endParaRPr lang="en-US" sz="4500" dirty="0"/>
          </a:p>
        </p:txBody>
      </p:sp>
      <p:sp>
        <p:nvSpPr>
          <p:cNvPr id="3" name="Subtitle 2"/>
          <p:cNvSpPr>
            <a:spLocks noGrp="1"/>
          </p:cNvSpPr>
          <p:nvPr>
            <p:ph type="subTitle" idx="1"/>
          </p:nvPr>
        </p:nvSpPr>
        <p:spPr/>
        <p:txBody>
          <a:bodyPr>
            <a:normAutofit fontScale="92500" lnSpcReduction="20000"/>
          </a:bodyPr>
          <a:lstStyle/>
          <a:p>
            <a:pPr algn="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t>
            </a:r>
            <a:r>
              <a:rPr lang="en-IN" sz="2500" dirty="0" smtClean="0">
                <a:latin typeface="Times New Roman" pitchFamily="18" charset="0"/>
                <a:cs typeface="Times New Roman" pitchFamily="18" charset="0"/>
              </a:rPr>
              <a:t>             </a:t>
            </a:r>
            <a:r>
              <a:rPr lang="en-IN" sz="2500" b="0" dirty="0" err="1" smtClean="0">
                <a:latin typeface="Times New Roman" pitchFamily="18" charset="0"/>
                <a:cs typeface="Times New Roman" pitchFamily="18" charset="0"/>
              </a:rPr>
              <a:t>G.Manasa</a:t>
            </a:r>
            <a:r>
              <a:rPr lang="en-IN" sz="2500" b="0" dirty="0" smtClean="0">
                <a:latin typeface="Times New Roman" pitchFamily="18" charset="0"/>
                <a:cs typeface="Times New Roman" pitchFamily="18" charset="0"/>
              </a:rPr>
              <a:t>(171FA04264)</a:t>
            </a:r>
            <a:br>
              <a:rPr lang="en-IN" sz="2500" b="0" dirty="0" smtClean="0">
                <a:latin typeface="Times New Roman" pitchFamily="18" charset="0"/>
                <a:cs typeface="Times New Roman" pitchFamily="18" charset="0"/>
              </a:rPr>
            </a:br>
            <a:r>
              <a:rPr lang="en-IN" sz="2500" b="0" dirty="0" smtClean="0">
                <a:latin typeface="Times New Roman" pitchFamily="18" charset="0"/>
                <a:cs typeface="Times New Roman" pitchFamily="18" charset="0"/>
              </a:rPr>
              <a:t>	             </a:t>
            </a:r>
            <a:r>
              <a:rPr lang="en-IN" sz="2500" b="0" dirty="0" err="1" smtClean="0">
                <a:latin typeface="Times New Roman" pitchFamily="18" charset="0"/>
                <a:cs typeface="Times New Roman" pitchFamily="18" charset="0"/>
              </a:rPr>
              <a:t>Sk.Afrid</a:t>
            </a:r>
            <a:r>
              <a:rPr lang="en-IN" sz="2500" b="0" dirty="0" smtClean="0">
                <a:latin typeface="Times New Roman" pitchFamily="18" charset="0"/>
                <a:cs typeface="Times New Roman" pitchFamily="18" charset="0"/>
              </a:rPr>
              <a:t>(171FA04236)</a:t>
            </a:r>
            <a:br>
              <a:rPr lang="en-IN" sz="2500" b="0" dirty="0" smtClean="0">
                <a:latin typeface="Times New Roman" pitchFamily="18" charset="0"/>
                <a:cs typeface="Times New Roman" pitchFamily="18" charset="0"/>
              </a:rPr>
            </a:br>
            <a:r>
              <a:rPr lang="en-IN" sz="2500" b="0" dirty="0" smtClean="0">
                <a:latin typeface="Times New Roman" pitchFamily="18" charset="0"/>
                <a:cs typeface="Times New Roman" pitchFamily="18" charset="0"/>
              </a:rPr>
              <a:t>	             </a:t>
            </a:r>
            <a:r>
              <a:rPr lang="en-IN" sz="2500" b="0" dirty="0" err="1" smtClean="0">
                <a:latin typeface="Times New Roman" pitchFamily="18" charset="0"/>
                <a:cs typeface="Times New Roman" pitchFamily="18" charset="0"/>
              </a:rPr>
              <a:t>T.Charitha</a:t>
            </a:r>
            <a:r>
              <a:rPr lang="en-IN" sz="2500" b="0" dirty="0" smtClean="0">
                <a:latin typeface="Times New Roman" pitchFamily="18" charset="0"/>
                <a:cs typeface="Times New Roman" pitchFamily="18" charset="0"/>
              </a:rPr>
              <a:t>(171FA04243)</a:t>
            </a:r>
            <a:endParaRPr lang="en-US" sz="25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methods</a:t>
            </a:r>
            <a:endParaRPr lang="en-US" dirty="0"/>
          </a:p>
        </p:txBody>
      </p:sp>
      <p:sp>
        <p:nvSpPr>
          <p:cNvPr id="3" name="Content Placeholder 2"/>
          <p:cNvSpPr>
            <a:spLocks noGrp="1"/>
          </p:cNvSpPr>
          <p:nvPr>
            <p:ph sz="quarter" idx="1"/>
          </p:nvPr>
        </p:nvSpPr>
        <p:spPr/>
        <p:txBody>
          <a:bodyPr>
            <a:normAutofit/>
          </a:bodyPr>
          <a:lstStyle/>
          <a:p>
            <a:pPr lvl="0"/>
            <a:r>
              <a:rPr lang="en-US" sz="3200" dirty="0" smtClean="0">
                <a:latin typeface="Times New Roman" pitchFamily="18" charset="0"/>
                <a:cs typeface="Times New Roman" pitchFamily="18" charset="0"/>
              </a:rPr>
              <a:t>Apriori </a:t>
            </a:r>
            <a:r>
              <a:rPr lang="en-US" sz="3200" dirty="0" smtClean="0">
                <a:latin typeface="Times New Roman" pitchFamily="18" charset="0"/>
                <a:cs typeface="Times New Roman" pitchFamily="18" charset="0"/>
              </a:rPr>
              <a:t>Algorithm</a:t>
            </a:r>
          </a:p>
          <a:p>
            <a:pPr lvl="0"/>
            <a:r>
              <a:rPr lang="en-US" sz="3200" dirty="0" smtClean="0">
                <a:latin typeface="Times New Roman" pitchFamily="18" charset="0"/>
                <a:cs typeface="Times New Roman" pitchFamily="18" charset="0"/>
              </a:rPr>
              <a:t>FP-growth </a:t>
            </a:r>
            <a:r>
              <a:rPr lang="en-US" sz="3200" dirty="0" smtClean="0">
                <a:latin typeface="Times New Roman" pitchFamily="18" charset="0"/>
                <a:cs typeface="Times New Roman" pitchFamily="18" charset="0"/>
              </a:rPr>
              <a:t>Algorithm</a:t>
            </a:r>
          </a:p>
          <a:p>
            <a:pPr>
              <a:buNone/>
            </a:pP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Apriori Algorithm</a:t>
            </a:r>
            <a:endParaRPr lang="en-US" sz="3600" dirty="0"/>
          </a:p>
        </p:txBody>
      </p:sp>
      <p:sp>
        <p:nvSpPr>
          <p:cNvPr id="3" name="Content Placeholder 2"/>
          <p:cNvSpPr>
            <a:spLocks noGrp="1"/>
          </p:cNvSpPr>
          <p:nvPr>
            <p:ph sz="quarter" idx="1"/>
          </p:nvPr>
        </p:nvSpPr>
        <p:spPr/>
        <p:txBody>
          <a:bodyPr>
            <a:noAutofit/>
          </a:bodyPr>
          <a:lstStyle/>
          <a:p>
            <a:pPr algn="just">
              <a:buNone/>
            </a:pPr>
            <a:r>
              <a:rPr lang="en-IN" sz="2200" dirty="0" smtClean="0">
                <a:latin typeface="Times New Roman" pitchFamily="18" charset="0"/>
                <a:cs typeface="Times New Roman" pitchFamily="18" charset="0"/>
              </a:rPr>
              <a:t>It is one of the mechanism useful for generating association rules</a:t>
            </a:r>
          </a:p>
          <a:p>
            <a:pPr algn="just">
              <a:buNone/>
            </a:pPr>
            <a:r>
              <a:rPr lang="en-IN" sz="2200" dirty="0" smtClean="0">
                <a:latin typeface="Times New Roman" pitchFamily="18" charset="0"/>
                <a:cs typeface="Times New Roman" pitchFamily="18" charset="0"/>
              </a:rPr>
              <a:t>by taking support, confidence, lift as parameters</a:t>
            </a:r>
          </a:p>
          <a:p>
            <a:pPr algn="just">
              <a:buNone/>
            </a:pPr>
            <a:r>
              <a:rPr lang="en-US" sz="2200" dirty="0" smtClean="0">
                <a:latin typeface="Times New Roman" pitchFamily="18" charset="0"/>
                <a:cs typeface="Times New Roman" pitchFamily="18" charset="0"/>
              </a:rPr>
              <a:t>1. Let k=1</a:t>
            </a:r>
          </a:p>
          <a:p>
            <a:pPr algn="just">
              <a:buNone/>
            </a:pPr>
            <a:r>
              <a:rPr lang="en-US" sz="2200" dirty="0" smtClean="0">
                <a:latin typeface="Times New Roman" pitchFamily="18" charset="0"/>
                <a:cs typeface="Times New Roman" pitchFamily="18" charset="0"/>
              </a:rPr>
              <a:t>2. Generate frequent itemsets of length 1</a:t>
            </a:r>
          </a:p>
          <a:p>
            <a:pPr algn="just">
              <a:buNone/>
            </a:pPr>
            <a:r>
              <a:rPr lang="en-US" sz="2200" dirty="0" smtClean="0">
                <a:latin typeface="Times New Roman" pitchFamily="18" charset="0"/>
                <a:cs typeface="Times New Roman" pitchFamily="18" charset="0"/>
              </a:rPr>
              <a:t>3. Repeat until no new frequent itemsets are identified</a:t>
            </a:r>
          </a:p>
          <a:p>
            <a:pPr algn="just">
              <a:buNone/>
            </a:pPr>
            <a:r>
              <a:rPr lang="en-US" sz="2200" dirty="0" smtClean="0">
                <a:latin typeface="Times New Roman" pitchFamily="18" charset="0"/>
                <a:cs typeface="Times New Roman" pitchFamily="18" charset="0"/>
              </a:rPr>
              <a:t>     a. Generate length (k+1) candidate itemsets from length k frequent   itemsets.</a:t>
            </a:r>
          </a:p>
          <a:p>
            <a:pPr algn="just">
              <a:buNone/>
            </a:pPr>
            <a:r>
              <a:rPr lang="en-US" sz="2200" dirty="0" smtClean="0">
                <a:latin typeface="Times New Roman" pitchFamily="18" charset="0"/>
                <a:cs typeface="Times New Roman" pitchFamily="18" charset="0"/>
              </a:rPr>
              <a:t>     b. Prune candidate itemsets containing subsets of length k that are infrequent.</a:t>
            </a:r>
          </a:p>
          <a:p>
            <a:pPr algn="just">
              <a:buNone/>
            </a:pPr>
            <a:r>
              <a:rPr lang="en-US" sz="2200" dirty="0" smtClean="0">
                <a:latin typeface="Times New Roman" pitchFamily="18" charset="0"/>
                <a:cs typeface="Times New Roman" pitchFamily="18" charset="0"/>
              </a:rPr>
              <a:t>     c. Count the support of each candidate by scanning the DB.</a:t>
            </a:r>
          </a:p>
          <a:p>
            <a:pPr algn="just">
              <a:buNone/>
            </a:pPr>
            <a:r>
              <a:rPr lang="en-US" sz="2200" dirty="0" smtClean="0">
                <a:latin typeface="Times New Roman" pitchFamily="18" charset="0"/>
                <a:cs typeface="Times New Roman" pitchFamily="18" charset="0"/>
              </a:rPr>
              <a:t>     d. Eliminate candidates that are infrequent, leaving only those that are frequent.</a:t>
            </a:r>
          </a:p>
          <a:p>
            <a:endParaRPr lang="en-US" sz="2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Fp</a:t>
            </a:r>
            <a:r>
              <a:rPr lang="en-US" sz="3200" dirty="0" smtClean="0">
                <a:latin typeface="Times New Roman" pitchFamily="18" charset="0"/>
                <a:cs typeface="Times New Roman" pitchFamily="18" charset="0"/>
              </a:rPr>
              <a:t> growth algorithm</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2200" dirty="0" smtClean="0">
                <a:latin typeface="Times New Roman" pitchFamily="18" charset="0"/>
                <a:cs typeface="Times New Roman" pitchFamily="18" charset="0"/>
              </a:rPr>
              <a:t>This algorithm is an improvement to the Apriori method.</a:t>
            </a:r>
          </a:p>
          <a:p>
            <a:r>
              <a:rPr lang="en-US" sz="2200" dirty="0" smtClean="0">
                <a:latin typeface="Times New Roman" pitchFamily="18" charset="0"/>
                <a:cs typeface="Times New Roman" pitchFamily="18" charset="0"/>
              </a:rPr>
              <a:t>Using Apriori needs a generation of candidate itemsets.</a:t>
            </a:r>
          </a:p>
          <a:p>
            <a:r>
              <a:rPr lang="en-US" sz="2200" dirty="0" smtClean="0">
                <a:latin typeface="Times New Roman" pitchFamily="18" charset="0"/>
                <a:cs typeface="Times New Roman" pitchFamily="18" charset="0"/>
              </a:rPr>
              <a:t>A frequent pattern is generated without the need for candidate generation.</a:t>
            </a:r>
          </a:p>
          <a:p>
            <a:r>
              <a:rPr lang="en-US" sz="2200" dirty="0" smtClean="0">
                <a:latin typeface="Times New Roman" pitchFamily="18" charset="0"/>
                <a:cs typeface="Times New Roman" pitchFamily="18" charset="0"/>
              </a:rPr>
              <a:t>It represents the database in the form of a tree called a frequent pattern tree or FP tree.</a:t>
            </a:r>
          </a:p>
          <a:p>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 </a:t>
            </a:r>
            <a:endParaRPr lang="en-US"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1763614" y="1600200"/>
            <a:ext cx="4854772" cy="487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in dataset</a:t>
            </a:r>
            <a:endParaRPr lang="en-US" dirty="0"/>
          </a:p>
        </p:txBody>
      </p:sp>
      <p:sp>
        <p:nvSpPr>
          <p:cNvPr id="3" name="Content Placeholder 2"/>
          <p:cNvSpPr>
            <a:spLocks noGrp="1"/>
          </p:cNvSpPr>
          <p:nvPr>
            <p:ph sz="quarter" idx="1"/>
          </p:nvPr>
        </p:nvSpPr>
        <p:spPr/>
        <p:txBody>
          <a:bodyPr/>
          <a:lstStyle/>
          <a:p>
            <a:r>
              <a:rPr lang="en-US" dirty="0" smtClean="0"/>
              <a:t>Customer-id</a:t>
            </a:r>
          </a:p>
          <a:p>
            <a:r>
              <a:rPr lang="en-US" dirty="0" smtClean="0"/>
              <a:t>Gender</a:t>
            </a:r>
          </a:p>
          <a:p>
            <a:r>
              <a:rPr lang="en-US" dirty="0" smtClean="0"/>
              <a:t>Order id</a:t>
            </a:r>
          </a:p>
          <a:p>
            <a:r>
              <a:rPr lang="en-US" dirty="0" smtClean="0"/>
              <a:t>Date of purchase</a:t>
            </a:r>
          </a:p>
          <a:p>
            <a:r>
              <a:rPr lang="en-US" dirty="0" smtClean="0"/>
              <a:t>Items purchased like item-1,item-2…etc</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sp>
        <p:nvSpPr>
          <p:cNvPr id="5" name="Content Placeholder 4"/>
          <p:cNvSpPr>
            <a:spLocks noGrp="1"/>
          </p:cNvSpPr>
          <p:nvPr>
            <p:ph sz="quarter" idx="1"/>
          </p:nvPr>
        </p:nvSpPr>
        <p:spPr/>
        <p:txBody>
          <a:bodyPr>
            <a:normAutofit/>
          </a:bodyPr>
          <a:lstStyle/>
          <a:p>
            <a:r>
              <a:rPr lang="en-US" sz="1800" dirty="0" smtClean="0">
                <a:latin typeface="Times New Roman" pitchFamily="18" charset="0"/>
                <a:cs typeface="Times New Roman" pitchFamily="18" charset="0"/>
              </a:rPr>
              <a:t>We can find that mineral water is the most purchased item from the store, we may advice that mineral water must be always in the stock not only that mostly we can see from the above graph what 20 items are being frequently purchased.</a:t>
            </a:r>
          </a:p>
          <a:p>
            <a:endParaRPr lang="en-US" sz="1800" dirty="0">
              <a:latin typeface="Times New Roman" pitchFamily="18" charset="0"/>
              <a:cs typeface="Times New Roman" pitchFamily="18" charset="0"/>
            </a:endParaRPr>
          </a:p>
        </p:txBody>
      </p:sp>
      <p:pic>
        <p:nvPicPr>
          <p:cNvPr id="6" name="Picture 5" descr="C:\Users\DELL\OneDrive\Pictures\Screenshots\Screenshot (123).png"/>
          <p:cNvPicPr/>
          <p:nvPr/>
        </p:nvPicPr>
        <p:blipFill>
          <a:blip r:embed="rId2" cstate="print"/>
          <a:srcRect/>
          <a:stretch>
            <a:fillRect/>
          </a:stretch>
        </p:blipFill>
        <p:spPr bwMode="auto">
          <a:xfrm>
            <a:off x="611560" y="2924944"/>
            <a:ext cx="7992888" cy="3456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Apriori algorithm result</a:t>
            </a:r>
            <a:endParaRPr lang="en-US" dirty="0"/>
          </a:p>
        </p:txBody>
      </p:sp>
      <p:sp>
        <p:nvSpPr>
          <p:cNvPr id="3" name="Content Placeholder 2"/>
          <p:cNvSpPr>
            <a:spLocks noGrp="1"/>
          </p:cNvSpPr>
          <p:nvPr>
            <p:ph sz="quarter" idx="1"/>
          </p:nvPr>
        </p:nvSpPr>
        <p:spPr/>
        <p:txBody>
          <a:bodyPr/>
          <a:lstStyle/>
          <a:p>
            <a:r>
              <a:rPr lang="en-US" dirty="0" err="1" smtClean="0"/>
              <a:t>Whwn</a:t>
            </a:r>
            <a:r>
              <a:rPr lang="en-US" dirty="0" smtClean="0"/>
              <a:t> support count is 5% the frequent itemsets are</a:t>
            </a:r>
          </a:p>
          <a:p>
            <a:pPr>
              <a:buNone/>
            </a:pPr>
            <a:endParaRPr lang="en-US" dirty="0" smtClean="0"/>
          </a:p>
          <a:p>
            <a:pPr>
              <a:buNone/>
            </a:pPr>
            <a:endParaRPr lang="en-US" dirty="0"/>
          </a:p>
        </p:txBody>
      </p:sp>
      <p:pic>
        <p:nvPicPr>
          <p:cNvPr id="5" name="Picture 4" descr="Screenshot (136).png"/>
          <p:cNvPicPr>
            <a:picLocks noChangeAspect="1"/>
          </p:cNvPicPr>
          <p:nvPr/>
        </p:nvPicPr>
        <p:blipFill>
          <a:blip r:embed="rId2" cstate="print"/>
          <a:stretch>
            <a:fillRect/>
          </a:stretch>
        </p:blipFill>
        <p:spPr>
          <a:xfrm>
            <a:off x="1763688" y="2636912"/>
            <a:ext cx="5688632" cy="388843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Apriori algorithm result</a:t>
            </a:r>
            <a:endParaRPr lang="en-US" dirty="0"/>
          </a:p>
        </p:txBody>
      </p:sp>
      <p:sp>
        <p:nvSpPr>
          <p:cNvPr id="5" name="Content Placeholder 4"/>
          <p:cNvSpPr>
            <a:spLocks noGrp="1"/>
          </p:cNvSpPr>
          <p:nvPr>
            <p:ph sz="quarter" idx="1"/>
          </p:nvPr>
        </p:nvSpPr>
        <p:spPr/>
        <p:txBody>
          <a:bodyPr>
            <a:normAutofit/>
          </a:bodyPr>
          <a:lstStyle/>
          <a:p>
            <a:r>
              <a:rPr lang="en-US" sz="1800" dirty="0" smtClean="0">
                <a:latin typeface="Times New Roman" pitchFamily="18" charset="0"/>
                <a:cs typeface="Times New Roman" pitchFamily="18" charset="0"/>
              </a:rPr>
              <a:t>we got  4 rules generated with lift greater than 1.3</a:t>
            </a:r>
          </a:p>
          <a:p>
            <a:endParaRPr lang="en-US" sz="1800" dirty="0">
              <a:latin typeface="Times New Roman" pitchFamily="18" charset="0"/>
              <a:cs typeface="Times New Roman" pitchFamily="18" charset="0"/>
            </a:endParaRPr>
          </a:p>
        </p:txBody>
      </p:sp>
      <p:pic>
        <p:nvPicPr>
          <p:cNvPr id="6" name="Picture 5" descr="C:\Users\DELL\OneDrive\Pictures\Screenshots\Screenshot (125).png"/>
          <p:cNvPicPr/>
          <p:nvPr/>
        </p:nvPicPr>
        <p:blipFill>
          <a:blip r:embed="rId2" cstate="print"/>
          <a:srcRect/>
          <a:stretch>
            <a:fillRect/>
          </a:stretch>
        </p:blipFill>
        <p:spPr bwMode="auto">
          <a:xfrm>
            <a:off x="827584" y="2391508"/>
            <a:ext cx="7488832" cy="29817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itchFamily="18" charset="0"/>
                <a:cs typeface="Times New Roman" pitchFamily="18" charset="0"/>
              </a:rPr>
              <a:t>FP-Growth Algorithm Results</a:t>
            </a:r>
            <a:endParaRPr lang="en-US" sz="3200" dirty="0">
              <a:latin typeface="Times New Roman" pitchFamily="18" charset="0"/>
              <a:cs typeface="Times New Roman" pitchFamily="18" charset="0"/>
            </a:endParaRPr>
          </a:p>
        </p:txBody>
      </p:sp>
      <p:sp>
        <p:nvSpPr>
          <p:cNvPr id="6" name="Content Placeholder 5"/>
          <p:cNvSpPr>
            <a:spLocks noGrp="1"/>
          </p:cNvSpPr>
          <p:nvPr>
            <p:ph sz="quarter" idx="1"/>
          </p:nvPr>
        </p:nvSpPr>
        <p:spPr/>
        <p:txBody>
          <a:bodyPr/>
          <a:lstStyle/>
          <a:p>
            <a:r>
              <a:rPr lang="en-US" dirty="0" smtClean="0">
                <a:latin typeface="Times New Roman" pitchFamily="18" charset="0"/>
                <a:cs typeface="Times New Roman" pitchFamily="18" charset="0"/>
              </a:rPr>
              <a:t>we got  6 rules generated with lift greater than 1.3</a:t>
            </a:r>
          </a:p>
          <a:p>
            <a:endParaRPr lang="en-US" dirty="0" smtClean="0">
              <a:latin typeface="Times New Roman" pitchFamily="18" charset="0"/>
              <a:cs typeface="Times New Roman" pitchFamily="18" charset="0"/>
            </a:endParaRPr>
          </a:p>
          <a:p>
            <a:endParaRPr lang="en-US" dirty="0"/>
          </a:p>
        </p:txBody>
      </p:sp>
      <p:pic>
        <p:nvPicPr>
          <p:cNvPr id="7" name="Content Placeholder 3" descr="C:\Users\DELL\OneDrive\Pictures\Screenshots\Screenshot (126).png"/>
          <p:cNvPicPr>
            <a:picLocks/>
          </p:cNvPicPr>
          <p:nvPr/>
        </p:nvPicPr>
        <p:blipFill>
          <a:blip r:embed="rId2" cstate="print"/>
          <a:srcRect/>
          <a:stretch>
            <a:fillRect/>
          </a:stretch>
        </p:blipFill>
        <p:spPr bwMode="auto">
          <a:xfrm>
            <a:off x="457200" y="2564904"/>
            <a:ext cx="7859216" cy="33123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Discussions</a:t>
            </a:r>
          </a:p>
        </p:txBody>
      </p:sp>
      <p:sp>
        <p:nvSpPr>
          <p:cNvPr id="3" name="Content Placeholder 2"/>
          <p:cNvSpPr>
            <a:spLocks noGrp="1"/>
          </p:cNvSpPr>
          <p:nvPr>
            <p:ph sz="quarter" idx="1"/>
          </p:nvPr>
        </p:nvSpPr>
        <p:spPr/>
        <p:txBody>
          <a:bodyPr>
            <a:normAutofit/>
          </a:bodyPr>
          <a:lstStyle/>
          <a:p>
            <a:r>
              <a:rPr lang="en-US" sz="2200" dirty="0" smtClean="0">
                <a:latin typeface="Times New Roman" pitchFamily="18" charset="0"/>
                <a:cs typeface="Times New Roman" pitchFamily="18" charset="0"/>
              </a:rPr>
              <a:t>Since FP-Growth doesn't require creating candidate sets explicitly, it can be magnitudes faster than the alternative Apriori algorithm. FP-Growth is about 5 times faster. Let's look at it.</a:t>
            </a:r>
          </a:p>
          <a:p>
            <a:r>
              <a:rPr lang="en-US" sz="2200" dirty="0" smtClean="0">
                <a:latin typeface="Times New Roman" pitchFamily="18" charset="0"/>
                <a:cs typeface="Times New Roman" pitchFamily="18" charset="0"/>
              </a:rPr>
              <a:t>Therefore</a:t>
            </a:r>
            <a:r>
              <a:rPr lang="en-US" sz="2200" dirty="0">
                <a:latin typeface="Times New Roman" pitchFamily="18" charset="0"/>
                <a:cs typeface="Times New Roman" pitchFamily="18" charset="0"/>
              </a:rPr>
              <a:t>, we can say that most of the customers buys mineral water. So, we can recommend mineral water to customers along with their products.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0" y="1600200"/>
            <a:ext cx="8229600" cy="4525963"/>
          </a:xfrm>
        </p:spPr>
        <p:txBody>
          <a:bodyPr/>
          <a:lstStyle/>
          <a:p>
            <a:pPr>
              <a:buNone/>
            </a:pPr>
            <a:r>
              <a:rPr lang="en-IN"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8" name="Picture 7" descr="depositphotos_41486367-stock-photo-woman-having-idea.jpg"/>
          <p:cNvPicPr>
            <a:picLocks noChangeAspect="1"/>
          </p:cNvPicPr>
          <p:nvPr/>
        </p:nvPicPr>
        <p:blipFill>
          <a:blip r:embed="rId2" cstate="print"/>
          <a:stretch>
            <a:fillRect/>
          </a:stretch>
        </p:blipFill>
        <p:spPr>
          <a:xfrm>
            <a:off x="4714876" y="2739130"/>
            <a:ext cx="4000528" cy="3786214"/>
          </a:xfrm>
          <a:prstGeom prst="rect">
            <a:avLst/>
          </a:prstGeom>
        </p:spPr>
      </p:pic>
      <p:sp>
        <p:nvSpPr>
          <p:cNvPr id="9" name="Rectangle 8"/>
          <p:cNvSpPr/>
          <p:nvPr/>
        </p:nvSpPr>
        <p:spPr>
          <a:xfrm rot="10800000" flipV="1">
            <a:off x="1214414" y="714356"/>
            <a:ext cx="6072230" cy="1754326"/>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IN" sz="5400" b="1" cap="none" spc="0" dirty="0">
                <a:ln/>
                <a:solidFill>
                  <a:schemeClr val="accent3"/>
                </a:solidFill>
                <a:effectLst/>
                <a:latin typeface="Times New Roman" pitchFamily="18" charset="0"/>
                <a:cs typeface="Times New Roman" pitchFamily="18" charset="0"/>
              </a:rPr>
              <a:t>Online User Behaviour Analysis</a:t>
            </a:r>
            <a:endParaRPr lang="en-US" sz="5400" b="1" cap="none" spc="0" dirty="0">
              <a:ln/>
              <a:solidFill>
                <a:schemeClr val="accent3"/>
              </a:solidFill>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Apriori Vs FP Growth</a:t>
            </a:r>
            <a:endParaRPr lang="en-US" sz="3200" dirty="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fontScale="92500"/>
          </a:bodyPr>
          <a:lstStyle/>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pPr>
              <a:buNone/>
            </a:pPr>
            <a:endParaRPr lang="en-US" sz="2000" dirty="0" smtClean="0"/>
          </a:p>
          <a:p>
            <a:r>
              <a:rPr lang="en-US" dirty="0" smtClean="0">
                <a:latin typeface="Times New Roman" pitchFamily="18" charset="0"/>
                <a:cs typeface="Times New Roman" pitchFamily="18" charset="0"/>
              </a:rPr>
              <a:t>We can gain the required insights from the above graph about the run time </a:t>
            </a:r>
            <a:r>
              <a:rPr lang="en-US" dirty="0" err="1" smtClean="0">
                <a:latin typeface="Times New Roman" pitchFamily="18" charset="0"/>
                <a:cs typeface="Times New Roman" pitchFamily="18" charset="0"/>
              </a:rPr>
              <a:t>comparision</a:t>
            </a:r>
            <a:r>
              <a:rPr lang="en-US" dirty="0" smtClean="0">
                <a:latin typeface="Times New Roman" pitchFamily="18" charset="0"/>
                <a:cs typeface="Times New Roman" pitchFamily="18" charset="0"/>
              </a:rPr>
              <a:t> between the apriori and </a:t>
            </a:r>
            <a:r>
              <a:rPr lang="en-US" dirty="0" err="1" smtClean="0">
                <a:latin typeface="Times New Roman" pitchFamily="18" charset="0"/>
                <a:cs typeface="Times New Roman" pitchFamily="18" charset="0"/>
              </a:rPr>
              <a:t>fpgrowth</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9" name="Content Placeholder 3" descr="C:\Users\DELL\OneDrive\Pictures\Screenshots\Screenshot (129).png"/>
          <p:cNvPicPr>
            <a:picLocks/>
          </p:cNvPicPr>
          <p:nvPr/>
        </p:nvPicPr>
        <p:blipFill>
          <a:blip r:embed="rId3" cstate="print"/>
          <a:srcRect/>
          <a:stretch>
            <a:fillRect/>
          </a:stretch>
        </p:blipFill>
        <p:spPr bwMode="auto">
          <a:xfrm>
            <a:off x="1043608" y="1988840"/>
            <a:ext cx="6480720"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Conclusion</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714348" y="1643050"/>
            <a:ext cx="7467600" cy="4873752"/>
          </a:xfrm>
        </p:spPr>
        <p:txBody>
          <a:bodyPr>
            <a:normAutofit/>
          </a:bodyPr>
          <a:lstStyle/>
          <a:p>
            <a:r>
              <a:rPr lang="en-US" sz="2000" dirty="0" smtClean="0"/>
              <a:t>When compared to apriori algorithm the </a:t>
            </a:r>
            <a:r>
              <a:rPr lang="en-US" sz="2000" dirty="0" err="1" smtClean="0"/>
              <a:t>Fp</a:t>
            </a:r>
            <a:r>
              <a:rPr lang="en-US" sz="2000" dirty="0" smtClean="0"/>
              <a:t>-growth algorithm effectively generates highly informative frequent itemsets and association rules for the data of the online user shopping details. Strong association rules are generated based on frequent items. </a:t>
            </a:r>
          </a:p>
          <a:p>
            <a:r>
              <a:rPr lang="en-US" sz="2000" dirty="0" smtClean="0"/>
              <a:t> Thus by using the association rules generated by using </a:t>
            </a:r>
            <a:r>
              <a:rPr lang="en-US" sz="2000" dirty="0" err="1" smtClean="0"/>
              <a:t>Fp</a:t>
            </a:r>
            <a:r>
              <a:rPr lang="en-US" sz="2000" dirty="0" smtClean="0"/>
              <a:t>-Growth we can perform recommendation of items to the users/customers which will help the agents to improve their business. </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References</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lvl="0" algn="just"/>
            <a:r>
              <a:rPr lang="en-US" u="sng" dirty="0" smtClean="0">
                <a:latin typeface="Times New Roman" pitchFamily="18" charset="0"/>
                <a:cs typeface="Times New Roman" pitchFamily="18" charset="0"/>
                <a:hlinkClick r:id="rId2"/>
              </a:rPr>
              <a:t>file:///C:/Users/ASUS/Downloads/1813_Sanjeev_MarketBasketAnalysis.pdf</a:t>
            </a:r>
            <a:endParaRPr lang="en-US" dirty="0" smtClean="0">
              <a:latin typeface="Times New Roman" pitchFamily="18" charset="0"/>
              <a:cs typeface="Times New Roman" pitchFamily="18" charset="0"/>
            </a:endParaRPr>
          </a:p>
          <a:p>
            <a:pPr lvl="0" algn="just"/>
            <a:r>
              <a:rPr lang="en-US" u="sng" dirty="0" smtClean="0">
                <a:latin typeface="Times New Roman" pitchFamily="18" charset="0"/>
                <a:cs typeface="Times New Roman" pitchFamily="18" charset="0"/>
                <a:hlinkClick r:id="rId3"/>
              </a:rPr>
              <a:t>http://intelligentonlinetools.com/blog/2018/02/10/how-to-create-data-visualization-for-association-rules-in-data-mining/</a:t>
            </a:r>
            <a:endParaRPr lang="en-US" dirty="0" smtClean="0">
              <a:latin typeface="Times New Roman" pitchFamily="18" charset="0"/>
              <a:cs typeface="Times New Roman" pitchFamily="18" charset="0"/>
            </a:endParaRPr>
          </a:p>
          <a:p>
            <a:pPr lvl="0" algn="just"/>
            <a:r>
              <a:rPr lang="en-US" u="sng" dirty="0" smtClean="0">
                <a:latin typeface="Times New Roman" pitchFamily="18" charset="0"/>
                <a:cs typeface="Times New Roman" pitchFamily="18" charset="0"/>
                <a:hlinkClick r:id="rId4"/>
              </a:rPr>
              <a:t>https://medium.com/@deepak.r.poojari/apriori-algorithm-in-python-recommendation-engine-5ba89bd1a6da</a:t>
            </a:r>
            <a:endParaRPr lang="en-US" dirty="0" smtClean="0">
              <a:latin typeface="Times New Roman" pitchFamily="18" charset="0"/>
              <a:cs typeface="Times New Roman" pitchFamily="18" charset="0"/>
            </a:endParaRPr>
          </a:p>
          <a:p>
            <a:pPr algn="just"/>
            <a:r>
              <a:rPr lang="en-US" u="sng" dirty="0" smtClean="0">
                <a:latin typeface="Times New Roman" pitchFamily="18" charset="0"/>
                <a:cs typeface="Times New Roman" pitchFamily="18" charset="0"/>
                <a:hlinkClick r:id="rId5"/>
              </a:rPr>
              <a:t>https://en.wikipedia.org/wiki/Association_rule_learning</a:t>
            </a:r>
            <a:endParaRPr lang="en-US"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u1.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28" y="142852"/>
            <a:ext cx="6172200" cy="1285884"/>
          </a:xfrm>
        </p:spPr>
        <p:txBody>
          <a:bodyPr/>
          <a:lstStyle/>
          <a:p>
            <a:r>
              <a:rPr lang="en-US" i="1" dirty="0"/>
              <a:t>  Contents:</a:t>
            </a:r>
          </a:p>
        </p:txBody>
      </p:sp>
      <p:sp>
        <p:nvSpPr>
          <p:cNvPr id="3" name="Subtitle 2"/>
          <p:cNvSpPr>
            <a:spLocks noGrp="1"/>
          </p:cNvSpPr>
          <p:nvPr>
            <p:ph type="subTitle" idx="1"/>
          </p:nvPr>
        </p:nvSpPr>
        <p:spPr>
          <a:xfrm>
            <a:off x="1857356" y="1643050"/>
            <a:ext cx="6600844" cy="4731872"/>
          </a:xfrm>
        </p:spPr>
        <p:txBody>
          <a:bodyPr/>
          <a:lstStyle/>
          <a:p>
            <a:pPr marL="342900" indent="-342900">
              <a:buFont typeface="Wingdings" pitchFamily="2" charset="2"/>
              <a:buChar char="ü"/>
            </a:pPr>
            <a:r>
              <a:rPr lang="en-US" dirty="0"/>
              <a:t>Introduction</a:t>
            </a:r>
          </a:p>
          <a:p>
            <a:pPr marL="342900" indent="-342900">
              <a:buFont typeface="Wingdings" pitchFamily="2" charset="2"/>
              <a:buChar char="ü"/>
            </a:pPr>
            <a:r>
              <a:rPr lang="en-US" dirty="0"/>
              <a:t>Motivation</a:t>
            </a:r>
          </a:p>
          <a:p>
            <a:pPr marL="342900" indent="-342900">
              <a:buFont typeface="Wingdings" pitchFamily="2" charset="2"/>
              <a:buChar char="ü"/>
            </a:pPr>
            <a:r>
              <a:rPr lang="en-US" dirty="0"/>
              <a:t>Objectives</a:t>
            </a:r>
          </a:p>
          <a:p>
            <a:pPr marL="342900" indent="-342900">
              <a:buFont typeface="Wingdings" pitchFamily="2" charset="2"/>
              <a:buChar char="ü"/>
            </a:pPr>
            <a:r>
              <a:rPr lang="en-US" dirty="0"/>
              <a:t>Related Work</a:t>
            </a:r>
          </a:p>
          <a:p>
            <a:pPr marL="342900" indent="-342900">
              <a:buFont typeface="Wingdings" pitchFamily="2" charset="2"/>
              <a:buChar char="ü"/>
            </a:pPr>
            <a:r>
              <a:rPr lang="en-US" dirty="0"/>
              <a:t>Proposed </a:t>
            </a:r>
            <a:r>
              <a:rPr lang="en-US" dirty="0" smtClean="0"/>
              <a:t>system</a:t>
            </a:r>
          </a:p>
          <a:p>
            <a:pPr marL="342900" indent="-342900">
              <a:buFont typeface="Wingdings" pitchFamily="2" charset="2"/>
              <a:buChar char="ü"/>
            </a:pPr>
            <a:r>
              <a:rPr lang="en-US" dirty="0" smtClean="0"/>
              <a:t>Architecture diagram </a:t>
            </a:r>
            <a:endParaRPr lang="en-US" dirty="0"/>
          </a:p>
          <a:p>
            <a:pPr marL="342900" indent="-342900">
              <a:buFont typeface="Wingdings" pitchFamily="2" charset="2"/>
              <a:buChar char="ü"/>
            </a:pPr>
            <a:r>
              <a:rPr lang="en-US" dirty="0"/>
              <a:t>Experimental Results</a:t>
            </a:r>
          </a:p>
          <a:p>
            <a:pPr marL="342900" indent="-342900">
              <a:buFont typeface="Wingdings" pitchFamily="2" charset="2"/>
              <a:buChar char="ü"/>
            </a:pPr>
            <a:r>
              <a:rPr lang="en-US" dirty="0"/>
              <a:t>Discussions</a:t>
            </a:r>
          </a:p>
          <a:p>
            <a:pPr marL="342900" indent="-342900">
              <a:buFont typeface="Wingdings" pitchFamily="2" charset="2"/>
              <a:buChar char="ü"/>
            </a:pPr>
            <a:r>
              <a:rPr lang="en-US" dirty="0"/>
              <a:t>Conclusion</a:t>
            </a:r>
          </a:p>
          <a:p>
            <a:pPr marL="342900" indent="-342900">
              <a:buFont typeface="Wingdings" pitchFamily="2" charset="2"/>
              <a:buChar char="ü"/>
            </a:pPr>
            <a:r>
              <a:rPr lang="en-US" dirty="0"/>
              <a:t>References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IN" sz="4000" dirty="0">
                <a:latin typeface="Times New Roman" pitchFamily="18" charset="0"/>
                <a:cs typeface="Times New Roman" pitchFamily="18" charset="0"/>
              </a:rPr>
              <a:t>Introduction</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28596" y="1357274"/>
            <a:ext cx="8286808" cy="5096062"/>
          </a:xfrm>
        </p:spPr>
        <p:txBody>
          <a:bodyPr>
            <a:noAutofit/>
          </a:bodyPr>
          <a:lstStyle/>
          <a:p>
            <a:pPr algn="just"/>
            <a:r>
              <a:rPr lang="en-US" dirty="0">
                <a:latin typeface="Times New Roman" pitchFamily="18" charset="0"/>
                <a:cs typeface="Times New Roman" pitchFamily="18" charset="0"/>
              </a:rPr>
              <a:t>As online shopping is increasing, large amount of data on people’s online activities have become available on web.</a:t>
            </a:r>
          </a:p>
          <a:p>
            <a:pPr algn="just"/>
            <a:r>
              <a:rPr lang="en-US" dirty="0">
                <a:latin typeface="Times New Roman" pitchFamily="18" charset="0"/>
                <a:cs typeface="Times New Roman" pitchFamily="18" charset="0"/>
              </a:rPr>
              <a:t> Use of such data can benefit a lot of applications.</a:t>
            </a:r>
          </a:p>
          <a:p>
            <a:pPr algn="just"/>
            <a:r>
              <a:rPr lang="en-IN" dirty="0">
                <a:latin typeface="Times New Roman" pitchFamily="18" charset="0"/>
                <a:cs typeface="Times New Roman" pitchFamily="18" charset="0"/>
              </a:rPr>
              <a:t>They will analyse the transactions keenly and identify the set of items that were brought more frequently.</a:t>
            </a:r>
          </a:p>
          <a:p>
            <a:pPr algn="just"/>
            <a:r>
              <a:rPr lang="en-IN" dirty="0">
                <a:latin typeface="Times New Roman" pitchFamily="18" charset="0"/>
                <a:cs typeface="Times New Roman" pitchFamily="18" charset="0"/>
              </a:rPr>
              <a:t>They will also identify the products which are brought in addition to other products more frequently.</a:t>
            </a:r>
          </a:p>
          <a:p>
            <a:pPr algn="just"/>
            <a:r>
              <a:rPr lang="en-IN" dirty="0">
                <a:latin typeface="Times New Roman" pitchFamily="18" charset="0"/>
                <a:cs typeface="Times New Roman" pitchFamily="18" charset="0"/>
              </a:rPr>
              <a:t>Because of such analysis they will identify which products have more demand.</a:t>
            </a:r>
          </a:p>
          <a:p>
            <a:pPr algn="just"/>
            <a:r>
              <a:rPr lang="en-IN" dirty="0">
                <a:latin typeface="Times New Roman" pitchFamily="18" charset="0"/>
                <a:cs typeface="Times New Roman" pitchFamily="18" charset="0"/>
              </a:rPr>
              <a:t>Thus they can recommend those customers to the users who are having the similar purchase pattern.</a:t>
            </a:r>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buNone/>
            </a:pPr>
            <a:r>
              <a:rPr lang="en-IN"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buNone/>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quarter" idx="1"/>
          </p:nvPr>
        </p:nvSpPr>
        <p:spPr/>
        <p:txBody>
          <a:bodyPr>
            <a:normAutofit/>
          </a:bodyPr>
          <a:lstStyle/>
          <a:p>
            <a:r>
              <a:rPr lang="en-US" sz="2000" dirty="0"/>
              <a:t>Consumer Behavior is a complex and challenging field to analyse by the marketer as preference vary over a period of time.</a:t>
            </a:r>
          </a:p>
          <a:p>
            <a:r>
              <a:rPr lang="en-US" sz="2000" dirty="0"/>
              <a:t>Here the traditional method of purchase is replaced with online model that facilitating the consumer anytime to purchase the goods by providing all the benefits under a single roof</a:t>
            </a:r>
          </a:p>
          <a:p>
            <a:r>
              <a:rPr lang="en-US" sz="2000" dirty="0"/>
              <a:t>Our project “Online user behavior analysis” will mainly focus upon the user purchasing or shopping behaviour via internet.</a:t>
            </a:r>
          </a:p>
          <a:p>
            <a:r>
              <a:rPr lang="en-US" sz="2000" dirty="0"/>
              <a:t>Here we used market basket analysis to find out the association rules between transcations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74638"/>
            <a:ext cx="7353328" cy="1011222"/>
          </a:xfrm>
        </p:spPr>
        <p:txBody>
          <a:bodyPr>
            <a:normAutofit/>
          </a:bodyPr>
          <a:lstStyle/>
          <a:p>
            <a:r>
              <a:rPr lang="en-IN" sz="4000" dirty="0">
                <a:latin typeface="Times New Roman" pitchFamily="18" charset="0"/>
                <a:cs typeface="Times New Roman" pitchFamily="18" charset="0"/>
              </a:rPr>
              <a:t>Objective</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42910" y="1357298"/>
            <a:ext cx="7729534" cy="4714908"/>
          </a:xfrm>
        </p:spPr>
        <p:txBody>
          <a:bodyPr>
            <a:normAutofit/>
          </a:bodyPr>
          <a:lstStyle/>
          <a:p>
            <a:pPr algn="just"/>
            <a:r>
              <a:rPr lang="en-IN" dirty="0">
                <a:latin typeface="Times New Roman" pitchFamily="18" charset="0"/>
                <a:cs typeface="Times New Roman" pitchFamily="18" charset="0"/>
              </a:rPr>
              <a:t>In this modern world whatever may be the field in which human beings are a part are mainly revolving around a word “business”.</a:t>
            </a:r>
            <a:endParaRPr lang="en-US" dirty="0">
              <a:latin typeface="Times New Roman" pitchFamily="18" charset="0"/>
              <a:cs typeface="Times New Roman" pitchFamily="18" charset="0"/>
            </a:endParaRPr>
          </a:p>
        </p:txBody>
      </p:sp>
      <p:pic>
        <p:nvPicPr>
          <p:cNvPr id="4" name="Picture 3" descr="cp-business-areas-english-img.jpg"/>
          <p:cNvPicPr>
            <a:picLocks noChangeAspect="1"/>
          </p:cNvPicPr>
          <p:nvPr/>
        </p:nvPicPr>
        <p:blipFill>
          <a:blip r:embed="rId2" cstate="print"/>
          <a:stretch>
            <a:fillRect/>
          </a:stretch>
        </p:blipFill>
        <p:spPr>
          <a:xfrm>
            <a:off x="642910" y="3143248"/>
            <a:ext cx="7421148" cy="300039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14348" y="642918"/>
            <a:ext cx="7929618" cy="3429020"/>
          </a:xfrm>
        </p:spPr>
        <p:txBody>
          <a:bodyPr/>
          <a:lstStyle/>
          <a:p>
            <a:pPr algn="just"/>
            <a:r>
              <a:rPr lang="en-IN" dirty="0">
                <a:latin typeface="Times New Roman" pitchFamily="18" charset="0"/>
                <a:cs typeface="Times New Roman" pitchFamily="18" charset="0"/>
              </a:rPr>
              <a:t>And most of the business in this busy world will happens via online. Online shopping </a:t>
            </a:r>
            <a:r>
              <a:rPr lang="en-US" dirty="0">
                <a:latin typeface="Times New Roman" pitchFamily="18" charset="0"/>
                <a:cs typeface="Times New Roman" pitchFamily="18" charset="0"/>
              </a:rPr>
              <a:t>had made people’s life easier and faster.</a:t>
            </a:r>
            <a:endParaRPr lang="en-IN" dirty="0">
              <a:latin typeface="Times New Roman" pitchFamily="18" charset="0"/>
              <a:cs typeface="Times New Roman" pitchFamily="18" charset="0"/>
            </a:endParaRPr>
          </a:p>
          <a:p>
            <a:pPr>
              <a:buNone/>
            </a:pPr>
            <a:endParaRPr lang="en-US" dirty="0"/>
          </a:p>
        </p:txBody>
      </p:sp>
      <p:pic>
        <p:nvPicPr>
          <p:cNvPr id="4" name="Picture 3" descr="ecommerce.jpg"/>
          <p:cNvPicPr>
            <a:picLocks noChangeAspect="1"/>
          </p:cNvPicPr>
          <p:nvPr/>
        </p:nvPicPr>
        <p:blipFill>
          <a:blip r:embed="rId2" cstate="print"/>
          <a:stretch>
            <a:fillRect/>
          </a:stretch>
        </p:blipFill>
        <p:spPr>
          <a:xfrm>
            <a:off x="1071538" y="2500306"/>
            <a:ext cx="7215238" cy="278608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42911" y="1071546"/>
            <a:ext cx="8143932" cy="3214704"/>
          </a:xfrm>
        </p:spPr>
        <p:txBody>
          <a:bodyPr/>
          <a:lstStyle/>
          <a:p>
            <a:r>
              <a:rPr lang="en-IN" dirty="0">
                <a:latin typeface="Times New Roman" pitchFamily="18" charset="0"/>
                <a:cs typeface="Times New Roman" pitchFamily="18" charset="0"/>
              </a:rPr>
              <a:t>In any area of domain every website administrators will think of how to expand their business.</a:t>
            </a:r>
          </a:p>
          <a:p>
            <a:pPr>
              <a:buNone/>
            </a:pPr>
            <a:endParaRPr lang="en-US" dirty="0"/>
          </a:p>
        </p:txBody>
      </p:sp>
      <p:pic>
        <p:nvPicPr>
          <p:cNvPr id="4" name="Picture 3" descr="thinking-2681494_960_720.jpg"/>
          <p:cNvPicPr>
            <a:picLocks noChangeAspect="1"/>
          </p:cNvPicPr>
          <p:nvPr/>
        </p:nvPicPr>
        <p:blipFill>
          <a:blip r:embed="rId2" cstate="print"/>
          <a:stretch>
            <a:fillRect/>
          </a:stretch>
        </p:blipFill>
        <p:spPr>
          <a:xfrm>
            <a:off x="1357290" y="2928934"/>
            <a:ext cx="3929090" cy="3429024"/>
          </a:xfrm>
          <a:prstGeom prst="rect">
            <a:avLst/>
          </a:prstGeom>
        </p:spPr>
      </p:pic>
      <p:pic>
        <p:nvPicPr>
          <p:cNvPr id="5" name="Picture 4" descr="11494725-falling-money-on-a-white-background.jpg"/>
          <p:cNvPicPr>
            <a:picLocks noChangeAspect="1"/>
          </p:cNvPicPr>
          <p:nvPr/>
        </p:nvPicPr>
        <p:blipFill>
          <a:blip r:embed="rId3" cstate="print"/>
          <a:stretch>
            <a:fillRect/>
          </a:stretch>
        </p:blipFill>
        <p:spPr>
          <a:xfrm>
            <a:off x="4643438" y="1928802"/>
            <a:ext cx="3962400" cy="263956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Related work</a:t>
            </a:r>
            <a:endParaRPr lang="en-US" dirty="0"/>
          </a:p>
        </p:txBody>
      </p:sp>
      <p:sp>
        <p:nvSpPr>
          <p:cNvPr id="3" name="Content Placeholder 2"/>
          <p:cNvSpPr>
            <a:spLocks noGrp="1"/>
          </p:cNvSpPr>
          <p:nvPr>
            <p:ph sz="quarter" idx="1"/>
          </p:nvPr>
        </p:nvSpPr>
        <p:spPr/>
        <p:txBody>
          <a:bodyPr>
            <a:normAutofit fontScale="92500"/>
          </a:bodyPr>
          <a:lstStyle/>
          <a:p>
            <a:pPr algn="just"/>
            <a:r>
              <a:rPr lang="en-US" dirty="0" err="1">
                <a:latin typeface="Times New Roman" pitchFamily="18" charset="0"/>
                <a:cs typeface="Times New Roman" pitchFamily="18" charset="0"/>
              </a:rPr>
              <a:t>Yanthy</a:t>
            </a:r>
            <a:r>
              <a:rPr lang="en-US" dirty="0">
                <a:latin typeface="Times New Roman" pitchFamily="18" charset="0"/>
                <a:cs typeface="Times New Roman" pitchFamily="18" charset="0"/>
              </a:rPr>
              <a:t> et al [1] in this paper author states about the important goal in data mining is to reveal hidden knowledge from </a:t>
            </a:r>
            <a:r>
              <a:rPr lang="en-US" dirty="0" smtClean="0">
                <a:latin typeface="Times New Roman" pitchFamily="18" charset="0"/>
                <a:cs typeface="Times New Roman" pitchFamily="18" charset="0"/>
              </a:rPr>
              <a:t>data.</a:t>
            </a:r>
          </a:p>
          <a:p>
            <a:pPr algn="just"/>
            <a:r>
              <a:rPr lang="en-US" dirty="0" err="1" smtClean="0">
                <a:latin typeface="Times New Roman" pitchFamily="18" charset="0"/>
                <a:cs typeface="Times New Roman" pitchFamily="18" charset="0"/>
              </a:rPr>
              <a:t>Rakesh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Agarwal</a:t>
            </a:r>
            <a:r>
              <a:rPr lang="en-US" dirty="0" smtClean="0">
                <a:latin typeface="Times New Roman" pitchFamily="18" charset="0"/>
                <a:cs typeface="Times New Roman" pitchFamily="18" charset="0"/>
              </a:rPr>
              <a:t> [2] proposed the Apriori algorithm. It is one of the Data Mining Algorithm which is used to find the frequent items/item set from a given data repository. The algorithm involves 2 steps </a:t>
            </a:r>
          </a:p>
          <a:p>
            <a:pPr algn="just">
              <a:buNone/>
            </a:pPr>
            <a:r>
              <a:rPr lang="en-US" dirty="0" smtClean="0">
                <a:latin typeface="Times New Roman" pitchFamily="18" charset="0"/>
                <a:cs typeface="Times New Roman" pitchFamily="18" charset="0"/>
              </a:rPr>
              <a:t>   a. Pruning </a:t>
            </a:r>
          </a:p>
          <a:p>
            <a:pPr algn="just">
              <a:buNone/>
            </a:pPr>
            <a:r>
              <a:rPr lang="en-US" dirty="0" smtClean="0">
                <a:latin typeface="Times New Roman" pitchFamily="18" charset="0"/>
                <a:cs typeface="Times New Roman" pitchFamily="18" charset="0"/>
              </a:rPr>
              <a:t>    b. Joining </a:t>
            </a:r>
          </a:p>
          <a:p>
            <a:pPr algn="just"/>
            <a:r>
              <a:rPr lang="en-US" dirty="0" smtClean="0">
                <a:latin typeface="Times New Roman" pitchFamily="18" charset="0"/>
                <a:cs typeface="Times New Roman" pitchFamily="18" charset="0"/>
              </a:rPr>
              <a:t>Han [3, 4] presented a new association rule mining approach that does not use candidate rule generation called FP-growth that generates a highly condensed frequent pattern tree (</a:t>
            </a:r>
            <a:r>
              <a:rPr lang="en-US" dirty="0" err="1" smtClean="0">
                <a:latin typeface="Times New Roman" pitchFamily="18" charset="0"/>
                <a:cs typeface="Times New Roman" pitchFamily="18" charset="0"/>
              </a:rPr>
              <a:t>fptree</a:t>
            </a:r>
            <a:r>
              <a:rPr lang="en-US" dirty="0" smtClean="0">
                <a:latin typeface="Times New Roman" pitchFamily="18" charset="0"/>
                <a:cs typeface="Times New Roman" pitchFamily="18" charset="0"/>
              </a:rPr>
              <a:t>) representation of the transactional database.</a:t>
            </a:r>
          </a:p>
          <a:p>
            <a:pPr algn="just"/>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932</TotalTime>
  <Words>802</Words>
  <Application>Microsoft Office PowerPoint</Application>
  <PresentationFormat>On-screen Show (4:3)</PresentationFormat>
  <Paragraphs>97</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Oriel</vt:lpstr>
      <vt:lpstr>Online User Behaviour Analysis</vt:lpstr>
      <vt:lpstr>Slide 2</vt:lpstr>
      <vt:lpstr>  Contents:</vt:lpstr>
      <vt:lpstr>Introduction</vt:lpstr>
      <vt:lpstr>Motivation</vt:lpstr>
      <vt:lpstr>Objective</vt:lpstr>
      <vt:lpstr>Slide 7</vt:lpstr>
      <vt:lpstr>Slide 8</vt:lpstr>
      <vt:lpstr>Related work</vt:lpstr>
      <vt:lpstr>Proposed methods</vt:lpstr>
      <vt:lpstr>Apriori Algorithm</vt:lpstr>
      <vt:lpstr>Fp growth algorithm</vt:lpstr>
      <vt:lpstr>System Architecture </vt:lpstr>
      <vt:lpstr>Attributes in dataset</vt:lpstr>
      <vt:lpstr>Experimental results</vt:lpstr>
      <vt:lpstr>Apriori algorithm result</vt:lpstr>
      <vt:lpstr>Apriori algorithm result</vt:lpstr>
      <vt:lpstr>FP-Growth Algorithm Results</vt:lpstr>
      <vt:lpstr>Discussions</vt:lpstr>
      <vt:lpstr>Apriori Vs FP Growth</vt:lpstr>
      <vt:lpstr>Conclusion</vt:lpstr>
      <vt:lpstr>References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User Behaviour Analysis</dc:title>
  <dc:creator>ASUS</dc:creator>
  <cp:lastModifiedBy>DELL</cp:lastModifiedBy>
  <cp:revision>81</cp:revision>
  <dcterms:created xsi:type="dcterms:W3CDTF">2019-03-12T13:55:20Z</dcterms:created>
  <dcterms:modified xsi:type="dcterms:W3CDTF">2020-08-05T04:00:26Z</dcterms:modified>
</cp:coreProperties>
</file>