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DFF"/>
    <a:srgbClr val="0000FF"/>
    <a:srgbClr val="5353FF"/>
    <a:srgbClr val="FF8181"/>
    <a:srgbClr val="2EB5F2"/>
    <a:srgbClr val="000000"/>
    <a:srgbClr val="404040"/>
    <a:srgbClr val="5DC6F5"/>
    <a:srgbClr val="69BB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17" autoAdjust="0"/>
    <p:restoredTop sz="94660"/>
  </p:normalViewPr>
  <p:slideViewPr>
    <p:cSldViewPr snapToGrid="0">
      <p:cViewPr varScale="1">
        <p:scale>
          <a:sx n="68" d="100"/>
          <a:sy n="68" d="100"/>
        </p:scale>
        <p:origin x="88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Suicide incidents among different types univesities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40A5-4790-9464-CD0ADABEAC7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0A5-4790-9464-CD0ADABEAC7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0A5-4790-9464-CD0ADABEAC7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40A5-4790-9464-CD0ADABEAC78}"/>
              </c:ext>
            </c:extLst>
          </c:dPt>
          <c:dLbls>
            <c:dLbl>
              <c:idx val="0"/>
              <c:layout>
                <c:manualLayout>
                  <c:x val="-0.20885783710629921"/>
                  <c:y val="-8.7726557103435215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40A5-4790-9464-CD0ADABEAC78}"/>
                </c:ext>
              </c:extLst>
            </c:dLbl>
            <c:dLbl>
              <c:idx val="1"/>
              <c:layout>
                <c:manualLayout>
                  <c:x val="9.2945127952755904E-2"/>
                  <c:y val="-6.3971083663196135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40A5-4790-9464-CD0ADABEAC78}"/>
                </c:ext>
              </c:extLst>
            </c:dLbl>
            <c:dLbl>
              <c:idx val="2"/>
              <c:layout/>
              <c:dLblPos val="bestFit"/>
              <c:showLegendKey val="0"/>
              <c:showVal val="0"/>
              <c:showCatName val="1"/>
              <c:showSerName val="0"/>
              <c:showPercent val="1"/>
              <c:showBubbleSize val="0"/>
              <c:extLst>
                <c:ext xmlns:c15="http://schemas.microsoft.com/office/drawing/2012/chart" uri="{CE6537A1-D6FC-4f65-9D91-7224C49458BB}">
                  <c15:layout>
                    <c:manualLayout>
                      <c:w val="0.22578125000000002"/>
                      <c:h val="8.4374994809609083E-2"/>
                    </c:manualLayout>
                  </c15:layout>
                </c:ext>
                <c:ext xmlns:c16="http://schemas.microsoft.com/office/drawing/2014/chart" uri="{C3380CC4-5D6E-409C-BE32-E72D297353CC}">
                  <c16:uniqueId val="{00000001-40A5-4790-9464-CD0ADABEAC78}"/>
                </c:ext>
              </c:extLst>
            </c:dLbl>
            <c:dLbl>
              <c:idx val="3"/>
              <c:layout>
                <c:manualLayout>
                  <c:x val="0.14265932578740156"/>
                  <c:y val="0.1870404658562706"/>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40A5-4790-9464-CD0ADABEAC78}"/>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Public University</c:v>
                </c:pt>
                <c:pt idx="1">
                  <c:v>Medical College &amp; University</c:v>
                </c:pt>
                <c:pt idx="2">
                  <c:v>Engineering University</c:v>
                </c:pt>
                <c:pt idx="3">
                  <c:v>Private University</c:v>
                </c:pt>
              </c:strCache>
            </c:strRef>
          </c:cat>
          <c:val>
            <c:numRef>
              <c:f>Sheet1!$B$2:$B$5</c:f>
              <c:numCache>
                <c:formatCode>0.00</c:formatCode>
                <c:ptCount val="4"/>
                <c:pt idx="0">
                  <c:v>61.39</c:v>
                </c:pt>
                <c:pt idx="1">
                  <c:v>11.88</c:v>
                </c:pt>
                <c:pt idx="2">
                  <c:v>3.96</c:v>
                </c:pt>
                <c:pt idx="3">
                  <c:v>22.77</c:v>
                </c:pt>
              </c:numCache>
            </c:numRef>
          </c:val>
          <c:extLst>
            <c:ext xmlns:c16="http://schemas.microsoft.com/office/drawing/2014/chart" uri="{C3380CC4-5D6E-409C-BE32-E72D297353CC}">
              <c16:uniqueId val="{00000000-40A5-4790-9464-CD0ADABEAC78}"/>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Tw Cen MT" panose="020B0602020104020603" pitchFamily="34" charset="0"/>
                <a:ea typeface="+mn-ea"/>
                <a:cs typeface="+mn-cs"/>
              </a:defRPr>
            </a:pPr>
            <a:r>
              <a:rPr lang="en-US" sz="2400" dirty="0"/>
              <a:t>Suicide Cases among </a:t>
            </a:r>
            <a:r>
              <a:rPr lang="en-US" sz="2400" dirty="0" smtClean="0"/>
              <a:t>different </a:t>
            </a:r>
            <a:r>
              <a:rPr lang="en-US" sz="2400" dirty="0" err="1"/>
              <a:t>univesities</a:t>
            </a:r>
            <a:endParaRPr lang="en-US" sz="2400" dirty="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Suicide Cases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Tw Cen MT" panose="020B0602020104020603"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Dhaka Univesity</c:v>
                </c:pt>
                <c:pt idx="1">
                  <c:v>Jagannath University</c:v>
                </c:pt>
                <c:pt idx="2">
                  <c:v>Shahjalal University of Science and Technology</c:v>
                </c:pt>
                <c:pt idx="3">
                  <c:v>Rajshahi University</c:v>
                </c:pt>
                <c:pt idx="4">
                  <c:v>Daffodil University</c:v>
                </c:pt>
              </c:strCache>
            </c:strRef>
          </c:cat>
          <c:val>
            <c:numRef>
              <c:f>Sheet1!$B$2:$B$6</c:f>
              <c:numCache>
                <c:formatCode>0</c:formatCode>
                <c:ptCount val="5"/>
                <c:pt idx="0">
                  <c:v>9</c:v>
                </c:pt>
                <c:pt idx="1">
                  <c:v>6</c:v>
                </c:pt>
                <c:pt idx="2">
                  <c:v>5</c:v>
                </c:pt>
                <c:pt idx="3">
                  <c:v>4</c:v>
                </c:pt>
                <c:pt idx="4">
                  <c:v>3</c:v>
                </c:pt>
              </c:numCache>
            </c:numRef>
          </c:val>
          <c:extLst>
            <c:ext xmlns:c16="http://schemas.microsoft.com/office/drawing/2014/chart" uri="{C3380CC4-5D6E-409C-BE32-E72D297353CC}">
              <c16:uniqueId val="{00000000-49A5-4465-ACD0-31D480B93123}"/>
            </c:ext>
          </c:extLst>
        </c:ser>
        <c:dLbls>
          <c:dLblPos val="inEnd"/>
          <c:showLegendKey val="0"/>
          <c:showVal val="1"/>
          <c:showCatName val="0"/>
          <c:showSerName val="0"/>
          <c:showPercent val="0"/>
          <c:showBubbleSize val="0"/>
        </c:dLbls>
        <c:gapWidth val="219"/>
        <c:overlap val="-27"/>
        <c:axId val="830629568"/>
        <c:axId val="830627072"/>
      </c:barChart>
      <c:catAx>
        <c:axId val="83062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830627072"/>
        <c:crosses val="autoZero"/>
        <c:auto val="1"/>
        <c:lblAlgn val="ctr"/>
        <c:lblOffset val="100"/>
        <c:noMultiLvlLbl val="0"/>
      </c:catAx>
      <c:valAx>
        <c:axId val="8306270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830629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legend>
    <c:plotVisOnly val="1"/>
    <c:dispBlanksAs val="gap"/>
    <c:showDLblsOverMax val="0"/>
  </c:chart>
  <c:spPr>
    <a:noFill/>
    <a:ln>
      <a:noFill/>
    </a:ln>
    <a:effectLst/>
  </c:spPr>
  <c:txPr>
    <a:bodyPr/>
    <a:lstStyle/>
    <a:p>
      <a:pPr>
        <a:defRPr>
          <a:latin typeface="Tw Cen MT" panose="020B06020201040206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Tw Cen MT" panose="020B0602020104020603" pitchFamily="34" charset="0"/>
              <a:ea typeface="+mn-ea"/>
              <a:cs typeface="+mn-cs"/>
            </a:defRPr>
          </a:pPr>
          <a:endParaRPr lang="en-US"/>
        </a:p>
      </c:txPr>
    </c:title>
    <c:autoTitleDeleted val="0"/>
    <c:plotArea>
      <c:layout>
        <c:manualLayout>
          <c:layoutTarget val="inner"/>
          <c:xMode val="edge"/>
          <c:yMode val="edge"/>
          <c:x val="3.1007751937984496E-2"/>
          <c:y val="0.18410104986876641"/>
          <c:w val="0.78871979268976156"/>
          <c:h val="0.75010947644702286"/>
        </c:manualLayout>
      </c:layout>
      <c:barChart>
        <c:barDir val="col"/>
        <c:grouping val="clustered"/>
        <c:varyColors val="0"/>
        <c:ser>
          <c:idx val="0"/>
          <c:order val="0"/>
          <c:tx>
            <c:strRef>
              <c:f>Sheet1!$B$1</c:f>
              <c:strCache>
                <c:ptCount val="1"/>
                <c:pt idx="0">
                  <c:v>Age wise suicide cases</c:v>
                </c:pt>
              </c:strCache>
            </c:strRef>
          </c:tx>
          <c:spPr>
            <a:solidFill>
              <a:schemeClr val="accent1"/>
            </a:solidFill>
            <a:ln>
              <a:noFill/>
            </a:ln>
            <a:effectLst>
              <a:outerShdw blurRad="254000" sx="102000" sy="102000" algn="ctr" rotWithShape="0">
                <a:prstClr val="black">
                  <a:alpha val="20000"/>
                </a:prstClr>
              </a:outerShdw>
            </a:effectLst>
          </c:spPr>
          <c:invertIfNegative val="0"/>
          <c:dLbls>
            <c:dLbl>
              <c:idx val="0"/>
              <c:layout>
                <c:manualLayout>
                  <c:x val="8.7385482734319966E-2"/>
                  <c:y val="-1.8329189114518619E-2"/>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F195-436F-B155-C0FE977F47CB}"/>
                </c:ext>
              </c:extLst>
            </c:dLbl>
            <c:dLbl>
              <c:idx val="1"/>
              <c:layout>
                <c:manualLayout>
                  <c:x val="8.7385482734319897E-2"/>
                  <c:y val="-2.3484942671639808E-2"/>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F195-436F-B155-C0FE977F47CB}"/>
                </c:ext>
              </c:extLst>
            </c:dLbl>
            <c:dLbl>
              <c:idx val="2"/>
              <c:layout>
                <c:manualLayout>
                  <c:x val="8.6448591389078372E-2"/>
                  <c:y val="-1.34003315375052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F195-436F-B155-C0FE977F47CB}"/>
                </c:ext>
              </c:extLst>
            </c:dLbl>
            <c:dLbl>
              <c:idx val="3"/>
              <c:layout>
                <c:manualLayout>
                  <c:x val="7.9167207693118705E-2"/>
                  <c:y val="-5.0317723442466038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F195-436F-B155-C0FE977F47CB}"/>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1" i="0" u="none" strike="noStrike" kern="1200" baseline="0">
                    <a:solidFill>
                      <a:schemeClr val="lt1"/>
                    </a:solidFill>
                    <a:latin typeface="Tw Cen MT" panose="020B0602020104020603"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22 - 25</c:v>
                </c:pt>
                <c:pt idx="1">
                  <c:v>18 - 21</c:v>
                </c:pt>
                <c:pt idx="2">
                  <c:v>26 - 29</c:v>
                </c:pt>
                <c:pt idx="3">
                  <c:v>29 + </c:v>
                </c:pt>
              </c:strCache>
            </c:strRef>
          </c:cat>
          <c:val>
            <c:numRef>
              <c:f>Sheet1!$B$2:$B$5</c:f>
              <c:numCache>
                <c:formatCode>0.00</c:formatCode>
                <c:ptCount val="4"/>
                <c:pt idx="0">
                  <c:v>60</c:v>
                </c:pt>
                <c:pt idx="1">
                  <c:v>27</c:v>
                </c:pt>
                <c:pt idx="2">
                  <c:v>10</c:v>
                </c:pt>
                <c:pt idx="3">
                  <c:v>4</c:v>
                </c:pt>
              </c:numCache>
            </c:numRef>
          </c:val>
          <c:extLst>
            <c:ext xmlns:c16="http://schemas.microsoft.com/office/drawing/2014/chart" uri="{C3380CC4-5D6E-409C-BE32-E72D297353CC}">
              <c16:uniqueId val="{00000004-F195-436F-B155-C0FE977F47CB}"/>
            </c:ext>
          </c:extLst>
        </c:ser>
        <c:dLbls>
          <c:showLegendKey val="0"/>
          <c:showVal val="0"/>
          <c:showCatName val="0"/>
          <c:showSerName val="0"/>
          <c:showPercent val="0"/>
          <c:showBubbleSize val="0"/>
        </c:dLbls>
        <c:gapWidth val="150"/>
        <c:axId val="832617104"/>
        <c:axId val="832620016"/>
      </c:barChart>
      <c:catAx>
        <c:axId val="832617104"/>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Tw Cen MT" panose="020B0602020104020603" pitchFamily="34" charset="0"/>
                <a:ea typeface="+mn-ea"/>
                <a:cs typeface="+mn-cs"/>
              </a:defRPr>
            </a:pPr>
            <a:endParaRPr lang="en-US"/>
          </a:p>
        </c:txPr>
        <c:crossAx val="832620016"/>
        <c:crosses val="autoZero"/>
        <c:auto val="1"/>
        <c:lblAlgn val="ctr"/>
        <c:lblOffset val="100"/>
        <c:noMultiLvlLbl val="0"/>
      </c:catAx>
      <c:valAx>
        <c:axId val="83262001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75000"/>
                    <a:lumOff val="25000"/>
                  </a:schemeClr>
                </a:solidFill>
                <a:latin typeface="Tw Cen MT" panose="020B0602020104020603" pitchFamily="34" charset="0"/>
                <a:ea typeface="+mn-ea"/>
                <a:cs typeface="+mn-cs"/>
              </a:defRPr>
            </a:pPr>
            <a:endParaRPr lang="en-US"/>
          </a:p>
        </c:txPr>
        <c:crossAx val="83261710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600" b="0" i="0" u="none" strike="noStrike" kern="1200" baseline="0">
              <a:solidFill>
                <a:schemeClr val="dk1">
                  <a:lumMod val="75000"/>
                  <a:lumOff val="25000"/>
                </a:schemeClr>
              </a:solidFill>
              <a:latin typeface="Tw Cen MT" panose="020B0602020104020603"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sz="1800">
          <a:latin typeface="Tw Cen MT" panose="020B06020201040206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65000"/>
                  <a:lumOff val="35000"/>
                </a:schemeClr>
              </a:solidFill>
              <a:latin typeface="Tw Cen MT" panose="020B0602020104020603" pitchFamily="34" charset="0"/>
              <a:ea typeface="+mn-ea"/>
              <a:cs typeface="+mn-cs"/>
            </a:defRPr>
          </a:pPr>
          <a:endParaRPr lang="en-US"/>
        </a:p>
      </c:txPr>
    </c:title>
    <c:autoTitleDeleted val="0"/>
    <c:plotArea>
      <c:layout/>
      <c:doughnutChart>
        <c:varyColors val="1"/>
        <c:ser>
          <c:idx val="0"/>
          <c:order val="0"/>
          <c:tx>
            <c:strRef>
              <c:f>Sheet1!$B$1</c:f>
              <c:strCache>
                <c:ptCount val="1"/>
                <c:pt idx="0">
                  <c:v>Suicide ratio depends on various issues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90E-49E7-B99C-07F13D14594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190E-49E7-B99C-07F13D14594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190E-49E7-B99C-07F13D145946}"/>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190E-49E7-B99C-07F13D145946}"/>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190E-49E7-B99C-07F13D145946}"/>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190E-49E7-B99C-07F13D145946}"/>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190E-49E7-B99C-07F13D145946}"/>
              </c:ext>
            </c:extLst>
          </c:dPt>
          <c:dLbls>
            <c:dLbl>
              <c:idx val="0"/>
              <c:layout>
                <c:manualLayout>
                  <c:x val="0.14692586548879169"/>
                  <c:y val="-3.358305774401843E-2"/>
                </c:manualLayout>
              </c:layout>
              <c:showLegendKey val="1"/>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190E-49E7-B99C-07F13D145946}"/>
                </c:ext>
              </c:extLst>
            </c:dLbl>
            <c:dLbl>
              <c:idx val="1"/>
              <c:layout>
                <c:manualLayout>
                  <c:x val="0.13590642557713223"/>
                  <c:y val="-4.1978822180023809E-3"/>
                </c:manualLayout>
              </c:layout>
              <c:showLegendKey val="1"/>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190E-49E7-B99C-07F13D145946}"/>
                </c:ext>
              </c:extLst>
            </c:dLbl>
            <c:dLbl>
              <c:idx val="2"/>
              <c:layout>
                <c:manualLayout>
                  <c:x val="-0.12488698566547295"/>
                  <c:y val="9.6551291014052992E-2"/>
                </c:manualLayout>
              </c:layout>
              <c:showLegendKey val="1"/>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190E-49E7-B99C-07F13D145946}"/>
                </c:ext>
              </c:extLst>
            </c:dLbl>
            <c:dLbl>
              <c:idx val="3"/>
              <c:layout>
                <c:manualLayout>
                  <c:x val="-0.16161845203767086"/>
                  <c:y val="1.2593646654006835E-2"/>
                </c:manualLayout>
              </c:layout>
              <c:showLegendKey val="1"/>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190E-49E7-B99C-07F13D145946}"/>
                </c:ext>
              </c:extLst>
            </c:dLbl>
            <c:dLbl>
              <c:idx val="4"/>
              <c:layout>
                <c:manualLayout>
                  <c:x val="-0.14447710106397851"/>
                  <c:y val="3.358305774401843E-2"/>
                </c:manualLayout>
              </c:layout>
              <c:showLegendKey val="1"/>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9-190E-49E7-B99C-07F13D145946}"/>
                </c:ext>
              </c:extLst>
            </c:dLbl>
            <c:dLbl>
              <c:idx val="5"/>
              <c:layout>
                <c:manualLayout>
                  <c:x val="-0.17018912752451704"/>
                  <c:y val="4.1978822180023037E-3"/>
                </c:manualLayout>
              </c:layout>
              <c:showLegendKey val="1"/>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B-190E-49E7-B99C-07F13D145946}"/>
                </c:ext>
              </c:extLst>
            </c:dLbl>
            <c:dLbl>
              <c:idx val="6"/>
              <c:layout>
                <c:manualLayout>
                  <c:x val="-0.17631103858655003"/>
                  <c:y val="-6.0869292161033442E-2"/>
                </c:manualLayout>
              </c:layout>
              <c:showLegendKey val="1"/>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D-190E-49E7-B99C-07F13D145946}"/>
                </c:ext>
              </c:extLst>
            </c:dLbl>
            <c:spPr>
              <a:solidFill>
                <a:schemeClr val="tx1">
                  <a:lumMod val="75000"/>
                  <a:lumOff val="25000"/>
                </a:schemeClr>
              </a:solidFill>
              <a:ln w="9525">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400" b="0" i="0" u="none" strike="noStrike" kern="1200" baseline="0">
                    <a:ln>
                      <a:solidFill>
                        <a:schemeClr val="bg1"/>
                      </a:solidFill>
                    </a:ln>
                    <a:solidFill>
                      <a:schemeClr val="bg1"/>
                    </a:solidFill>
                    <a:latin typeface="Tw Cen MT" panose="020B0602020104020603" pitchFamily="34" charset="0"/>
                    <a:ea typeface="+mn-ea"/>
                    <a:cs typeface="+mn-cs"/>
                  </a:defRPr>
                </a:pPr>
                <a:endParaRPr lang="en-US"/>
              </a:p>
            </c:txPr>
            <c:showLegendKey val="1"/>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spPr xmlns:c15="http://schemas.microsoft.com/office/drawing/2012/chart">
                  <a:prstGeom prst="roundRect">
                    <a:avLst/>
                  </a:prstGeom>
                  <a:noFill/>
                  <a:ln>
                    <a:noFill/>
                  </a:ln>
                </c15:spPr>
              </c:ext>
            </c:extLst>
          </c:dLbls>
          <c:cat>
            <c:strRef>
              <c:f>Sheet1!$A$2:$A$8</c:f>
              <c:strCache>
                <c:ptCount val="7"/>
                <c:pt idx="0">
                  <c:v>Relationship issues</c:v>
                </c:pt>
                <c:pt idx="1">
                  <c:v>Family problem</c:v>
                </c:pt>
                <c:pt idx="2">
                  <c:v>Mental distress</c:v>
                </c:pt>
                <c:pt idx="3">
                  <c:v>Academic issues</c:v>
                </c:pt>
                <c:pt idx="4">
                  <c:v>Financial issues</c:v>
                </c:pt>
                <c:pt idx="5">
                  <c:v>Drug addiction</c:v>
                </c:pt>
                <c:pt idx="6">
                  <c:v>Other various issues</c:v>
                </c:pt>
              </c:strCache>
            </c:strRef>
          </c:cat>
          <c:val>
            <c:numRef>
              <c:f>Sheet1!$B$2:$B$8</c:f>
              <c:numCache>
                <c:formatCode>General</c:formatCode>
                <c:ptCount val="7"/>
                <c:pt idx="0">
                  <c:v>24.75</c:v>
                </c:pt>
                <c:pt idx="1">
                  <c:v>19.8</c:v>
                </c:pt>
                <c:pt idx="2">
                  <c:v>15.84</c:v>
                </c:pt>
                <c:pt idx="3">
                  <c:v>10.89</c:v>
                </c:pt>
                <c:pt idx="4">
                  <c:v>4.95</c:v>
                </c:pt>
                <c:pt idx="5">
                  <c:v>1.98</c:v>
                </c:pt>
                <c:pt idx="6">
                  <c:v>21.79</c:v>
                </c:pt>
              </c:numCache>
            </c:numRef>
          </c:val>
          <c:extLst>
            <c:ext xmlns:c16="http://schemas.microsoft.com/office/drawing/2014/chart" uri="{C3380CC4-5D6E-409C-BE32-E72D297353CC}">
              <c16:uniqueId val="{0000000E-190E-49E7-B99C-07F13D145946}"/>
            </c:ext>
          </c:extLst>
        </c:ser>
        <c:dLbls>
          <c:showLegendKey val="0"/>
          <c:showVal val="0"/>
          <c:showCatName val="0"/>
          <c:showSerName val="0"/>
          <c:showPercent val="1"/>
          <c:showBubbleSize val="0"/>
          <c:showLeaderLines val="1"/>
        </c:dLbls>
        <c:firstSliceAng val="0"/>
        <c:holeSize val="70"/>
      </c:doughnutChart>
      <c:spPr>
        <a:noFill/>
        <a:ln>
          <a:noFill/>
        </a:ln>
        <a:effectLst/>
      </c:spPr>
    </c:plotArea>
    <c:plotVisOnly val="1"/>
    <c:dispBlanksAs val="gap"/>
    <c:showDLblsOverMax val="0"/>
  </c:chart>
  <c:spPr>
    <a:noFill/>
    <a:ln w="9525" cap="flat" cmpd="sng" algn="ctr">
      <a:noFill/>
      <a:round/>
    </a:ln>
    <a:effectLst/>
  </c:spPr>
  <c:txPr>
    <a:bodyPr/>
    <a:lstStyle/>
    <a:p>
      <a:pPr>
        <a:defRPr sz="1400">
          <a:latin typeface="Tw Cen MT" panose="020B06020201040206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9D4BAF-E2BF-4451-9B0C-D4257D7B14B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2413911514"/>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D4BAF-E2BF-4451-9B0C-D4257D7B14B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300093532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D4BAF-E2BF-4451-9B0C-D4257D7B14B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3543121319"/>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D4BAF-E2BF-4451-9B0C-D4257D7B14B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2855526982"/>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D4BAF-E2BF-4451-9B0C-D4257D7B14B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2584145333"/>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9D4BAF-E2BF-4451-9B0C-D4257D7B14BE}"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854905852"/>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D4BAF-E2BF-4451-9B0C-D4257D7B14BE}"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1191915529"/>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D4BAF-E2BF-4451-9B0C-D4257D7B14BE}"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1826264572"/>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D4BAF-E2BF-4451-9B0C-D4257D7B14BE}"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2705660433"/>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9D4BAF-E2BF-4451-9B0C-D4257D7B14BE}"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137117291"/>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9D4BAF-E2BF-4451-9B0C-D4257D7B14BE}"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D264F-AFFA-43D6-A945-BABA188C6953}" type="slidenum">
              <a:rPr lang="en-US" smtClean="0"/>
              <a:t>‹#›</a:t>
            </a:fld>
            <a:endParaRPr lang="en-US"/>
          </a:p>
        </p:txBody>
      </p:sp>
    </p:spTree>
    <p:extLst>
      <p:ext uri="{BB962C8B-B14F-4D97-AF65-F5344CB8AC3E}">
        <p14:creationId xmlns:p14="http://schemas.microsoft.com/office/powerpoint/2010/main" val="2742686648"/>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D4BAF-E2BF-4451-9B0C-D4257D7B14BE}" type="datetimeFigureOut">
              <a:rPr lang="en-US" smtClean="0"/>
              <a:t>9/25/2022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D264F-AFFA-43D6-A945-BABA188C6953}" type="slidenum">
              <a:rPr lang="en-US" smtClean="0"/>
              <a:t>‹#›</a:t>
            </a:fld>
            <a:endParaRPr lang="en-US"/>
          </a:p>
        </p:txBody>
      </p:sp>
    </p:spTree>
    <p:extLst>
      <p:ext uri="{BB962C8B-B14F-4D97-AF65-F5344CB8AC3E}">
        <p14:creationId xmlns:p14="http://schemas.microsoft.com/office/powerpoint/2010/main" val="2437082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927" y="59788"/>
            <a:ext cx="12084147" cy="6738424"/>
            <a:chOff x="781929" y="450167"/>
            <a:chExt cx="9277055" cy="6126479"/>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929" y="450167"/>
              <a:ext cx="3031588" cy="3031588"/>
            </a:xfrm>
            <a:prstGeom prst="rect">
              <a:avLst/>
            </a:prstGeom>
            <a:ln w="19050">
              <a:solidFill>
                <a:schemeClr val="tx1"/>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29" y="3545058"/>
              <a:ext cx="3031588" cy="3031588"/>
            </a:xfrm>
            <a:prstGeom prst="rect">
              <a:avLst/>
            </a:prstGeom>
            <a:ln w="19050">
              <a:solidFill>
                <a:schemeClr val="tx1"/>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2810" y="450167"/>
              <a:ext cx="6196174" cy="6126479"/>
            </a:xfrm>
            <a:prstGeom prst="rect">
              <a:avLst/>
            </a:prstGeom>
            <a:ln w="19050">
              <a:solidFill>
                <a:schemeClr val="tx1"/>
              </a:solidFill>
            </a:ln>
          </p:spPr>
        </p:pic>
      </p:grpSp>
      <p:sp>
        <p:nvSpPr>
          <p:cNvPr id="14" name="Text Box 2"/>
          <p:cNvSpPr txBox="1">
            <a:spLocks noChangeArrowheads="1"/>
          </p:cNvSpPr>
          <p:nvPr/>
        </p:nvSpPr>
        <p:spPr bwMode="auto">
          <a:xfrm>
            <a:off x="4341640" y="-16902"/>
            <a:ext cx="7521827" cy="1009935"/>
          </a:xfrm>
          <a:prstGeom prst="rect">
            <a:avLst/>
          </a:prstGeom>
          <a:noFill/>
          <a:ln w="9525">
            <a:noFill/>
            <a:miter lim="800000"/>
            <a:headEnd/>
            <a:tailEnd/>
          </a:ln>
        </p:spPr>
        <p:txBody>
          <a:bodyPr rot="0" vert="horz" wrap="square" lIns="91440" tIns="45720" rIns="91440" bIns="45720" anchor="ctr" anchorCtr="0">
            <a:noAutofit/>
          </a:bodyPr>
          <a:lstStyle/>
          <a:p>
            <a:pPr marL="0" marR="0" algn="ctr">
              <a:spcBef>
                <a:spcPts val="0"/>
              </a:spcBef>
              <a:spcAft>
                <a:spcPts val="0"/>
              </a:spcAft>
            </a:pPr>
            <a:r>
              <a:rPr lang="en-US" sz="3200" b="1" dirty="0" smtClean="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Suicide </a:t>
            </a:r>
            <a:r>
              <a:rPr lang="en-US" sz="3200" b="1"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An unnoticed departure</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p:cNvSpPr txBox="1">
            <a:spLocks noChangeArrowheads="1"/>
          </p:cNvSpPr>
          <p:nvPr/>
        </p:nvSpPr>
        <p:spPr bwMode="auto">
          <a:xfrm>
            <a:off x="6512062" y="811884"/>
            <a:ext cx="5351405" cy="679450"/>
          </a:xfrm>
          <a:prstGeom prst="rect">
            <a:avLst/>
          </a:prstGeom>
          <a:noFill/>
          <a:ln w="9525">
            <a:noFill/>
            <a:miter lim="800000"/>
            <a:headEnd/>
            <a:tailEnd/>
          </a:ln>
        </p:spPr>
        <p:txBody>
          <a:bodyPr rot="0" vert="horz" wrap="square" lIns="91440" tIns="45720" rIns="91440" bIns="45720" anchor="ctr" anchorCtr="0">
            <a:noAutofit/>
          </a:bodyPr>
          <a:lstStyle/>
          <a:p>
            <a:pPr marL="0" marR="0" algn="r">
              <a:lnSpc>
                <a:spcPct val="107000"/>
              </a:lnSpc>
              <a:spcBef>
                <a:spcPts val="0"/>
              </a:spcBef>
              <a:spcAft>
                <a:spcPts val="800"/>
              </a:spcAft>
            </a:pPr>
            <a:r>
              <a:rPr lang="en-US" dirty="0" err="1">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Afrede</a:t>
            </a:r>
            <a:r>
              <a:rPr lang="en-US"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Hossain (2122003)</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800"/>
              </a:spcAft>
            </a:pPr>
            <a:r>
              <a:rPr lang="en-US"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Dept. of Computer science and Technology</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p:cNvSpPr txBox="1">
            <a:spLocks noChangeArrowheads="1"/>
          </p:cNvSpPr>
          <p:nvPr/>
        </p:nvSpPr>
        <p:spPr bwMode="auto">
          <a:xfrm>
            <a:off x="4341640" y="5005474"/>
            <a:ext cx="7521827" cy="1009935"/>
          </a:xfrm>
          <a:prstGeom prst="rect">
            <a:avLst/>
          </a:prstGeom>
          <a:noFill/>
          <a:ln w="9525">
            <a:noFill/>
            <a:miter lim="800000"/>
            <a:headEnd/>
            <a:tailEnd/>
          </a:ln>
        </p:spPr>
        <p:txBody>
          <a:bodyPr rot="0" vert="horz" wrap="square" lIns="91440" tIns="45720" rIns="91440" bIns="45720" anchor="ctr" anchorCtr="0">
            <a:noAutofit/>
          </a:bodyPr>
          <a:lstStyle/>
          <a:p>
            <a:pPr marL="0" marR="0" algn="ctr">
              <a:spcBef>
                <a:spcPts val="0"/>
              </a:spcBef>
              <a:spcAft>
                <a:spcPts val="0"/>
              </a:spcAft>
            </a:pPr>
            <a:r>
              <a:rPr lang="en-US" sz="3200" b="1" dirty="0" smtClean="0">
                <a:solidFill>
                  <a:schemeClr val="bg1"/>
                </a:solidFill>
                <a:effectLst/>
                <a:latin typeface="Arial Black" panose="020B0A04020102020204" pitchFamily="34" charset="0"/>
                <a:ea typeface="Kozuka Gothic Pr6N H" panose="020B0800000000000000" pitchFamily="34" charset="-128"/>
                <a:cs typeface="Times New Roman" panose="02020603050405020304" pitchFamily="18" charset="0"/>
              </a:rPr>
              <a:t>YOUR LIVE MATTERS</a:t>
            </a:r>
          </a:p>
        </p:txBody>
      </p:sp>
    </p:spTree>
    <p:extLst>
      <p:ext uri="{BB962C8B-B14F-4D97-AF65-F5344CB8AC3E}">
        <p14:creationId xmlns:p14="http://schemas.microsoft.com/office/powerpoint/2010/main" val="41784424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015639" y="604754"/>
            <a:ext cx="8160722" cy="584775"/>
          </a:xfrm>
          <a:prstGeom prst="rect">
            <a:avLst/>
          </a:prstGeom>
        </p:spPr>
        <p:txBody>
          <a:bodyPr wrap="square">
            <a:spAutoFit/>
          </a:bodyPr>
          <a:lstStyle/>
          <a:p>
            <a:pPr algn="just"/>
            <a:r>
              <a:rPr lang="en-US" sz="1600" dirty="0">
                <a:latin typeface="Tw Cen MT" panose="020B0602020104020603" pitchFamily="34" charset="0"/>
                <a:ea typeface="Calibri" panose="020F0502020204030204" pitchFamily="34" charset="0"/>
                <a:cs typeface="Arial" panose="020B0604020202020204" pitchFamily="34" charset="0"/>
              </a:rPr>
              <a:t>After overall research and analyze we discover that principle reasons for suicide is mental distress and depression. Se here is some recommendations to protecting the mental health of </a:t>
            </a:r>
            <a:r>
              <a:rPr lang="en-US" sz="1600" dirty="0" smtClean="0">
                <a:latin typeface="Tw Cen MT" panose="020B0602020104020603" pitchFamily="34" charset="0"/>
                <a:ea typeface="Calibri" panose="020F0502020204030204" pitchFamily="34" charset="0"/>
                <a:cs typeface="Arial" panose="020B0604020202020204" pitchFamily="34" charset="0"/>
              </a:rPr>
              <a:t>students.</a:t>
            </a:r>
            <a:endParaRPr lang="en-US" sz="1600" dirty="0">
              <a:latin typeface="Tw Cen MT" panose="020B0602020104020603" pitchFamily="34" charset="0"/>
              <a:cs typeface="Arial" panose="020B0604020202020204" pitchFamily="34" charset="0"/>
            </a:endParaRPr>
          </a:p>
        </p:txBody>
      </p:sp>
      <p:grpSp>
        <p:nvGrpSpPr>
          <p:cNvPr id="8" name="Group 7"/>
          <p:cNvGrpSpPr/>
          <p:nvPr/>
        </p:nvGrpSpPr>
        <p:grpSpPr>
          <a:xfrm>
            <a:off x="286061" y="2246811"/>
            <a:ext cx="3645071" cy="1015663"/>
            <a:chOff x="406424" y="1770751"/>
            <a:chExt cx="3645071" cy="1015663"/>
          </a:xfrm>
        </p:grpSpPr>
        <p:sp>
          <p:nvSpPr>
            <p:cNvPr id="14" name="Oval 13"/>
            <p:cNvSpPr/>
            <p:nvPr/>
          </p:nvSpPr>
          <p:spPr>
            <a:xfrm>
              <a:off x="406424" y="1862325"/>
              <a:ext cx="832514" cy="832514"/>
            </a:xfrm>
            <a:prstGeom prst="ellipse">
              <a:avLst/>
            </a:prstGeom>
            <a:solidFill>
              <a:srgbClr val="FF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1</a:t>
              </a:r>
              <a:endParaRPr lang="en-US" dirty="0">
                <a:latin typeface="Tw Cen MT" panose="020B0602020104020603" pitchFamily="34" charset="0"/>
                <a:cs typeface="Poppins" panose="00000500000000000000" pitchFamily="2" charset="0"/>
              </a:endParaRPr>
            </a:p>
          </p:txBody>
        </p:sp>
        <p:sp>
          <p:nvSpPr>
            <p:cNvPr id="17" name="TextBox 16"/>
            <p:cNvSpPr txBox="1"/>
            <p:nvPr/>
          </p:nvSpPr>
          <p:spPr>
            <a:xfrm>
              <a:off x="1238938" y="1770751"/>
              <a:ext cx="2812557" cy="1015663"/>
            </a:xfrm>
            <a:prstGeom prst="rect">
              <a:avLst/>
            </a:prstGeom>
            <a:noFill/>
          </p:spPr>
          <p:txBody>
            <a:bodyPr wrap="square" rtlCol="0">
              <a:spAutoFit/>
            </a:bodyPr>
            <a:lstStyle/>
            <a:p>
              <a:r>
                <a:rPr lang="en-US" sz="1200" dirty="0" smtClean="0">
                  <a:latin typeface="Tw Cen MT" panose="020B0602020104020603" pitchFamily="34" charset="0"/>
                </a:rPr>
                <a:t>Appropriate </a:t>
              </a:r>
              <a:r>
                <a:rPr lang="en-US" sz="1200" dirty="0">
                  <a:latin typeface="Tw Cen MT" panose="020B0602020104020603" pitchFamily="34" charset="0"/>
                </a:rPr>
                <a:t>mental health services can be ensured by appointing mental health professionals at each districts and </a:t>
              </a:r>
              <a:r>
                <a:rPr lang="en-US" sz="1200" dirty="0" err="1">
                  <a:latin typeface="Tw Cen MT" panose="020B0602020104020603" pitchFamily="34" charset="0"/>
                </a:rPr>
                <a:t>upazila</a:t>
              </a:r>
              <a:r>
                <a:rPr lang="en-US" sz="1200" dirty="0">
                  <a:latin typeface="Tw Cen MT" panose="020B0602020104020603" pitchFamily="34" charset="0"/>
                </a:rPr>
                <a:t> level and bringing youth organizations under proper training.</a:t>
              </a:r>
            </a:p>
          </p:txBody>
        </p:sp>
      </p:grpSp>
      <p:grpSp>
        <p:nvGrpSpPr>
          <p:cNvPr id="10" name="Group 9"/>
          <p:cNvGrpSpPr/>
          <p:nvPr/>
        </p:nvGrpSpPr>
        <p:grpSpPr>
          <a:xfrm>
            <a:off x="286061" y="4731175"/>
            <a:ext cx="3645071" cy="832514"/>
            <a:chOff x="406424" y="4255115"/>
            <a:chExt cx="3645071" cy="832514"/>
          </a:xfrm>
        </p:grpSpPr>
        <p:sp>
          <p:nvSpPr>
            <p:cNvPr id="21" name="Oval 20"/>
            <p:cNvSpPr/>
            <p:nvPr/>
          </p:nvSpPr>
          <p:spPr>
            <a:xfrm>
              <a:off x="406424" y="4255115"/>
              <a:ext cx="832514" cy="832514"/>
            </a:xfrm>
            <a:prstGeom prst="ellipse">
              <a:avLst/>
            </a:prstGeom>
            <a:solidFill>
              <a:srgbClr val="2EB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3</a:t>
              </a:r>
              <a:endParaRPr lang="en-US" dirty="0">
                <a:latin typeface="Tw Cen MT" panose="020B0602020104020603" pitchFamily="34" charset="0"/>
                <a:cs typeface="Poppins" panose="00000500000000000000" pitchFamily="2" charset="0"/>
              </a:endParaRPr>
            </a:p>
          </p:txBody>
        </p:sp>
        <p:sp>
          <p:nvSpPr>
            <p:cNvPr id="23" name="TextBox 22"/>
            <p:cNvSpPr txBox="1"/>
            <p:nvPr/>
          </p:nvSpPr>
          <p:spPr>
            <a:xfrm>
              <a:off x="1238938" y="4440540"/>
              <a:ext cx="2812557" cy="461665"/>
            </a:xfrm>
            <a:prstGeom prst="rect">
              <a:avLst/>
            </a:prstGeom>
            <a:noFill/>
          </p:spPr>
          <p:txBody>
            <a:bodyPr wrap="square" rtlCol="0">
              <a:spAutoFit/>
            </a:bodyPr>
            <a:lstStyle/>
            <a:p>
              <a:r>
                <a:rPr lang="en-US" sz="1200" dirty="0" smtClean="0">
                  <a:latin typeface="Tw Cen MT" panose="020B0602020104020603" pitchFamily="34" charset="0"/>
                </a:rPr>
                <a:t>Inclusion </a:t>
              </a:r>
              <a:r>
                <a:rPr lang="en-US" sz="1200" dirty="0">
                  <a:latin typeface="Tw Cen MT" panose="020B0602020104020603" pitchFamily="34" charset="0"/>
                </a:rPr>
                <a:t>of mental health problems and services in primary health care.</a:t>
              </a:r>
            </a:p>
          </p:txBody>
        </p:sp>
      </p:grpSp>
      <p:grpSp>
        <p:nvGrpSpPr>
          <p:cNvPr id="9" name="Group 8"/>
          <p:cNvGrpSpPr/>
          <p:nvPr/>
        </p:nvGrpSpPr>
        <p:grpSpPr>
          <a:xfrm>
            <a:off x="286061" y="3489183"/>
            <a:ext cx="3645071" cy="1015663"/>
            <a:chOff x="406424" y="3013123"/>
            <a:chExt cx="3645071" cy="1015663"/>
          </a:xfrm>
        </p:grpSpPr>
        <p:sp>
          <p:nvSpPr>
            <p:cNvPr id="25" name="Oval 24"/>
            <p:cNvSpPr/>
            <p:nvPr/>
          </p:nvSpPr>
          <p:spPr>
            <a:xfrm>
              <a:off x="406424" y="3104697"/>
              <a:ext cx="832514" cy="83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2</a:t>
              </a:r>
              <a:endParaRPr lang="en-US" dirty="0">
                <a:latin typeface="Tw Cen MT" panose="020B0602020104020603" pitchFamily="34" charset="0"/>
                <a:cs typeface="Poppins" panose="00000500000000000000" pitchFamily="2" charset="0"/>
              </a:endParaRPr>
            </a:p>
          </p:txBody>
        </p:sp>
        <p:sp>
          <p:nvSpPr>
            <p:cNvPr id="27" name="TextBox 26"/>
            <p:cNvSpPr txBox="1"/>
            <p:nvPr/>
          </p:nvSpPr>
          <p:spPr>
            <a:xfrm>
              <a:off x="1238938" y="3013123"/>
              <a:ext cx="2812557" cy="1015663"/>
            </a:xfrm>
            <a:prstGeom prst="rect">
              <a:avLst/>
            </a:prstGeom>
            <a:noFill/>
          </p:spPr>
          <p:txBody>
            <a:bodyPr wrap="square" rtlCol="0">
              <a:spAutoFit/>
            </a:bodyPr>
            <a:lstStyle/>
            <a:p>
              <a:r>
                <a:rPr lang="en-US" sz="1200" dirty="0" smtClean="0">
                  <a:latin typeface="Tw Cen MT" panose="020B0602020104020603" pitchFamily="34" charset="0"/>
                </a:rPr>
                <a:t>I </a:t>
              </a:r>
              <a:r>
                <a:rPr lang="en-US" sz="1200" dirty="0">
                  <a:latin typeface="Tw Cen MT" panose="020B0602020104020603" pitchFamily="34" charset="0"/>
                </a:rPr>
                <a:t>think it is possible to bring down the suicide rate by bringing the mental health services to the highest level in the country by involving the youth in the policy dialogue. </a:t>
              </a:r>
            </a:p>
          </p:txBody>
        </p:sp>
      </p:grpSp>
      <p:grpSp>
        <p:nvGrpSpPr>
          <p:cNvPr id="41" name="Group 40"/>
          <p:cNvGrpSpPr/>
          <p:nvPr/>
        </p:nvGrpSpPr>
        <p:grpSpPr>
          <a:xfrm>
            <a:off x="4279711" y="2292598"/>
            <a:ext cx="3645071" cy="832514"/>
            <a:chOff x="406424" y="1816538"/>
            <a:chExt cx="3645071" cy="832514"/>
          </a:xfrm>
        </p:grpSpPr>
        <p:sp>
          <p:nvSpPr>
            <p:cNvPr id="48" name="Oval 47"/>
            <p:cNvSpPr/>
            <p:nvPr/>
          </p:nvSpPr>
          <p:spPr>
            <a:xfrm>
              <a:off x="406424" y="1816538"/>
              <a:ext cx="832514" cy="832514"/>
            </a:xfrm>
            <a:prstGeom prst="ellipse">
              <a:avLst/>
            </a:prstGeom>
            <a:solidFill>
              <a:srgbClr val="2EB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4</a:t>
              </a:r>
              <a:endParaRPr lang="en-US" dirty="0">
                <a:latin typeface="Tw Cen MT" panose="020B0602020104020603" pitchFamily="34" charset="0"/>
                <a:cs typeface="Poppins" panose="00000500000000000000" pitchFamily="2" charset="0"/>
              </a:endParaRPr>
            </a:p>
          </p:txBody>
        </p:sp>
        <p:sp>
          <p:nvSpPr>
            <p:cNvPr id="49" name="TextBox 48"/>
            <p:cNvSpPr txBox="1"/>
            <p:nvPr/>
          </p:nvSpPr>
          <p:spPr>
            <a:xfrm>
              <a:off x="1238938" y="1909630"/>
              <a:ext cx="2812557" cy="646331"/>
            </a:xfrm>
            <a:prstGeom prst="rect">
              <a:avLst/>
            </a:prstGeom>
            <a:noFill/>
          </p:spPr>
          <p:txBody>
            <a:bodyPr wrap="square" rtlCol="0">
              <a:spAutoFit/>
            </a:bodyPr>
            <a:lstStyle/>
            <a:p>
              <a:r>
                <a:rPr lang="en-US" sz="1200" dirty="0" smtClean="0">
                  <a:latin typeface="Tw Cen MT" panose="020B0602020104020603" pitchFamily="34" charset="0"/>
                </a:rPr>
                <a:t>Inclusion </a:t>
              </a:r>
              <a:r>
                <a:rPr lang="en-US" sz="1200" dirty="0">
                  <a:latin typeface="Tw Cen MT" panose="020B0602020104020603" pitchFamily="34" charset="0"/>
                </a:rPr>
                <a:t>of mental health education from primary school level to university level to remove mental health taboos and stigmas.</a:t>
              </a:r>
            </a:p>
          </p:txBody>
        </p:sp>
      </p:grpSp>
      <p:grpSp>
        <p:nvGrpSpPr>
          <p:cNvPr id="42" name="Group 41"/>
          <p:cNvGrpSpPr/>
          <p:nvPr/>
        </p:nvGrpSpPr>
        <p:grpSpPr>
          <a:xfrm>
            <a:off x="4279711" y="4731175"/>
            <a:ext cx="3645071" cy="832514"/>
            <a:chOff x="406424" y="4255115"/>
            <a:chExt cx="3645071" cy="832514"/>
          </a:xfrm>
        </p:grpSpPr>
        <p:sp>
          <p:nvSpPr>
            <p:cNvPr id="46" name="Oval 45"/>
            <p:cNvSpPr/>
            <p:nvPr/>
          </p:nvSpPr>
          <p:spPr>
            <a:xfrm>
              <a:off x="406424" y="4255115"/>
              <a:ext cx="832514" cy="83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6</a:t>
              </a:r>
              <a:endParaRPr lang="en-US" dirty="0">
                <a:latin typeface="Tw Cen MT" panose="020B0602020104020603" pitchFamily="34" charset="0"/>
                <a:cs typeface="Poppins" panose="00000500000000000000" pitchFamily="2" charset="0"/>
              </a:endParaRPr>
            </a:p>
          </p:txBody>
        </p:sp>
        <p:sp>
          <p:nvSpPr>
            <p:cNvPr id="47" name="TextBox 46"/>
            <p:cNvSpPr txBox="1"/>
            <p:nvPr/>
          </p:nvSpPr>
          <p:spPr>
            <a:xfrm>
              <a:off x="1238938" y="4348207"/>
              <a:ext cx="2812557" cy="646331"/>
            </a:xfrm>
            <a:prstGeom prst="rect">
              <a:avLst/>
            </a:prstGeom>
            <a:noFill/>
          </p:spPr>
          <p:txBody>
            <a:bodyPr wrap="square" rtlCol="0">
              <a:spAutoFit/>
            </a:bodyPr>
            <a:lstStyle/>
            <a:p>
              <a:r>
                <a:rPr lang="en-US" sz="1200" dirty="0" smtClean="0">
                  <a:latin typeface="Tw Cen MT" panose="020B0602020104020603" pitchFamily="34" charset="0"/>
                </a:rPr>
                <a:t>Government </a:t>
              </a:r>
              <a:r>
                <a:rPr lang="en-US" sz="1200" dirty="0">
                  <a:latin typeface="Tw Cen MT" panose="020B0602020104020603" pitchFamily="34" charset="0"/>
                </a:rPr>
                <a:t>should launch a special app to facilitate access to mental health care quickly so anyone can consult a psychiatrist.</a:t>
              </a:r>
            </a:p>
          </p:txBody>
        </p:sp>
      </p:grpSp>
      <p:grpSp>
        <p:nvGrpSpPr>
          <p:cNvPr id="43" name="Group 42"/>
          <p:cNvGrpSpPr/>
          <p:nvPr/>
        </p:nvGrpSpPr>
        <p:grpSpPr>
          <a:xfrm>
            <a:off x="4279711" y="3534970"/>
            <a:ext cx="3645071" cy="832514"/>
            <a:chOff x="406424" y="3058910"/>
            <a:chExt cx="3645071" cy="832514"/>
          </a:xfrm>
        </p:grpSpPr>
        <p:sp>
          <p:nvSpPr>
            <p:cNvPr id="44" name="Oval 43"/>
            <p:cNvSpPr/>
            <p:nvPr/>
          </p:nvSpPr>
          <p:spPr>
            <a:xfrm>
              <a:off x="406424" y="3058910"/>
              <a:ext cx="832514" cy="832514"/>
            </a:xfrm>
            <a:prstGeom prst="ellipse">
              <a:avLst/>
            </a:prstGeom>
            <a:solidFill>
              <a:srgbClr val="FF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5</a:t>
              </a:r>
              <a:endParaRPr lang="en-US" dirty="0">
                <a:latin typeface="Tw Cen MT" panose="020B0602020104020603" pitchFamily="34" charset="0"/>
                <a:cs typeface="Poppins" panose="00000500000000000000" pitchFamily="2" charset="0"/>
              </a:endParaRPr>
            </a:p>
          </p:txBody>
        </p:sp>
        <p:sp>
          <p:nvSpPr>
            <p:cNvPr id="45" name="TextBox 44"/>
            <p:cNvSpPr txBox="1"/>
            <p:nvPr/>
          </p:nvSpPr>
          <p:spPr>
            <a:xfrm>
              <a:off x="1238938" y="3244335"/>
              <a:ext cx="2812557" cy="461665"/>
            </a:xfrm>
            <a:prstGeom prst="rect">
              <a:avLst/>
            </a:prstGeom>
            <a:noFill/>
          </p:spPr>
          <p:txBody>
            <a:bodyPr wrap="square" rtlCol="0">
              <a:spAutoFit/>
            </a:bodyPr>
            <a:lstStyle/>
            <a:p>
              <a:r>
                <a:rPr lang="en-US" sz="1200" dirty="0" smtClean="0">
                  <a:latin typeface="Tw Cen MT" panose="020B0602020104020603" pitchFamily="34" charset="0"/>
                </a:rPr>
                <a:t>Launch </a:t>
              </a:r>
              <a:r>
                <a:rPr lang="en-US" sz="1200" dirty="0">
                  <a:latin typeface="Tw Cen MT" panose="020B0602020104020603" pitchFamily="34" charset="0"/>
                </a:rPr>
                <a:t>a national hotline service on an urgent basis to provide mental health care.</a:t>
              </a:r>
            </a:p>
          </p:txBody>
        </p:sp>
      </p:grpSp>
      <p:grpSp>
        <p:nvGrpSpPr>
          <p:cNvPr id="51" name="Group 50"/>
          <p:cNvGrpSpPr/>
          <p:nvPr/>
        </p:nvGrpSpPr>
        <p:grpSpPr>
          <a:xfrm>
            <a:off x="8260868" y="2292598"/>
            <a:ext cx="3645071" cy="832514"/>
            <a:chOff x="406424" y="1816538"/>
            <a:chExt cx="3645071" cy="832514"/>
          </a:xfrm>
        </p:grpSpPr>
        <p:sp>
          <p:nvSpPr>
            <p:cNvPr id="58" name="Oval 57"/>
            <p:cNvSpPr/>
            <p:nvPr/>
          </p:nvSpPr>
          <p:spPr>
            <a:xfrm>
              <a:off x="406424" y="1816538"/>
              <a:ext cx="832514" cy="83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7</a:t>
              </a:r>
              <a:endParaRPr lang="en-US" dirty="0">
                <a:latin typeface="Tw Cen MT" panose="020B0602020104020603" pitchFamily="34" charset="0"/>
                <a:cs typeface="Poppins" panose="00000500000000000000" pitchFamily="2" charset="0"/>
              </a:endParaRPr>
            </a:p>
          </p:txBody>
        </p:sp>
        <p:sp>
          <p:nvSpPr>
            <p:cNvPr id="59" name="TextBox 58"/>
            <p:cNvSpPr txBox="1"/>
            <p:nvPr/>
          </p:nvSpPr>
          <p:spPr>
            <a:xfrm>
              <a:off x="1238938" y="1817297"/>
              <a:ext cx="2812557" cy="830997"/>
            </a:xfrm>
            <a:prstGeom prst="rect">
              <a:avLst/>
            </a:prstGeom>
            <a:noFill/>
          </p:spPr>
          <p:txBody>
            <a:bodyPr wrap="square" rtlCol="0">
              <a:spAutoFit/>
            </a:bodyPr>
            <a:lstStyle/>
            <a:p>
              <a:r>
                <a:rPr lang="en-US" sz="1200" dirty="0" smtClean="0">
                  <a:latin typeface="Tw Cen MT" panose="020B0602020104020603" pitchFamily="34" charset="0"/>
                </a:rPr>
                <a:t>Provide </a:t>
              </a:r>
              <a:r>
                <a:rPr lang="en-US" sz="1200" dirty="0">
                  <a:latin typeface="Tw Cen MT" panose="020B0602020104020603" pitchFamily="34" charset="0"/>
                </a:rPr>
                <a:t>basic mental health care training to community clinic health workers at the marginal level and provide mental health first aid training to youth.</a:t>
              </a:r>
            </a:p>
          </p:txBody>
        </p:sp>
      </p:grpSp>
      <p:grpSp>
        <p:nvGrpSpPr>
          <p:cNvPr id="52" name="Group 51"/>
          <p:cNvGrpSpPr/>
          <p:nvPr/>
        </p:nvGrpSpPr>
        <p:grpSpPr>
          <a:xfrm>
            <a:off x="8260868" y="4731175"/>
            <a:ext cx="3645071" cy="832514"/>
            <a:chOff x="406424" y="4255115"/>
            <a:chExt cx="3645071" cy="832514"/>
          </a:xfrm>
        </p:grpSpPr>
        <p:sp>
          <p:nvSpPr>
            <p:cNvPr id="56" name="Oval 55"/>
            <p:cNvSpPr/>
            <p:nvPr/>
          </p:nvSpPr>
          <p:spPr>
            <a:xfrm>
              <a:off x="406424" y="4255115"/>
              <a:ext cx="832514" cy="832514"/>
            </a:xfrm>
            <a:prstGeom prst="ellipse">
              <a:avLst/>
            </a:prstGeom>
            <a:solidFill>
              <a:srgbClr val="FF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9</a:t>
              </a:r>
              <a:endParaRPr lang="en-US" dirty="0">
                <a:latin typeface="Tw Cen MT" panose="020B0602020104020603" pitchFamily="34" charset="0"/>
                <a:cs typeface="Poppins" panose="00000500000000000000" pitchFamily="2" charset="0"/>
              </a:endParaRPr>
            </a:p>
          </p:txBody>
        </p:sp>
        <p:sp>
          <p:nvSpPr>
            <p:cNvPr id="57" name="TextBox 56"/>
            <p:cNvSpPr txBox="1"/>
            <p:nvPr/>
          </p:nvSpPr>
          <p:spPr>
            <a:xfrm>
              <a:off x="1238938" y="4440540"/>
              <a:ext cx="2812557" cy="461665"/>
            </a:xfrm>
            <a:prstGeom prst="rect">
              <a:avLst/>
            </a:prstGeom>
            <a:noFill/>
          </p:spPr>
          <p:txBody>
            <a:bodyPr wrap="square" rtlCol="0">
              <a:spAutoFit/>
            </a:bodyPr>
            <a:lstStyle/>
            <a:p>
              <a:r>
                <a:rPr lang="en-US" sz="1200" dirty="0" smtClean="0">
                  <a:latin typeface="Tw Cen MT" panose="020B0602020104020603" pitchFamily="34" charset="0"/>
                </a:rPr>
                <a:t>Everyone </a:t>
              </a:r>
              <a:r>
                <a:rPr lang="en-US" sz="1200" dirty="0">
                  <a:latin typeface="Tw Cen MT" panose="020B0602020104020603" pitchFamily="34" charset="0"/>
                </a:rPr>
                <a:t>must come forward now to create a future generation free of depression. </a:t>
              </a:r>
            </a:p>
          </p:txBody>
        </p:sp>
      </p:grpSp>
      <p:grpSp>
        <p:nvGrpSpPr>
          <p:cNvPr id="53" name="Group 52"/>
          <p:cNvGrpSpPr/>
          <p:nvPr/>
        </p:nvGrpSpPr>
        <p:grpSpPr>
          <a:xfrm>
            <a:off x="8260868" y="3534970"/>
            <a:ext cx="3645071" cy="832514"/>
            <a:chOff x="406424" y="3058910"/>
            <a:chExt cx="3645071" cy="832514"/>
          </a:xfrm>
        </p:grpSpPr>
        <p:sp>
          <p:nvSpPr>
            <p:cNvPr id="54" name="Oval 53"/>
            <p:cNvSpPr/>
            <p:nvPr/>
          </p:nvSpPr>
          <p:spPr>
            <a:xfrm>
              <a:off x="406424" y="3058910"/>
              <a:ext cx="832514" cy="832514"/>
            </a:xfrm>
            <a:prstGeom prst="ellipse">
              <a:avLst/>
            </a:prstGeom>
            <a:solidFill>
              <a:srgbClr val="2EB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8</a:t>
              </a:r>
              <a:endParaRPr lang="en-US" dirty="0">
                <a:latin typeface="Tw Cen MT" panose="020B0602020104020603" pitchFamily="34" charset="0"/>
                <a:cs typeface="Poppins" panose="00000500000000000000" pitchFamily="2" charset="0"/>
              </a:endParaRPr>
            </a:p>
          </p:txBody>
        </p:sp>
        <p:sp>
          <p:nvSpPr>
            <p:cNvPr id="55" name="TextBox 54"/>
            <p:cNvSpPr txBox="1"/>
            <p:nvPr/>
          </p:nvSpPr>
          <p:spPr>
            <a:xfrm>
              <a:off x="1238938" y="3244335"/>
              <a:ext cx="2812557" cy="461665"/>
            </a:xfrm>
            <a:prstGeom prst="rect">
              <a:avLst/>
            </a:prstGeom>
            <a:noFill/>
          </p:spPr>
          <p:txBody>
            <a:bodyPr wrap="square" rtlCol="0">
              <a:spAutoFit/>
            </a:bodyPr>
            <a:lstStyle/>
            <a:p>
              <a:r>
                <a:rPr lang="en-US" sz="1200" dirty="0" smtClean="0">
                  <a:latin typeface="Tw Cen MT" panose="020B0602020104020603" pitchFamily="34" charset="0"/>
                </a:rPr>
                <a:t>Strengthening </a:t>
              </a:r>
              <a:r>
                <a:rPr lang="en-US" sz="1200" dirty="0">
                  <a:latin typeface="Tw Cen MT" panose="020B0602020104020603" pitchFamily="34" charset="0"/>
                </a:rPr>
                <a:t>the role of mass media and social media in raising awareness.</a:t>
              </a:r>
            </a:p>
          </p:txBody>
        </p:sp>
      </p:grpSp>
    </p:spTree>
    <p:extLst>
      <p:ext uri="{BB962C8B-B14F-4D97-AF65-F5344CB8AC3E}">
        <p14:creationId xmlns:p14="http://schemas.microsoft.com/office/powerpoint/2010/main" val="422706261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par>
                          <p:cTn id="15" fill="hold">
                            <p:stCondLst>
                              <p:cond delay="1500"/>
                            </p:stCondLst>
                            <p:childTnLst>
                              <p:par>
                                <p:cTn id="16" presetID="3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childTnLst>
                          </p:cTn>
                        </p:par>
                        <p:par>
                          <p:cTn id="22" fill="hold">
                            <p:stCondLst>
                              <p:cond delay="2500"/>
                            </p:stCondLst>
                            <p:childTnLst>
                              <p:par>
                                <p:cTn id="23" presetID="3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par>
                          <p:cTn id="29" fill="hold">
                            <p:stCondLst>
                              <p:cond delay="3500"/>
                            </p:stCondLst>
                            <p:childTnLst>
                              <p:par>
                                <p:cTn id="30" presetID="31" presetClass="entr" presetSubtype="0"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fltVal val="0"/>
                                          </p:val>
                                        </p:tav>
                                        <p:tav tm="100000">
                                          <p:val>
                                            <p:strVal val="#ppt_w"/>
                                          </p:val>
                                        </p:tav>
                                      </p:tavLst>
                                    </p:anim>
                                    <p:anim calcmode="lin" valueType="num">
                                      <p:cBhvr>
                                        <p:cTn id="33" dur="1000" fill="hold"/>
                                        <p:tgtEl>
                                          <p:spTgt spid="41"/>
                                        </p:tgtEl>
                                        <p:attrNameLst>
                                          <p:attrName>ppt_h</p:attrName>
                                        </p:attrNameLst>
                                      </p:cBhvr>
                                      <p:tavLst>
                                        <p:tav tm="0">
                                          <p:val>
                                            <p:fltVal val="0"/>
                                          </p:val>
                                        </p:tav>
                                        <p:tav tm="100000">
                                          <p:val>
                                            <p:strVal val="#ppt_h"/>
                                          </p:val>
                                        </p:tav>
                                      </p:tavLst>
                                    </p:anim>
                                    <p:anim calcmode="lin" valueType="num">
                                      <p:cBhvr>
                                        <p:cTn id="34" dur="1000" fill="hold"/>
                                        <p:tgtEl>
                                          <p:spTgt spid="41"/>
                                        </p:tgtEl>
                                        <p:attrNameLst>
                                          <p:attrName>style.rotation</p:attrName>
                                        </p:attrNameLst>
                                      </p:cBhvr>
                                      <p:tavLst>
                                        <p:tav tm="0">
                                          <p:val>
                                            <p:fltVal val="90"/>
                                          </p:val>
                                        </p:tav>
                                        <p:tav tm="100000">
                                          <p:val>
                                            <p:fltVal val="0"/>
                                          </p:val>
                                        </p:tav>
                                      </p:tavLst>
                                    </p:anim>
                                    <p:animEffect transition="in" filter="fade">
                                      <p:cBhvr>
                                        <p:cTn id="35" dur="1000"/>
                                        <p:tgtEl>
                                          <p:spTgt spid="41"/>
                                        </p:tgtEl>
                                      </p:cBhvr>
                                    </p:animEffect>
                                  </p:childTnLst>
                                </p:cTn>
                              </p:par>
                            </p:childTnLst>
                          </p:cTn>
                        </p:par>
                        <p:par>
                          <p:cTn id="36" fill="hold">
                            <p:stCondLst>
                              <p:cond delay="4500"/>
                            </p:stCondLst>
                            <p:childTnLst>
                              <p:par>
                                <p:cTn id="37" presetID="31" presetClass="entr" presetSubtype="0"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1000" fill="hold"/>
                                        <p:tgtEl>
                                          <p:spTgt spid="43"/>
                                        </p:tgtEl>
                                        <p:attrNameLst>
                                          <p:attrName>ppt_w</p:attrName>
                                        </p:attrNameLst>
                                      </p:cBhvr>
                                      <p:tavLst>
                                        <p:tav tm="0">
                                          <p:val>
                                            <p:fltVal val="0"/>
                                          </p:val>
                                        </p:tav>
                                        <p:tav tm="100000">
                                          <p:val>
                                            <p:strVal val="#ppt_w"/>
                                          </p:val>
                                        </p:tav>
                                      </p:tavLst>
                                    </p:anim>
                                    <p:anim calcmode="lin" valueType="num">
                                      <p:cBhvr>
                                        <p:cTn id="40" dur="1000" fill="hold"/>
                                        <p:tgtEl>
                                          <p:spTgt spid="43"/>
                                        </p:tgtEl>
                                        <p:attrNameLst>
                                          <p:attrName>ppt_h</p:attrName>
                                        </p:attrNameLst>
                                      </p:cBhvr>
                                      <p:tavLst>
                                        <p:tav tm="0">
                                          <p:val>
                                            <p:fltVal val="0"/>
                                          </p:val>
                                        </p:tav>
                                        <p:tav tm="100000">
                                          <p:val>
                                            <p:strVal val="#ppt_h"/>
                                          </p:val>
                                        </p:tav>
                                      </p:tavLst>
                                    </p:anim>
                                    <p:anim calcmode="lin" valueType="num">
                                      <p:cBhvr>
                                        <p:cTn id="41" dur="1000" fill="hold"/>
                                        <p:tgtEl>
                                          <p:spTgt spid="43"/>
                                        </p:tgtEl>
                                        <p:attrNameLst>
                                          <p:attrName>style.rotation</p:attrName>
                                        </p:attrNameLst>
                                      </p:cBhvr>
                                      <p:tavLst>
                                        <p:tav tm="0">
                                          <p:val>
                                            <p:fltVal val="90"/>
                                          </p:val>
                                        </p:tav>
                                        <p:tav tm="100000">
                                          <p:val>
                                            <p:fltVal val="0"/>
                                          </p:val>
                                        </p:tav>
                                      </p:tavLst>
                                    </p:anim>
                                    <p:animEffect transition="in" filter="fade">
                                      <p:cBhvr>
                                        <p:cTn id="42" dur="1000"/>
                                        <p:tgtEl>
                                          <p:spTgt spid="43"/>
                                        </p:tgtEl>
                                      </p:cBhvr>
                                    </p:animEffect>
                                  </p:childTnLst>
                                </p:cTn>
                              </p:par>
                            </p:childTnLst>
                          </p:cTn>
                        </p:par>
                        <p:par>
                          <p:cTn id="43" fill="hold">
                            <p:stCondLst>
                              <p:cond delay="5500"/>
                            </p:stCondLst>
                            <p:childTnLst>
                              <p:par>
                                <p:cTn id="44" presetID="31" presetClass="entr" presetSubtype="0"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p:cTn id="46" dur="1000" fill="hold"/>
                                        <p:tgtEl>
                                          <p:spTgt spid="42"/>
                                        </p:tgtEl>
                                        <p:attrNameLst>
                                          <p:attrName>ppt_w</p:attrName>
                                        </p:attrNameLst>
                                      </p:cBhvr>
                                      <p:tavLst>
                                        <p:tav tm="0">
                                          <p:val>
                                            <p:fltVal val="0"/>
                                          </p:val>
                                        </p:tav>
                                        <p:tav tm="100000">
                                          <p:val>
                                            <p:strVal val="#ppt_w"/>
                                          </p:val>
                                        </p:tav>
                                      </p:tavLst>
                                    </p:anim>
                                    <p:anim calcmode="lin" valueType="num">
                                      <p:cBhvr>
                                        <p:cTn id="47" dur="1000" fill="hold"/>
                                        <p:tgtEl>
                                          <p:spTgt spid="42"/>
                                        </p:tgtEl>
                                        <p:attrNameLst>
                                          <p:attrName>ppt_h</p:attrName>
                                        </p:attrNameLst>
                                      </p:cBhvr>
                                      <p:tavLst>
                                        <p:tav tm="0">
                                          <p:val>
                                            <p:fltVal val="0"/>
                                          </p:val>
                                        </p:tav>
                                        <p:tav tm="100000">
                                          <p:val>
                                            <p:strVal val="#ppt_h"/>
                                          </p:val>
                                        </p:tav>
                                      </p:tavLst>
                                    </p:anim>
                                    <p:anim calcmode="lin" valueType="num">
                                      <p:cBhvr>
                                        <p:cTn id="48" dur="1000" fill="hold"/>
                                        <p:tgtEl>
                                          <p:spTgt spid="42"/>
                                        </p:tgtEl>
                                        <p:attrNameLst>
                                          <p:attrName>style.rotation</p:attrName>
                                        </p:attrNameLst>
                                      </p:cBhvr>
                                      <p:tavLst>
                                        <p:tav tm="0">
                                          <p:val>
                                            <p:fltVal val="90"/>
                                          </p:val>
                                        </p:tav>
                                        <p:tav tm="100000">
                                          <p:val>
                                            <p:fltVal val="0"/>
                                          </p:val>
                                        </p:tav>
                                      </p:tavLst>
                                    </p:anim>
                                    <p:animEffect transition="in" filter="fade">
                                      <p:cBhvr>
                                        <p:cTn id="49" dur="1000"/>
                                        <p:tgtEl>
                                          <p:spTgt spid="42"/>
                                        </p:tgtEl>
                                      </p:cBhvr>
                                    </p:animEffect>
                                  </p:childTnLst>
                                </p:cTn>
                              </p:par>
                            </p:childTnLst>
                          </p:cTn>
                        </p:par>
                        <p:par>
                          <p:cTn id="50" fill="hold">
                            <p:stCondLst>
                              <p:cond delay="6500"/>
                            </p:stCondLst>
                            <p:childTnLst>
                              <p:par>
                                <p:cTn id="51" presetID="31" presetClass="entr" presetSubtype="0" fill="hold" nodeType="after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p:cTn id="53" dur="1000" fill="hold"/>
                                        <p:tgtEl>
                                          <p:spTgt spid="51"/>
                                        </p:tgtEl>
                                        <p:attrNameLst>
                                          <p:attrName>ppt_w</p:attrName>
                                        </p:attrNameLst>
                                      </p:cBhvr>
                                      <p:tavLst>
                                        <p:tav tm="0">
                                          <p:val>
                                            <p:fltVal val="0"/>
                                          </p:val>
                                        </p:tav>
                                        <p:tav tm="100000">
                                          <p:val>
                                            <p:strVal val="#ppt_w"/>
                                          </p:val>
                                        </p:tav>
                                      </p:tavLst>
                                    </p:anim>
                                    <p:anim calcmode="lin" valueType="num">
                                      <p:cBhvr>
                                        <p:cTn id="54" dur="1000" fill="hold"/>
                                        <p:tgtEl>
                                          <p:spTgt spid="51"/>
                                        </p:tgtEl>
                                        <p:attrNameLst>
                                          <p:attrName>ppt_h</p:attrName>
                                        </p:attrNameLst>
                                      </p:cBhvr>
                                      <p:tavLst>
                                        <p:tav tm="0">
                                          <p:val>
                                            <p:fltVal val="0"/>
                                          </p:val>
                                        </p:tav>
                                        <p:tav tm="100000">
                                          <p:val>
                                            <p:strVal val="#ppt_h"/>
                                          </p:val>
                                        </p:tav>
                                      </p:tavLst>
                                    </p:anim>
                                    <p:anim calcmode="lin" valueType="num">
                                      <p:cBhvr>
                                        <p:cTn id="55" dur="1000" fill="hold"/>
                                        <p:tgtEl>
                                          <p:spTgt spid="51"/>
                                        </p:tgtEl>
                                        <p:attrNameLst>
                                          <p:attrName>style.rotation</p:attrName>
                                        </p:attrNameLst>
                                      </p:cBhvr>
                                      <p:tavLst>
                                        <p:tav tm="0">
                                          <p:val>
                                            <p:fltVal val="90"/>
                                          </p:val>
                                        </p:tav>
                                        <p:tav tm="100000">
                                          <p:val>
                                            <p:fltVal val="0"/>
                                          </p:val>
                                        </p:tav>
                                      </p:tavLst>
                                    </p:anim>
                                    <p:animEffect transition="in" filter="fade">
                                      <p:cBhvr>
                                        <p:cTn id="56" dur="1000"/>
                                        <p:tgtEl>
                                          <p:spTgt spid="51"/>
                                        </p:tgtEl>
                                      </p:cBhvr>
                                    </p:animEffect>
                                  </p:childTnLst>
                                </p:cTn>
                              </p:par>
                            </p:childTnLst>
                          </p:cTn>
                        </p:par>
                        <p:par>
                          <p:cTn id="57" fill="hold">
                            <p:stCondLst>
                              <p:cond delay="7500"/>
                            </p:stCondLst>
                            <p:childTnLst>
                              <p:par>
                                <p:cTn id="58" presetID="31" presetClass="entr" presetSubtype="0" fill="hold" nodeType="afterEffect">
                                  <p:stCondLst>
                                    <p:cond delay="0"/>
                                  </p:stCondLst>
                                  <p:childTnLst>
                                    <p:set>
                                      <p:cBhvr>
                                        <p:cTn id="59" dur="1" fill="hold">
                                          <p:stCondLst>
                                            <p:cond delay="0"/>
                                          </p:stCondLst>
                                        </p:cTn>
                                        <p:tgtEl>
                                          <p:spTgt spid="53"/>
                                        </p:tgtEl>
                                        <p:attrNameLst>
                                          <p:attrName>style.visibility</p:attrName>
                                        </p:attrNameLst>
                                      </p:cBhvr>
                                      <p:to>
                                        <p:strVal val="visible"/>
                                      </p:to>
                                    </p:set>
                                    <p:anim calcmode="lin" valueType="num">
                                      <p:cBhvr>
                                        <p:cTn id="60" dur="1000" fill="hold"/>
                                        <p:tgtEl>
                                          <p:spTgt spid="53"/>
                                        </p:tgtEl>
                                        <p:attrNameLst>
                                          <p:attrName>ppt_w</p:attrName>
                                        </p:attrNameLst>
                                      </p:cBhvr>
                                      <p:tavLst>
                                        <p:tav tm="0">
                                          <p:val>
                                            <p:fltVal val="0"/>
                                          </p:val>
                                        </p:tav>
                                        <p:tav tm="100000">
                                          <p:val>
                                            <p:strVal val="#ppt_w"/>
                                          </p:val>
                                        </p:tav>
                                      </p:tavLst>
                                    </p:anim>
                                    <p:anim calcmode="lin" valueType="num">
                                      <p:cBhvr>
                                        <p:cTn id="61" dur="1000" fill="hold"/>
                                        <p:tgtEl>
                                          <p:spTgt spid="53"/>
                                        </p:tgtEl>
                                        <p:attrNameLst>
                                          <p:attrName>ppt_h</p:attrName>
                                        </p:attrNameLst>
                                      </p:cBhvr>
                                      <p:tavLst>
                                        <p:tav tm="0">
                                          <p:val>
                                            <p:fltVal val="0"/>
                                          </p:val>
                                        </p:tav>
                                        <p:tav tm="100000">
                                          <p:val>
                                            <p:strVal val="#ppt_h"/>
                                          </p:val>
                                        </p:tav>
                                      </p:tavLst>
                                    </p:anim>
                                    <p:anim calcmode="lin" valueType="num">
                                      <p:cBhvr>
                                        <p:cTn id="62" dur="1000" fill="hold"/>
                                        <p:tgtEl>
                                          <p:spTgt spid="53"/>
                                        </p:tgtEl>
                                        <p:attrNameLst>
                                          <p:attrName>style.rotation</p:attrName>
                                        </p:attrNameLst>
                                      </p:cBhvr>
                                      <p:tavLst>
                                        <p:tav tm="0">
                                          <p:val>
                                            <p:fltVal val="90"/>
                                          </p:val>
                                        </p:tav>
                                        <p:tav tm="100000">
                                          <p:val>
                                            <p:fltVal val="0"/>
                                          </p:val>
                                        </p:tav>
                                      </p:tavLst>
                                    </p:anim>
                                    <p:animEffect transition="in" filter="fade">
                                      <p:cBhvr>
                                        <p:cTn id="63" dur="1000"/>
                                        <p:tgtEl>
                                          <p:spTgt spid="53"/>
                                        </p:tgtEl>
                                      </p:cBhvr>
                                    </p:animEffect>
                                  </p:childTnLst>
                                </p:cTn>
                              </p:par>
                            </p:childTnLst>
                          </p:cTn>
                        </p:par>
                        <p:par>
                          <p:cTn id="64" fill="hold">
                            <p:stCondLst>
                              <p:cond delay="8500"/>
                            </p:stCondLst>
                            <p:childTnLst>
                              <p:par>
                                <p:cTn id="65" presetID="31" presetClass="entr" presetSubtype="0" fill="hold" nodeType="after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1000" fill="hold"/>
                                        <p:tgtEl>
                                          <p:spTgt spid="52"/>
                                        </p:tgtEl>
                                        <p:attrNameLst>
                                          <p:attrName>ppt_w</p:attrName>
                                        </p:attrNameLst>
                                      </p:cBhvr>
                                      <p:tavLst>
                                        <p:tav tm="0">
                                          <p:val>
                                            <p:fltVal val="0"/>
                                          </p:val>
                                        </p:tav>
                                        <p:tav tm="100000">
                                          <p:val>
                                            <p:strVal val="#ppt_w"/>
                                          </p:val>
                                        </p:tav>
                                      </p:tavLst>
                                    </p:anim>
                                    <p:anim calcmode="lin" valueType="num">
                                      <p:cBhvr>
                                        <p:cTn id="68" dur="1000" fill="hold"/>
                                        <p:tgtEl>
                                          <p:spTgt spid="52"/>
                                        </p:tgtEl>
                                        <p:attrNameLst>
                                          <p:attrName>ppt_h</p:attrName>
                                        </p:attrNameLst>
                                      </p:cBhvr>
                                      <p:tavLst>
                                        <p:tav tm="0">
                                          <p:val>
                                            <p:fltVal val="0"/>
                                          </p:val>
                                        </p:tav>
                                        <p:tav tm="100000">
                                          <p:val>
                                            <p:strVal val="#ppt_h"/>
                                          </p:val>
                                        </p:tav>
                                      </p:tavLst>
                                    </p:anim>
                                    <p:anim calcmode="lin" valueType="num">
                                      <p:cBhvr>
                                        <p:cTn id="69" dur="1000" fill="hold"/>
                                        <p:tgtEl>
                                          <p:spTgt spid="52"/>
                                        </p:tgtEl>
                                        <p:attrNameLst>
                                          <p:attrName>style.rotation</p:attrName>
                                        </p:attrNameLst>
                                      </p:cBhvr>
                                      <p:tavLst>
                                        <p:tav tm="0">
                                          <p:val>
                                            <p:fltVal val="90"/>
                                          </p:val>
                                        </p:tav>
                                        <p:tav tm="100000">
                                          <p:val>
                                            <p:fltVal val="0"/>
                                          </p:val>
                                        </p:tav>
                                      </p:tavLst>
                                    </p:anim>
                                    <p:animEffect transition="in" filter="fade">
                                      <p:cBhvr>
                                        <p:cTn id="70"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0" name="Group 19"/>
          <p:cNvGrpSpPr/>
          <p:nvPr/>
        </p:nvGrpSpPr>
        <p:grpSpPr>
          <a:xfrm>
            <a:off x="3609761" y="2198076"/>
            <a:ext cx="1322362" cy="1322362"/>
            <a:chOff x="3705393" y="2198077"/>
            <a:chExt cx="1322362" cy="1322362"/>
          </a:xfrm>
        </p:grpSpPr>
        <p:sp>
          <p:nvSpPr>
            <p:cNvPr id="2" name="Rounded Rectangle 1"/>
            <p:cNvSpPr/>
            <p:nvPr/>
          </p:nvSpPr>
          <p:spPr>
            <a:xfrm rot="2700000">
              <a:off x="3705393" y="2198077"/>
              <a:ext cx="1322362" cy="1322362"/>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6746" y="2479430"/>
              <a:ext cx="759656" cy="759656"/>
            </a:xfrm>
            <a:prstGeom prst="rect">
              <a:avLst/>
            </a:prstGeom>
          </p:spPr>
        </p:pic>
      </p:grpSp>
      <p:grpSp>
        <p:nvGrpSpPr>
          <p:cNvPr id="21" name="Group 20"/>
          <p:cNvGrpSpPr/>
          <p:nvPr/>
        </p:nvGrpSpPr>
        <p:grpSpPr>
          <a:xfrm>
            <a:off x="5434819" y="2198077"/>
            <a:ext cx="1322362" cy="1322362"/>
            <a:chOff x="5434819" y="2198077"/>
            <a:chExt cx="1322362" cy="1322362"/>
          </a:xfrm>
        </p:grpSpPr>
        <p:sp>
          <p:nvSpPr>
            <p:cNvPr id="3" name="Rounded Rectangle 2"/>
            <p:cNvSpPr/>
            <p:nvPr/>
          </p:nvSpPr>
          <p:spPr>
            <a:xfrm rot="2700000">
              <a:off x="5434819" y="2198077"/>
              <a:ext cx="1322362" cy="1322362"/>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6172" y="2480655"/>
              <a:ext cx="759656" cy="757205"/>
            </a:xfrm>
            <a:prstGeom prst="rect">
              <a:avLst/>
            </a:prstGeom>
          </p:spPr>
        </p:pic>
      </p:grpSp>
      <p:grpSp>
        <p:nvGrpSpPr>
          <p:cNvPr id="22" name="Group 21"/>
          <p:cNvGrpSpPr/>
          <p:nvPr/>
        </p:nvGrpSpPr>
        <p:grpSpPr>
          <a:xfrm>
            <a:off x="7282398" y="2198076"/>
            <a:ext cx="1322362" cy="1322362"/>
            <a:chOff x="7164245" y="2198077"/>
            <a:chExt cx="1322362" cy="1322362"/>
          </a:xfrm>
        </p:grpSpPr>
        <p:sp>
          <p:nvSpPr>
            <p:cNvPr id="4" name="Rounded Rectangle 3"/>
            <p:cNvSpPr/>
            <p:nvPr/>
          </p:nvSpPr>
          <p:spPr>
            <a:xfrm rot="2700000">
              <a:off x="7164245" y="2198077"/>
              <a:ext cx="1322362" cy="1322362"/>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5598" y="2479430"/>
              <a:ext cx="759656" cy="759656"/>
            </a:xfrm>
            <a:prstGeom prst="rect">
              <a:avLst/>
            </a:prstGeom>
          </p:spPr>
        </p:pic>
      </p:grpSp>
      <p:grpSp>
        <p:nvGrpSpPr>
          <p:cNvPr id="23" name="Group 22"/>
          <p:cNvGrpSpPr/>
          <p:nvPr/>
        </p:nvGrpSpPr>
        <p:grpSpPr>
          <a:xfrm>
            <a:off x="4522288" y="3364761"/>
            <a:ext cx="1322362" cy="1322362"/>
            <a:chOff x="4570107" y="3337561"/>
            <a:chExt cx="1322362" cy="1322362"/>
          </a:xfrm>
        </p:grpSpPr>
        <p:sp>
          <p:nvSpPr>
            <p:cNvPr id="5" name="Rounded Rectangle 4"/>
            <p:cNvSpPr/>
            <p:nvPr/>
          </p:nvSpPr>
          <p:spPr>
            <a:xfrm rot="2700000">
              <a:off x="4570107" y="3337561"/>
              <a:ext cx="1322362" cy="1322362"/>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1457" y="3714683"/>
              <a:ext cx="759656" cy="568118"/>
            </a:xfrm>
            <a:prstGeom prst="rect">
              <a:avLst/>
            </a:prstGeom>
          </p:spPr>
        </p:pic>
      </p:grpSp>
      <p:grpSp>
        <p:nvGrpSpPr>
          <p:cNvPr id="24" name="Group 23"/>
          <p:cNvGrpSpPr/>
          <p:nvPr/>
        </p:nvGrpSpPr>
        <p:grpSpPr>
          <a:xfrm>
            <a:off x="6359481" y="3364761"/>
            <a:ext cx="1322362" cy="1322362"/>
            <a:chOff x="6299530" y="3337561"/>
            <a:chExt cx="1322362" cy="1322362"/>
          </a:xfrm>
        </p:grpSpPr>
        <p:sp>
          <p:nvSpPr>
            <p:cNvPr id="6" name="Rounded Rectangle 5"/>
            <p:cNvSpPr/>
            <p:nvPr/>
          </p:nvSpPr>
          <p:spPr>
            <a:xfrm rot="2700000">
              <a:off x="6299530" y="3337561"/>
              <a:ext cx="1322362" cy="1322362"/>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0886" y="3810000"/>
              <a:ext cx="759656" cy="377483"/>
            </a:xfrm>
            <a:prstGeom prst="rect">
              <a:avLst/>
            </a:prstGeom>
          </p:spPr>
        </p:pic>
      </p:grpSp>
      <p:sp>
        <p:nvSpPr>
          <p:cNvPr id="13" name="TextBox 12"/>
          <p:cNvSpPr txBox="1"/>
          <p:nvPr/>
        </p:nvSpPr>
        <p:spPr>
          <a:xfrm>
            <a:off x="5069899" y="590842"/>
            <a:ext cx="2052203" cy="369332"/>
          </a:xfrm>
          <a:prstGeom prst="rect">
            <a:avLst/>
          </a:prstGeom>
          <a:noFill/>
        </p:spPr>
        <p:txBody>
          <a:bodyPr wrap="square" rtlCol="0">
            <a:spAutoFit/>
          </a:bodyPr>
          <a:lstStyle/>
          <a:p>
            <a:r>
              <a:rPr lang="en-US" spc="600" dirty="0" smtClean="0">
                <a:latin typeface="Tw Cen MT" panose="020B0602020104020603" pitchFamily="34" charset="0"/>
              </a:rPr>
              <a:t>RESOURCES</a:t>
            </a:r>
            <a:endParaRPr lang="en-US" spc="600" dirty="0">
              <a:latin typeface="Tw Cen MT" panose="020B0602020104020603" pitchFamily="34" charset="0"/>
            </a:endParaRPr>
          </a:p>
        </p:txBody>
      </p:sp>
      <p:grpSp>
        <p:nvGrpSpPr>
          <p:cNvPr id="19" name="Group 18"/>
          <p:cNvGrpSpPr/>
          <p:nvPr/>
        </p:nvGrpSpPr>
        <p:grpSpPr>
          <a:xfrm>
            <a:off x="5659025" y="960174"/>
            <a:ext cx="873951" cy="126609"/>
            <a:chOff x="5665181" y="960174"/>
            <a:chExt cx="873951" cy="126609"/>
          </a:xfrm>
        </p:grpSpPr>
        <p:sp>
          <p:nvSpPr>
            <p:cNvPr id="14" name="Oval 13"/>
            <p:cNvSpPr/>
            <p:nvPr/>
          </p:nvSpPr>
          <p:spPr>
            <a:xfrm>
              <a:off x="5665181" y="960174"/>
              <a:ext cx="126609" cy="126609"/>
            </a:xfrm>
            <a:prstGeom prst="ellipse">
              <a:avLst/>
            </a:prstGeom>
            <a:solidFill>
              <a:srgbClr val="2EB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16640" y="960174"/>
              <a:ext cx="126609" cy="126609"/>
            </a:xfrm>
            <a:prstGeom prst="ellipse">
              <a:avLst/>
            </a:prstGeom>
            <a:solidFill>
              <a:srgbClr val="FF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166340" y="960174"/>
              <a:ext cx="126609" cy="126609"/>
            </a:xfrm>
            <a:prstGeom prst="ellipse">
              <a:avLst/>
            </a:prstGeom>
            <a:solidFill>
              <a:srgbClr val="6D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12523" y="960174"/>
              <a:ext cx="126609" cy="1266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782261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anim calcmode="lin" valueType="num">
                                      <p:cBhvr>
                                        <p:cTn id="8" dur="750" fill="hold"/>
                                        <p:tgtEl>
                                          <p:spTgt spid="20"/>
                                        </p:tgtEl>
                                        <p:attrNameLst>
                                          <p:attrName>ppt_x</p:attrName>
                                        </p:attrNameLst>
                                      </p:cBhvr>
                                      <p:tavLst>
                                        <p:tav tm="0">
                                          <p:val>
                                            <p:strVal val="#ppt_x"/>
                                          </p:val>
                                        </p:tav>
                                        <p:tav tm="100000">
                                          <p:val>
                                            <p:strVal val="#ppt_x"/>
                                          </p:val>
                                        </p:tav>
                                      </p:tavLst>
                                    </p:anim>
                                    <p:anim calcmode="lin" valueType="num">
                                      <p:cBhvr>
                                        <p:cTn id="9" dur="75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750"/>
                                        <p:tgtEl>
                                          <p:spTgt spid="23"/>
                                        </p:tgtEl>
                                      </p:cBhvr>
                                    </p:animEffect>
                                    <p:anim calcmode="lin" valueType="num">
                                      <p:cBhvr>
                                        <p:cTn id="14" dur="750" fill="hold"/>
                                        <p:tgtEl>
                                          <p:spTgt spid="23"/>
                                        </p:tgtEl>
                                        <p:attrNameLst>
                                          <p:attrName>ppt_x</p:attrName>
                                        </p:attrNameLst>
                                      </p:cBhvr>
                                      <p:tavLst>
                                        <p:tav tm="0">
                                          <p:val>
                                            <p:strVal val="#ppt_x"/>
                                          </p:val>
                                        </p:tav>
                                        <p:tav tm="100000">
                                          <p:val>
                                            <p:strVal val="#ppt_x"/>
                                          </p:val>
                                        </p:tav>
                                      </p:tavLst>
                                    </p:anim>
                                    <p:anim calcmode="lin" valueType="num">
                                      <p:cBhvr>
                                        <p:cTn id="15" dur="750" fill="hold"/>
                                        <p:tgtEl>
                                          <p:spTgt spid="2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anim calcmode="lin" valueType="num">
                                      <p:cBhvr>
                                        <p:cTn id="20" dur="750" fill="hold"/>
                                        <p:tgtEl>
                                          <p:spTgt spid="21"/>
                                        </p:tgtEl>
                                        <p:attrNameLst>
                                          <p:attrName>ppt_x</p:attrName>
                                        </p:attrNameLst>
                                      </p:cBhvr>
                                      <p:tavLst>
                                        <p:tav tm="0">
                                          <p:val>
                                            <p:strVal val="#ppt_x"/>
                                          </p:val>
                                        </p:tav>
                                        <p:tav tm="100000">
                                          <p:val>
                                            <p:strVal val="#ppt_x"/>
                                          </p:val>
                                        </p:tav>
                                      </p:tavLst>
                                    </p:anim>
                                    <p:anim calcmode="lin" valueType="num">
                                      <p:cBhvr>
                                        <p:cTn id="21" dur="75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2"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ppt_x</p:attrName>
                                        </p:attrNameLst>
                                      </p:cBhvr>
                                      <p:tavLst>
                                        <p:tav tm="0">
                                          <p:val>
                                            <p:strVal val="#ppt_x"/>
                                          </p:val>
                                        </p:tav>
                                        <p:tav tm="100000">
                                          <p:val>
                                            <p:strVal val="#ppt_x"/>
                                          </p:val>
                                        </p:tav>
                                      </p:tavLst>
                                    </p:anim>
                                    <p:anim calcmode="lin" valueType="num">
                                      <p:cBhvr>
                                        <p:cTn id="27" dur="750" fill="hold"/>
                                        <p:tgtEl>
                                          <p:spTgt spid="24"/>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7"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750"/>
                                        <p:tgtEl>
                                          <p:spTgt spid="22"/>
                                        </p:tgtEl>
                                      </p:cBhvr>
                                    </p:animEffect>
                                    <p:anim calcmode="lin" valueType="num">
                                      <p:cBhvr>
                                        <p:cTn id="32" dur="750" fill="hold"/>
                                        <p:tgtEl>
                                          <p:spTgt spid="22"/>
                                        </p:tgtEl>
                                        <p:attrNameLst>
                                          <p:attrName>ppt_x</p:attrName>
                                        </p:attrNameLst>
                                      </p:cBhvr>
                                      <p:tavLst>
                                        <p:tav tm="0">
                                          <p:val>
                                            <p:strVal val="#ppt_x"/>
                                          </p:val>
                                        </p:tav>
                                        <p:tav tm="100000">
                                          <p:val>
                                            <p:strVal val="#ppt_x"/>
                                          </p:val>
                                        </p:tav>
                                      </p:tavLst>
                                    </p:anim>
                                    <p:anim calcmode="lin" valueType="num">
                                      <p:cBhvr>
                                        <p:cTn id="33"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08576" y="1204025"/>
            <a:ext cx="7344105" cy="1754326"/>
          </a:xfrm>
          <a:prstGeom prst="rect">
            <a:avLst/>
          </a:prstGeom>
          <a:noFill/>
          <a:ln>
            <a:noFill/>
          </a:ln>
          <a:effectLst/>
        </p:spPr>
        <p:txBody>
          <a:bodyPr wrap="square" rtlCol="0">
            <a:spAutoFit/>
          </a:bodyPr>
          <a:lstStyle/>
          <a:p>
            <a:pPr algn="just"/>
            <a:r>
              <a:rPr lang="en-US" dirty="0">
                <a:latin typeface="Tw Cen MT" panose="020B0602020104020603" pitchFamily="34" charset="0"/>
                <a:cs typeface="Poppins" panose="00000500000000000000" pitchFamily="2" charset="0"/>
              </a:rPr>
              <a:t>Death is decisive but paranormal death is not covetable. It doesn’t come within the preview of the human social acceptance. Where suicide is abnormal death, it’s not acceptable. Most of the religion regards suicide is the great sin. Life is a gift given by God which should not be spurned and that suicide is against the natural order and thus interferes with God’s master plan for the world (Karla Hoff, 2000).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5958" r="5958"/>
          <a:stretch/>
        </p:blipFill>
        <p:spPr>
          <a:xfrm>
            <a:off x="7604792" y="3181291"/>
            <a:ext cx="2472684" cy="2472684"/>
          </a:xfrm>
          <a:prstGeom prst="ellipse">
            <a:avLst/>
          </a:prstGeom>
          <a:ln w="127000" cap="rnd">
            <a:solidFill>
              <a:schemeClr val="accent2">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Oval 8"/>
          <p:cNvSpPr/>
          <p:nvPr/>
        </p:nvSpPr>
        <p:spPr>
          <a:xfrm>
            <a:off x="10212797" y="2219688"/>
            <a:ext cx="670628" cy="670628"/>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2083"/>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2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32" presetClass="emph" presetSubtype="0" fill="hold" nodeType="withEffect">
                                  <p:stCondLst>
                                    <p:cond delay="0"/>
                                  </p:stCondLst>
                                  <p:childTnLst>
                                    <p:animRot by="120000">
                                      <p:cBhvr>
                                        <p:cTn id="14" dur="100" fill="hold">
                                          <p:stCondLst>
                                            <p:cond delay="0"/>
                                          </p:stCondLst>
                                        </p:cTn>
                                        <p:tgtEl>
                                          <p:spTgt spid="8"/>
                                        </p:tgtEl>
                                        <p:attrNameLst>
                                          <p:attrName>r</p:attrName>
                                        </p:attrNameLst>
                                      </p:cBhvr>
                                    </p:animRot>
                                    <p:animRot by="-240000">
                                      <p:cBhvr>
                                        <p:cTn id="15" dur="200" fill="hold">
                                          <p:stCondLst>
                                            <p:cond delay="200"/>
                                          </p:stCondLst>
                                        </p:cTn>
                                        <p:tgtEl>
                                          <p:spTgt spid="8"/>
                                        </p:tgtEl>
                                        <p:attrNameLst>
                                          <p:attrName>r</p:attrName>
                                        </p:attrNameLst>
                                      </p:cBhvr>
                                    </p:animRot>
                                    <p:animRot by="240000">
                                      <p:cBhvr>
                                        <p:cTn id="16" dur="200" fill="hold">
                                          <p:stCondLst>
                                            <p:cond delay="400"/>
                                          </p:stCondLst>
                                        </p:cTn>
                                        <p:tgtEl>
                                          <p:spTgt spid="8"/>
                                        </p:tgtEl>
                                        <p:attrNameLst>
                                          <p:attrName>r</p:attrName>
                                        </p:attrNameLst>
                                      </p:cBhvr>
                                    </p:animRot>
                                    <p:animRot by="-240000">
                                      <p:cBhvr>
                                        <p:cTn id="17" dur="200" fill="hold">
                                          <p:stCondLst>
                                            <p:cond delay="600"/>
                                          </p:stCondLst>
                                        </p:cTn>
                                        <p:tgtEl>
                                          <p:spTgt spid="8"/>
                                        </p:tgtEl>
                                        <p:attrNameLst>
                                          <p:attrName>r</p:attrName>
                                        </p:attrNameLst>
                                      </p:cBhvr>
                                    </p:animRot>
                                    <p:animRot by="120000">
                                      <p:cBhvr>
                                        <p:cTn id="18" dur="200" fill="hold">
                                          <p:stCondLst>
                                            <p:cond delay="800"/>
                                          </p:stCondLst>
                                        </p:cTn>
                                        <p:tgtEl>
                                          <p:spTgt spid="8"/>
                                        </p:tgtEl>
                                        <p:attrNameLst>
                                          <p:attrName>r</p:attrName>
                                        </p:attrNameLst>
                                      </p:cBhvr>
                                    </p:animRo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054" y="548375"/>
            <a:ext cx="2110854" cy="287028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Rectangle 11"/>
          <p:cNvSpPr/>
          <p:nvPr/>
        </p:nvSpPr>
        <p:spPr>
          <a:xfrm>
            <a:off x="3402842" y="1399865"/>
            <a:ext cx="8593540" cy="307777"/>
          </a:xfrm>
          <a:prstGeom prst="rect">
            <a:avLst/>
          </a:prstGeom>
        </p:spPr>
        <p:txBody>
          <a:bodyPr wrap="square">
            <a:spAutoFit/>
          </a:bodyPr>
          <a:lstStyle/>
          <a:p>
            <a:r>
              <a:rPr lang="en-US" sz="1400" dirty="0">
                <a:latin typeface="Arial" panose="020B0604020202020204" pitchFamily="34" charset="0"/>
                <a:ea typeface="Calibri" panose="020F0502020204030204" pitchFamily="34" charset="0"/>
                <a:cs typeface="Arial" panose="020B0604020202020204" pitchFamily="34" charset="0"/>
              </a:rPr>
              <a:t>Durkheim after analyzing the records of different countries defined three types of suicide.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3402842" y="548375"/>
            <a:ext cx="2815194" cy="738664"/>
          </a:xfrm>
          <a:prstGeom prst="rect">
            <a:avLst/>
          </a:prstGeom>
        </p:spPr>
        <p:txBody>
          <a:bodyPr wrap="none">
            <a:spAutoFit/>
          </a:bodyPr>
          <a:lstStyle/>
          <a:p>
            <a:r>
              <a:rPr lang="en-US" sz="2400" b="1" dirty="0" err="1" smtClean="0">
                <a:solidFill>
                  <a:srgbClr val="2EB5F2"/>
                </a:solidFill>
                <a:latin typeface="Georgia" panose="02040502050405020303" pitchFamily="18" charset="0"/>
              </a:rPr>
              <a:t>Émile</a:t>
            </a:r>
            <a:r>
              <a:rPr lang="en-US" sz="2400" b="1" dirty="0" smtClean="0">
                <a:solidFill>
                  <a:srgbClr val="2EB5F2"/>
                </a:solidFill>
                <a:latin typeface="Georgia" panose="02040502050405020303" pitchFamily="18" charset="0"/>
              </a:rPr>
              <a:t> Durkheim</a:t>
            </a:r>
          </a:p>
          <a:p>
            <a:r>
              <a:rPr lang="en-US" dirty="0" smtClean="0">
                <a:latin typeface="Times New Roman" panose="02020603050405020304" pitchFamily="18" charset="0"/>
                <a:cs typeface="Times New Roman" panose="02020603050405020304" pitchFamily="18" charset="0"/>
              </a:rPr>
              <a:t>(1858 - 1917)</a:t>
            </a:r>
            <a:endParaRPr lang="en-US" dirty="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3402842" y="2686714"/>
            <a:ext cx="3903260" cy="1179014"/>
            <a:chOff x="1951630" y="4116319"/>
            <a:chExt cx="3903260" cy="1179014"/>
          </a:xfrm>
        </p:grpSpPr>
        <p:sp>
          <p:nvSpPr>
            <p:cNvPr id="14" name="Oval 13"/>
            <p:cNvSpPr/>
            <p:nvPr/>
          </p:nvSpPr>
          <p:spPr>
            <a:xfrm>
              <a:off x="1951630" y="4289569"/>
              <a:ext cx="832514" cy="832514"/>
            </a:xfrm>
            <a:prstGeom prst="ellipse">
              <a:avLst/>
            </a:prstGeom>
            <a:solidFill>
              <a:srgbClr val="FF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w Cen MT" panose="020B0602020104020603" pitchFamily="34" charset="0"/>
                  <a:cs typeface="Poppins" panose="00000500000000000000" pitchFamily="2" charset="0"/>
                </a:rPr>
                <a:t>1</a:t>
              </a:r>
              <a:endParaRPr lang="en-US" dirty="0">
                <a:latin typeface="Tw Cen MT" panose="020B0602020104020603" pitchFamily="34" charset="0"/>
                <a:cs typeface="Poppins" panose="00000500000000000000" pitchFamily="2" charset="0"/>
              </a:endParaRPr>
            </a:p>
          </p:txBody>
        </p:sp>
        <p:sp>
          <p:nvSpPr>
            <p:cNvPr id="16" name="TextBox 15"/>
            <p:cNvSpPr txBox="1"/>
            <p:nvPr/>
          </p:nvSpPr>
          <p:spPr>
            <a:xfrm>
              <a:off x="2784144" y="4116319"/>
              <a:ext cx="1364776" cy="400110"/>
            </a:xfrm>
            <a:prstGeom prst="rect">
              <a:avLst/>
            </a:prstGeom>
            <a:noFill/>
          </p:spPr>
          <p:txBody>
            <a:bodyPr wrap="square" rtlCol="0">
              <a:spAutoFit/>
            </a:bodyPr>
            <a:lstStyle/>
            <a:p>
              <a:r>
                <a:rPr lang="en-US" sz="2000" dirty="0">
                  <a:solidFill>
                    <a:srgbClr val="FF8181"/>
                  </a:solidFill>
                  <a:latin typeface="Tw Cen MT" panose="020B0602020104020603" pitchFamily="34" charset="0"/>
                </a:rPr>
                <a:t>Egoistic</a:t>
              </a:r>
            </a:p>
          </p:txBody>
        </p:sp>
        <p:sp>
          <p:nvSpPr>
            <p:cNvPr id="17" name="TextBox 16"/>
            <p:cNvSpPr txBox="1"/>
            <p:nvPr/>
          </p:nvSpPr>
          <p:spPr>
            <a:xfrm>
              <a:off x="2784144" y="4464336"/>
              <a:ext cx="3070746" cy="830997"/>
            </a:xfrm>
            <a:prstGeom prst="rect">
              <a:avLst/>
            </a:prstGeom>
            <a:noFill/>
          </p:spPr>
          <p:txBody>
            <a:bodyPr wrap="square" rtlCol="0">
              <a:spAutoFit/>
            </a:bodyPr>
            <a:lstStyle/>
            <a:p>
              <a:r>
                <a:rPr lang="en-US" sz="1200" dirty="0">
                  <a:latin typeface="Tw Cen MT" panose="020B0602020104020603" pitchFamily="34" charset="0"/>
                </a:rPr>
                <a:t>Egoistic suicide is committed when a person has too little relations with his/her society and community. This is due to individual’s lack of attention and involvement with society.</a:t>
              </a:r>
            </a:p>
          </p:txBody>
        </p:sp>
      </p:grpSp>
      <p:grpSp>
        <p:nvGrpSpPr>
          <p:cNvPr id="30" name="Group 29"/>
          <p:cNvGrpSpPr/>
          <p:nvPr/>
        </p:nvGrpSpPr>
        <p:grpSpPr>
          <a:xfrm>
            <a:off x="7824717" y="2859964"/>
            <a:ext cx="3903260" cy="832514"/>
            <a:chOff x="7824717" y="2773339"/>
            <a:chExt cx="3903260" cy="832514"/>
          </a:xfrm>
        </p:grpSpPr>
        <p:sp>
          <p:nvSpPr>
            <p:cNvPr id="21" name="Oval 20"/>
            <p:cNvSpPr/>
            <p:nvPr/>
          </p:nvSpPr>
          <p:spPr>
            <a:xfrm>
              <a:off x="7824717" y="2773339"/>
              <a:ext cx="832514" cy="83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w Cen MT" panose="020B0602020104020603" pitchFamily="34" charset="0"/>
                  <a:cs typeface="Poppins" panose="00000500000000000000" pitchFamily="2" charset="0"/>
                </a:rPr>
                <a:t>2</a:t>
              </a:r>
              <a:endParaRPr lang="en-US" dirty="0">
                <a:latin typeface="Tw Cen MT" panose="020B0602020104020603" pitchFamily="34" charset="0"/>
                <a:cs typeface="Poppins" panose="00000500000000000000" pitchFamily="2" charset="0"/>
              </a:endParaRPr>
            </a:p>
          </p:txBody>
        </p:sp>
        <p:grpSp>
          <p:nvGrpSpPr>
            <p:cNvPr id="29" name="Group 28"/>
            <p:cNvGrpSpPr/>
            <p:nvPr/>
          </p:nvGrpSpPr>
          <p:grpSpPr>
            <a:xfrm>
              <a:off x="8657231" y="2784755"/>
              <a:ext cx="3070746" cy="809682"/>
              <a:chOff x="8657231" y="2686714"/>
              <a:chExt cx="3070746" cy="809682"/>
            </a:xfrm>
          </p:grpSpPr>
          <p:sp>
            <p:nvSpPr>
              <p:cNvPr id="22" name="TextBox 21"/>
              <p:cNvSpPr txBox="1"/>
              <p:nvPr/>
            </p:nvSpPr>
            <p:spPr>
              <a:xfrm>
                <a:off x="8657231" y="2686714"/>
                <a:ext cx="1364776" cy="400110"/>
              </a:xfrm>
              <a:prstGeom prst="rect">
                <a:avLst/>
              </a:prstGeom>
              <a:noFill/>
            </p:spPr>
            <p:txBody>
              <a:bodyPr wrap="square" rtlCol="0">
                <a:spAutoFit/>
              </a:bodyPr>
              <a:lstStyle/>
              <a:p>
                <a:r>
                  <a:rPr lang="en-US" sz="2000" dirty="0" smtClean="0">
                    <a:solidFill>
                      <a:schemeClr val="accent2"/>
                    </a:solidFill>
                    <a:latin typeface="Tw Cen MT" panose="020B0602020104020603" pitchFamily="34" charset="0"/>
                  </a:rPr>
                  <a:t>Altruistic</a:t>
                </a:r>
                <a:endParaRPr lang="en-US" sz="2000" dirty="0">
                  <a:solidFill>
                    <a:schemeClr val="accent2"/>
                  </a:solidFill>
                  <a:latin typeface="Tw Cen MT" panose="020B0602020104020603" pitchFamily="34" charset="0"/>
                </a:endParaRPr>
              </a:p>
            </p:txBody>
          </p:sp>
          <p:sp>
            <p:nvSpPr>
              <p:cNvPr id="23" name="TextBox 22"/>
              <p:cNvSpPr txBox="1"/>
              <p:nvPr/>
            </p:nvSpPr>
            <p:spPr>
              <a:xfrm>
                <a:off x="8657231" y="3034731"/>
                <a:ext cx="3070746" cy="461665"/>
              </a:xfrm>
              <a:prstGeom prst="rect">
                <a:avLst/>
              </a:prstGeom>
              <a:noFill/>
            </p:spPr>
            <p:txBody>
              <a:bodyPr wrap="square" rtlCol="0">
                <a:spAutoFit/>
              </a:bodyPr>
              <a:lstStyle/>
              <a:p>
                <a:r>
                  <a:rPr lang="en-US" sz="1200" dirty="0" smtClean="0">
                    <a:latin typeface="Tw Cen MT" panose="020B0602020104020603" pitchFamily="34" charset="0"/>
                  </a:rPr>
                  <a:t>Altruistic suicide includes the suicides of the old and sick who want to relive the society.</a:t>
                </a:r>
                <a:endParaRPr lang="en-US" sz="1200" dirty="0">
                  <a:latin typeface="Tw Cen MT" panose="020B0602020104020603" pitchFamily="34" charset="0"/>
                </a:endParaRPr>
              </a:p>
            </p:txBody>
          </p:sp>
        </p:grpSp>
      </p:grpSp>
      <p:grpSp>
        <p:nvGrpSpPr>
          <p:cNvPr id="24" name="Group 23"/>
          <p:cNvGrpSpPr/>
          <p:nvPr/>
        </p:nvGrpSpPr>
        <p:grpSpPr>
          <a:xfrm>
            <a:off x="5613779" y="4242556"/>
            <a:ext cx="3903260" cy="1179014"/>
            <a:chOff x="1951630" y="4116319"/>
            <a:chExt cx="3903260" cy="1179014"/>
          </a:xfrm>
        </p:grpSpPr>
        <p:sp>
          <p:nvSpPr>
            <p:cNvPr id="25" name="Oval 24"/>
            <p:cNvSpPr/>
            <p:nvPr/>
          </p:nvSpPr>
          <p:spPr>
            <a:xfrm>
              <a:off x="1951630" y="4289569"/>
              <a:ext cx="832514" cy="832514"/>
            </a:xfrm>
            <a:prstGeom prst="ellipse">
              <a:avLst/>
            </a:prstGeom>
            <a:solidFill>
              <a:srgbClr val="2EB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w Cen MT" panose="020B0602020104020603" pitchFamily="34" charset="0"/>
                  <a:cs typeface="Poppins" panose="00000500000000000000" pitchFamily="2" charset="0"/>
                </a:rPr>
                <a:t>3</a:t>
              </a:r>
              <a:endParaRPr lang="en-US" dirty="0">
                <a:latin typeface="Tw Cen MT" panose="020B0602020104020603" pitchFamily="34" charset="0"/>
                <a:cs typeface="Poppins" panose="00000500000000000000" pitchFamily="2" charset="0"/>
              </a:endParaRPr>
            </a:p>
          </p:txBody>
        </p:sp>
        <p:sp>
          <p:nvSpPr>
            <p:cNvPr id="26" name="TextBox 25"/>
            <p:cNvSpPr txBox="1"/>
            <p:nvPr/>
          </p:nvSpPr>
          <p:spPr>
            <a:xfrm>
              <a:off x="2784144" y="4116319"/>
              <a:ext cx="1364776" cy="400110"/>
            </a:xfrm>
            <a:prstGeom prst="rect">
              <a:avLst/>
            </a:prstGeom>
            <a:noFill/>
          </p:spPr>
          <p:txBody>
            <a:bodyPr wrap="square" rtlCol="0">
              <a:spAutoFit/>
            </a:bodyPr>
            <a:lstStyle/>
            <a:p>
              <a:r>
                <a:rPr lang="en-US" sz="2000" dirty="0" smtClean="0">
                  <a:solidFill>
                    <a:srgbClr val="2EB5F2"/>
                  </a:solidFill>
                  <a:latin typeface="Tw Cen MT" panose="020B0602020104020603" pitchFamily="34" charset="0"/>
                </a:rPr>
                <a:t>Anomie</a:t>
              </a:r>
              <a:endParaRPr lang="en-US" sz="2000" dirty="0">
                <a:solidFill>
                  <a:srgbClr val="2EB5F2"/>
                </a:solidFill>
                <a:latin typeface="Tw Cen MT" panose="020B0602020104020603" pitchFamily="34" charset="0"/>
              </a:endParaRPr>
            </a:p>
          </p:txBody>
        </p:sp>
        <p:sp>
          <p:nvSpPr>
            <p:cNvPr id="27" name="TextBox 26"/>
            <p:cNvSpPr txBox="1"/>
            <p:nvPr/>
          </p:nvSpPr>
          <p:spPr>
            <a:xfrm>
              <a:off x="2784144" y="4464336"/>
              <a:ext cx="3070746" cy="830997"/>
            </a:xfrm>
            <a:prstGeom prst="rect">
              <a:avLst/>
            </a:prstGeom>
            <a:noFill/>
          </p:spPr>
          <p:txBody>
            <a:bodyPr wrap="square" rtlCol="0">
              <a:spAutoFit/>
            </a:bodyPr>
            <a:lstStyle/>
            <a:p>
              <a:r>
                <a:rPr lang="en-US" sz="1200" dirty="0" smtClean="0">
                  <a:latin typeface="Tw Cen MT" panose="020B0602020104020603" pitchFamily="34" charset="0"/>
                </a:rPr>
                <a:t>Anomie type suicide is committed when society fails to control and regulate the behavior of individual, when religious beliefs decline. This type of suicide becomes frequent.</a:t>
              </a:r>
              <a:endParaRPr lang="en-US" sz="1200" dirty="0">
                <a:latin typeface="Tw Cen MT" panose="020B0602020104020603" pitchFamily="34" charset="0"/>
              </a:endParaRPr>
            </a:p>
          </p:txBody>
        </p:sp>
      </p:grpSp>
    </p:spTree>
    <p:extLst>
      <p:ext uri="{BB962C8B-B14F-4D97-AF65-F5344CB8AC3E}">
        <p14:creationId xmlns:p14="http://schemas.microsoft.com/office/powerpoint/2010/main" val="223422848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2000"/>
                            </p:stCondLst>
                            <p:childTnLst>
                              <p:par>
                                <p:cTn id="23" presetID="31"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1000" fill="hold"/>
                                        <p:tgtEl>
                                          <p:spTgt spid="30"/>
                                        </p:tgtEl>
                                        <p:attrNameLst>
                                          <p:attrName>ppt_w</p:attrName>
                                        </p:attrNameLst>
                                      </p:cBhvr>
                                      <p:tavLst>
                                        <p:tav tm="0">
                                          <p:val>
                                            <p:fltVal val="0"/>
                                          </p:val>
                                        </p:tav>
                                        <p:tav tm="100000">
                                          <p:val>
                                            <p:strVal val="#ppt_w"/>
                                          </p:val>
                                        </p:tav>
                                      </p:tavLst>
                                    </p:anim>
                                    <p:anim calcmode="lin" valueType="num">
                                      <p:cBhvr>
                                        <p:cTn id="26" dur="1000" fill="hold"/>
                                        <p:tgtEl>
                                          <p:spTgt spid="30"/>
                                        </p:tgtEl>
                                        <p:attrNameLst>
                                          <p:attrName>ppt_h</p:attrName>
                                        </p:attrNameLst>
                                      </p:cBhvr>
                                      <p:tavLst>
                                        <p:tav tm="0">
                                          <p:val>
                                            <p:fltVal val="0"/>
                                          </p:val>
                                        </p:tav>
                                        <p:tav tm="100000">
                                          <p:val>
                                            <p:strVal val="#ppt_h"/>
                                          </p:val>
                                        </p:tav>
                                      </p:tavLst>
                                    </p:anim>
                                    <p:anim calcmode="lin" valueType="num">
                                      <p:cBhvr>
                                        <p:cTn id="27" dur="1000" fill="hold"/>
                                        <p:tgtEl>
                                          <p:spTgt spid="30"/>
                                        </p:tgtEl>
                                        <p:attrNameLst>
                                          <p:attrName>style.rotation</p:attrName>
                                        </p:attrNameLst>
                                      </p:cBhvr>
                                      <p:tavLst>
                                        <p:tav tm="0">
                                          <p:val>
                                            <p:fltVal val="90"/>
                                          </p:val>
                                        </p:tav>
                                        <p:tav tm="100000">
                                          <p:val>
                                            <p:fltVal val="0"/>
                                          </p:val>
                                        </p:tav>
                                      </p:tavLst>
                                    </p:anim>
                                    <p:animEffect transition="in" filter="fade">
                                      <p:cBhvr>
                                        <p:cTn id="28" dur="1000"/>
                                        <p:tgtEl>
                                          <p:spTgt spid="30"/>
                                        </p:tgtEl>
                                      </p:cBhvr>
                                    </p:animEffect>
                                  </p:childTnLst>
                                </p:cTn>
                              </p:par>
                            </p:childTnLst>
                          </p:cTn>
                        </p:par>
                        <p:par>
                          <p:cTn id="29" fill="hold">
                            <p:stCondLst>
                              <p:cond delay="3000"/>
                            </p:stCondLst>
                            <p:childTnLst>
                              <p:par>
                                <p:cTn id="30" presetID="31"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1000" fill="hold"/>
                                        <p:tgtEl>
                                          <p:spTgt spid="24"/>
                                        </p:tgtEl>
                                        <p:attrNameLst>
                                          <p:attrName>ppt_w</p:attrName>
                                        </p:attrNameLst>
                                      </p:cBhvr>
                                      <p:tavLst>
                                        <p:tav tm="0">
                                          <p:val>
                                            <p:fltVal val="0"/>
                                          </p:val>
                                        </p:tav>
                                        <p:tav tm="100000">
                                          <p:val>
                                            <p:strVal val="#ppt_w"/>
                                          </p:val>
                                        </p:tav>
                                      </p:tavLst>
                                    </p:anim>
                                    <p:anim calcmode="lin" valueType="num">
                                      <p:cBhvr>
                                        <p:cTn id="33" dur="1000" fill="hold"/>
                                        <p:tgtEl>
                                          <p:spTgt spid="24"/>
                                        </p:tgtEl>
                                        <p:attrNameLst>
                                          <p:attrName>ppt_h</p:attrName>
                                        </p:attrNameLst>
                                      </p:cBhvr>
                                      <p:tavLst>
                                        <p:tav tm="0">
                                          <p:val>
                                            <p:fltVal val="0"/>
                                          </p:val>
                                        </p:tav>
                                        <p:tav tm="100000">
                                          <p:val>
                                            <p:strVal val="#ppt_h"/>
                                          </p:val>
                                        </p:tav>
                                      </p:tavLst>
                                    </p:anim>
                                    <p:anim calcmode="lin" valueType="num">
                                      <p:cBhvr>
                                        <p:cTn id="34" dur="1000" fill="hold"/>
                                        <p:tgtEl>
                                          <p:spTgt spid="24"/>
                                        </p:tgtEl>
                                        <p:attrNameLst>
                                          <p:attrName>style.rotation</p:attrName>
                                        </p:attrNameLst>
                                      </p:cBhvr>
                                      <p:tavLst>
                                        <p:tav tm="0">
                                          <p:val>
                                            <p:fltVal val="90"/>
                                          </p:val>
                                        </p:tav>
                                        <p:tav tm="100000">
                                          <p:val>
                                            <p:fltVal val="0"/>
                                          </p:val>
                                        </p:tav>
                                      </p:tavLst>
                                    </p:anim>
                                    <p:animEffect transition="in" filter="fade">
                                      <p:cBhvr>
                                        <p:cTn id="3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34653" y="2389413"/>
            <a:ext cx="7122694" cy="2079175"/>
            <a:chOff x="2021306" y="1811490"/>
            <a:chExt cx="7122694" cy="2079175"/>
          </a:xfrm>
        </p:grpSpPr>
        <p:sp>
          <p:nvSpPr>
            <p:cNvPr id="2" name="Rectangle 1"/>
            <p:cNvSpPr/>
            <p:nvPr/>
          </p:nvSpPr>
          <p:spPr>
            <a:xfrm>
              <a:off x="3048000" y="2967335"/>
              <a:ext cx="6096000" cy="923330"/>
            </a:xfrm>
            <a:prstGeom prst="rect">
              <a:avLst/>
            </a:prstGeom>
          </p:spPr>
          <p:txBody>
            <a:bodyPr>
              <a:spAutoFit/>
            </a:bodyPr>
            <a:lstStyle/>
            <a:p>
              <a:r>
                <a:rPr lang="en-US" dirty="0" smtClean="0">
                  <a:latin typeface="Tw Cen MT" panose="020B0602020104020603" pitchFamily="34" charset="0"/>
                </a:rPr>
                <a:t>According to the latest study of “</a:t>
              </a:r>
              <a:r>
                <a:rPr lang="en-US" dirty="0" err="1" smtClean="0">
                  <a:latin typeface="Tw Cen MT" panose="020B0602020104020603" pitchFamily="34" charset="0"/>
                </a:rPr>
                <a:t>Aachol</a:t>
              </a:r>
              <a:r>
                <a:rPr lang="en-US" dirty="0" smtClean="0">
                  <a:latin typeface="Tw Cen MT" panose="020B0602020104020603" pitchFamily="34" charset="0"/>
                </a:rPr>
                <a:t> Foundation” in 2021, as many 101 students from different universities in </a:t>
              </a:r>
              <a:r>
                <a:rPr lang="en-US" dirty="0" err="1" smtClean="0">
                  <a:latin typeface="Tw Cen MT" panose="020B0602020104020603" pitchFamily="34" charset="0"/>
                </a:rPr>
                <a:t>bangladesh</a:t>
              </a:r>
              <a:r>
                <a:rPr lang="en-US" dirty="0" smtClean="0">
                  <a:latin typeface="Tw Cen MT" panose="020B0602020104020603" pitchFamily="34" charset="0"/>
                </a:rPr>
                <a:t> committed suicide.</a:t>
              </a:r>
              <a:endParaRPr lang="en-US" dirty="0">
                <a:latin typeface="Tw Cen MT" panose="020B06020201040206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1306" y="1811490"/>
              <a:ext cx="2566736" cy="1919568"/>
            </a:xfrm>
            <a:prstGeom prst="rect">
              <a:avLst/>
            </a:prstGeom>
          </p:spPr>
        </p:pic>
      </p:grpSp>
    </p:spTree>
    <p:extLst>
      <p:ext uri="{BB962C8B-B14F-4D97-AF65-F5344CB8AC3E}">
        <p14:creationId xmlns:p14="http://schemas.microsoft.com/office/powerpoint/2010/main" val="397939501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85422883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225178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heel(1)">
                                      <p:cBhvr>
                                        <p:cTn id="7" dur="2000"/>
                                        <p:tgtEl>
                                          <p:spTgt spid="4">
                                            <p:graphicEl>
                                              <a:chart seriesIdx="-4" categoryIdx="0" bldStep="category"/>
                                            </p:graphicEl>
                                          </p:spTgt>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heel(1)">
                                      <p:cBhvr>
                                        <p:cTn id="11" dur="2000"/>
                                        <p:tgtEl>
                                          <p:spTgt spid="4">
                                            <p:graphicEl>
                                              <a:chart seriesIdx="-4" categoryIdx="1" bldStep="category"/>
                                            </p:graphicEl>
                                          </p:spTgt>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heel(1)">
                                      <p:cBhvr>
                                        <p:cTn id="15" dur="2000"/>
                                        <p:tgtEl>
                                          <p:spTgt spid="4">
                                            <p:graphicEl>
                                              <a:chart seriesIdx="-4" categoryIdx="2" bldStep="category"/>
                                            </p:graphicEl>
                                          </p:spTgt>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heel(1)">
                                      <p:cBhvr>
                                        <p:cTn id="19" dur="2000"/>
                                        <p:tgtEl>
                                          <p:spTgt spid="4">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515476912"/>
              </p:ext>
            </p:extLst>
          </p:nvPr>
        </p:nvGraphicFramePr>
        <p:xfrm>
          <a:off x="905301" y="658868"/>
          <a:ext cx="10381398" cy="55402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931920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7" dur="1000"/>
                                        <p:tgtEl>
                                          <p:spTgt spid="2">
                                            <p:graphicEl>
                                              <a:chart seriesIdx="-4" categoryIdx="0" bldStep="category"/>
                                            </p:graphic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11" dur="1000"/>
                                        <p:tgtEl>
                                          <p:spTgt spid="2">
                                            <p:graphicEl>
                                              <a:chart seriesIdx="-4" categoryIdx="1" bldStep="category"/>
                                            </p:graphicEl>
                                          </p:spTgt>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15" dur="1000"/>
                                        <p:tgtEl>
                                          <p:spTgt spid="2">
                                            <p:graphicEl>
                                              <a:chart seriesIdx="-4" categoryIdx="2" bldStep="category"/>
                                            </p:graphic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19" dur="1000"/>
                                        <p:tgtEl>
                                          <p:spTgt spid="2">
                                            <p:graphicEl>
                                              <a:chart seriesIdx="-4" categoryIdx="3" bldStep="category"/>
                                            </p:graphicEl>
                                          </p:spTgt>
                                        </p:tgtEl>
                                      </p:cBhvr>
                                    </p:animEffect>
                                  </p:childTnLst>
                                </p:cTn>
                              </p:par>
                            </p:childTnLst>
                          </p:cTn>
                        </p:par>
                        <p:par>
                          <p:cTn id="20" fill="hold">
                            <p:stCondLst>
                              <p:cond delay="4000"/>
                            </p:stCondLst>
                            <p:childTnLst>
                              <p:par>
                                <p:cTn id="21" presetID="22" presetClass="entr" presetSubtype="4" fill="hold" grpId="0" nodeType="afterEffect">
                                  <p:stCondLst>
                                    <p:cond delay="0"/>
                                  </p:stCondLst>
                                  <p:childTnLst>
                                    <p:set>
                                      <p:cBhvr>
                                        <p:cTn id="22"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down)">
                                      <p:cBhvr>
                                        <p:cTn id="23" dur="1000"/>
                                        <p:tgtEl>
                                          <p:spTgt spid="2">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760010013"/>
              </p:ext>
            </p:extLst>
          </p:nvPr>
        </p:nvGraphicFramePr>
        <p:xfrm>
          <a:off x="946245" y="321723"/>
          <a:ext cx="10299510" cy="62145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7149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7" dur="1000"/>
                                        <p:tgtEl>
                                          <p:spTgt spid="2">
                                            <p:graphicEl>
                                              <a:chart seriesIdx="-4" categoryIdx="0" bldStep="category"/>
                                            </p:graphic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11" dur="1000"/>
                                        <p:tgtEl>
                                          <p:spTgt spid="2">
                                            <p:graphicEl>
                                              <a:chart seriesIdx="-4" categoryIdx="1" bldStep="category"/>
                                            </p:graphicEl>
                                          </p:spTgt>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15" dur="1000"/>
                                        <p:tgtEl>
                                          <p:spTgt spid="2">
                                            <p:graphicEl>
                                              <a:chart seriesIdx="-4" categoryIdx="2" bldStep="category"/>
                                            </p:graphic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19" dur="1000"/>
                                        <p:tgtEl>
                                          <p:spTgt spid="2">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232675517"/>
              </p:ext>
            </p:extLst>
          </p:nvPr>
        </p:nvGraphicFramePr>
        <p:xfrm>
          <a:off x="909711" y="403665"/>
          <a:ext cx="10372578" cy="60506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461516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heel(1)">
                                      <p:cBhvr>
                                        <p:cTn id="7" dur="2000"/>
                                        <p:tgtEl>
                                          <p:spTgt spid="3">
                                            <p:graphicEl>
                                              <a:chart seriesIdx="-3" categoryIdx="-3" bldStep="gridLegend"/>
                                            </p:graphicEl>
                                          </p:spTgt>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graphicEl>
                                              <a:chart seriesIdx="0" categoryIdx="0" bldStep="ptInCategory"/>
                                            </p:graphicEl>
                                          </p:spTgt>
                                        </p:tgtEl>
                                        <p:attrNameLst>
                                          <p:attrName>style.visibility</p:attrName>
                                        </p:attrNameLst>
                                      </p:cBhvr>
                                      <p:to>
                                        <p:strVal val="visible"/>
                                      </p:to>
                                    </p:set>
                                    <p:animEffect transition="in" filter="wheel(1)">
                                      <p:cBhvr>
                                        <p:cTn id="11" dur="2000"/>
                                        <p:tgtEl>
                                          <p:spTgt spid="3">
                                            <p:graphicEl>
                                              <a:chart seriesIdx="0" categoryIdx="0" bldStep="ptInCategory"/>
                                            </p:graphicEl>
                                          </p:spTgt>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3">
                                            <p:graphicEl>
                                              <a:chart seriesIdx="0" categoryIdx="1" bldStep="ptInCategory"/>
                                            </p:graphicEl>
                                          </p:spTgt>
                                        </p:tgtEl>
                                        <p:attrNameLst>
                                          <p:attrName>style.visibility</p:attrName>
                                        </p:attrNameLst>
                                      </p:cBhvr>
                                      <p:to>
                                        <p:strVal val="visible"/>
                                      </p:to>
                                    </p:set>
                                    <p:animEffect transition="in" filter="wheel(1)">
                                      <p:cBhvr>
                                        <p:cTn id="15" dur="2000"/>
                                        <p:tgtEl>
                                          <p:spTgt spid="3">
                                            <p:graphicEl>
                                              <a:chart seriesIdx="0" categoryIdx="1" bldStep="ptInCategory"/>
                                            </p:graphicEl>
                                          </p:spTgt>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3">
                                            <p:graphicEl>
                                              <a:chart seriesIdx="0" categoryIdx="2" bldStep="ptInCategory"/>
                                            </p:graphicEl>
                                          </p:spTgt>
                                        </p:tgtEl>
                                        <p:attrNameLst>
                                          <p:attrName>style.visibility</p:attrName>
                                        </p:attrNameLst>
                                      </p:cBhvr>
                                      <p:to>
                                        <p:strVal val="visible"/>
                                      </p:to>
                                    </p:set>
                                    <p:animEffect transition="in" filter="wheel(1)">
                                      <p:cBhvr>
                                        <p:cTn id="19" dur="2000"/>
                                        <p:tgtEl>
                                          <p:spTgt spid="3">
                                            <p:graphicEl>
                                              <a:chart seriesIdx="0" categoryIdx="2" bldStep="ptInCategory"/>
                                            </p:graphicEl>
                                          </p:spTgt>
                                        </p:tgtEl>
                                      </p:cBhvr>
                                    </p:animEffect>
                                  </p:childTnLst>
                                </p:cTn>
                              </p:par>
                            </p:childTnLst>
                          </p:cTn>
                        </p:par>
                        <p:par>
                          <p:cTn id="20" fill="hold">
                            <p:stCondLst>
                              <p:cond delay="8000"/>
                            </p:stCondLst>
                            <p:childTnLst>
                              <p:par>
                                <p:cTn id="21" presetID="21" presetClass="entr" presetSubtype="1" fill="hold" grpId="0" nodeType="afterEffect">
                                  <p:stCondLst>
                                    <p:cond delay="0"/>
                                  </p:stCondLst>
                                  <p:childTnLst>
                                    <p:set>
                                      <p:cBhvr>
                                        <p:cTn id="22" dur="1" fill="hold">
                                          <p:stCondLst>
                                            <p:cond delay="0"/>
                                          </p:stCondLst>
                                        </p:cTn>
                                        <p:tgtEl>
                                          <p:spTgt spid="3">
                                            <p:graphicEl>
                                              <a:chart seriesIdx="0" categoryIdx="3" bldStep="ptInCategory"/>
                                            </p:graphicEl>
                                          </p:spTgt>
                                        </p:tgtEl>
                                        <p:attrNameLst>
                                          <p:attrName>style.visibility</p:attrName>
                                        </p:attrNameLst>
                                      </p:cBhvr>
                                      <p:to>
                                        <p:strVal val="visible"/>
                                      </p:to>
                                    </p:set>
                                    <p:animEffect transition="in" filter="wheel(1)">
                                      <p:cBhvr>
                                        <p:cTn id="23" dur="2000"/>
                                        <p:tgtEl>
                                          <p:spTgt spid="3">
                                            <p:graphicEl>
                                              <a:chart seriesIdx="0" categoryIdx="3" bldStep="ptInCategory"/>
                                            </p:graphicEl>
                                          </p:spTgt>
                                        </p:tgtEl>
                                      </p:cBhvr>
                                    </p:animEffect>
                                  </p:childTnLst>
                                </p:cTn>
                              </p:par>
                            </p:childTnLst>
                          </p:cTn>
                        </p:par>
                        <p:par>
                          <p:cTn id="24" fill="hold">
                            <p:stCondLst>
                              <p:cond delay="10000"/>
                            </p:stCondLst>
                            <p:childTnLst>
                              <p:par>
                                <p:cTn id="25" presetID="21" presetClass="entr" presetSubtype="1" fill="hold" grpId="0" nodeType="afterEffect">
                                  <p:stCondLst>
                                    <p:cond delay="0"/>
                                  </p:stCondLst>
                                  <p:childTnLst>
                                    <p:set>
                                      <p:cBhvr>
                                        <p:cTn id="26" dur="1" fill="hold">
                                          <p:stCondLst>
                                            <p:cond delay="0"/>
                                          </p:stCondLst>
                                        </p:cTn>
                                        <p:tgtEl>
                                          <p:spTgt spid="3">
                                            <p:graphicEl>
                                              <a:chart seriesIdx="0" categoryIdx="4" bldStep="ptInCategory"/>
                                            </p:graphicEl>
                                          </p:spTgt>
                                        </p:tgtEl>
                                        <p:attrNameLst>
                                          <p:attrName>style.visibility</p:attrName>
                                        </p:attrNameLst>
                                      </p:cBhvr>
                                      <p:to>
                                        <p:strVal val="visible"/>
                                      </p:to>
                                    </p:set>
                                    <p:animEffect transition="in" filter="wheel(1)">
                                      <p:cBhvr>
                                        <p:cTn id="27" dur="2000"/>
                                        <p:tgtEl>
                                          <p:spTgt spid="3">
                                            <p:graphicEl>
                                              <a:chart seriesIdx="0" categoryIdx="4" bldStep="ptInCategory"/>
                                            </p:graphicEl>
                                          </p:spTgt>
                                        </p:tgtEl>
                                      </p:cBhvr>
                                    </p:animEffect>
                                  </p:childTnLst>
                                </p:cTn>
                              </p:par>
                            </p:childTnLst>
                          </p:cTn>
                        </p:par>
                        <p:par>
                          <p:cTn id="28" fill="hold">
                            <p:stCondLst>
                              <p:cond delay="12000"/>
                            </p:stCondLst>
                            <p:childTnLst>
                              <p:par>
                                <p:cTn id="29" presetID="21" presetClass="entr" presetSubtype="1" fill="hold" grpId="0" nodeType="afterEffect">
                                  <p:stCondLst>
                                    <p:cond delay="0"/>
                                  </p:stCondLst>
                                  <p:childTnLst>
                                    <p:set>
                                      <p:cBhvr>
                                        <p:cTn id="30" dur="1" fill="hold">
                                          <p:stCondLst>
                                            <p:cond delay="0"/>
                                          </p:stCondLst>
                                        </p:cTn>
                                        <p:tgtEl>
                                          <p:spTgt spid="3">
                                            <p:graphicEl>
                                              <a:chart seriesIdx="0" categoryIdx="5" bldStep="ptInCategory"/>
                                            </p:graphicEl>
                                          </p:spTgt>
                                        </p:tgtEl>
                                        <p:attrNameLst>
                                          <p:attrName>style.visibility</p:attrName>
                                        </p:attrNameLst>
                                      </p:cBhvr>
                                      <p:to>
                                        <p:strVal val="visible"/>
                                      </p:to>
                                    </p:set>
                                    <p:animEffect transition="in" filter="wheel(1)">
                                      <p:cBhvr>
                                        <p:cTn id="31" dur="2000"/>
                                        <p:tgtEl>
                                          <p:spTgt spid="3">
                                            <p:graphicEl>
                                              <a:chart seriesIdx="0" categoryIdx="5" bldStep="ptInCategory"/>
                                            </p:graphicEl>
                                          </p:spTgt>
                                        </p:tgtEl>
                                      </p:cBhvr>
                                    </p:animEffect>
                                  </p:childTnLst>
                                </p:cTn>
                              </p:par>
                            </p:childTnLst>
                          </p:cTn>
                        </p:par>
                        <p:par>
                          <p:cTn id="32" fill="hold">
                            <p:stCondLst>
                              <p:cond delay="14000"/>
                            </p:stCondLst>
                            <p:childTnLst>
                              <p:par>
                                <p:cTn id="33" presetID="21" presetClass="entr" presetSubtype="1" fill="hold" grpId="0" nodeType="afterEffect">
                                  <p:stCondLst>
                                    <p:cond delay="0"/>
                                  </p:stCondLst>
                                  <p:childTnLst>
                                    <p:set>
                                      <p:cBhvr>
                                        <p:cTn id="34" dur="1" fill="hold">
                                          <p:stCondLst>
                                            <p:cond delay="0"/>
                                          </p:stCondLst>
                                        </p:cTn>
                                        <p:tgtEl>
                                          <p:spTgt spid="3">
                                            <p:graphicEl>
                                              <a:chart seriesIdx="0" categoryIdx="6" bldStep="ptInCategory"/>
                                            </p:graphicEl>
                                          </p:spTgt>
                                        </p:tgtEl>
                                        <p:attrNameLst>
                                          <p:attrName>style.visibility</p:attrName>
                                        </p:attrNameLst>
                                      </p:cBhvr>
                                      <p:to>
                                        <p:strVal val="visible"/>
                                      </p:to>
                                    </p:set>
                                    <p:animEffect transition="in" filter="wheel(1)">
                                      <p:cBhvr>
                                        <p:cTn id="35" dur="2000"/>
                                        <p:tgtEl>
                                          <p:spTgt spid="3">
                                            <p:graphicEl>
                                              <a:chart seriesIdx="0" categoryIdx="6" bldStep="ptIn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categoryEl"/>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08576" y="1631672"/>
            <a:ext cx="7344105" cy="923330"/>
          </a:xfrm>
          <a:prstGeom prst="rect">
            <a:avLst/>
          </a:prstGeom>
          <a:noFill/>
          <a:ln>
            <a:noFill/>
          </a:ln>
          <a:effectLst/>
        </p:spPr>
        <p:txBody>
          <a:bodyPr wrap="square" rtlCol="0">
            <a:spAutoFit/>
          </a:bodyPr>
          <a:lstStyle/>
          <a:p>
            <a:pPr algn="just"/>
            <a:r>
              <a:rPr lang="en-US" dirty="0" err="1">
                <a:latin typeface="Tw Cen MT" panose="020B0602020104020603" pitchFamily="34" charset="0"/>
                <a:cs typeface="Poppins" panose="00000500000000000000" pitchFamily="2" charset="0"/>
              </a:rPr>
              <a:t>Tansen</a:t>
            </a:r>
            <a:r>
              <a:rPr lang="en-US" dirty="0">
                <a:latin typeface="Tw Cen MT" panose="020B0602020104020603" pitchFamily="34" charset="0"/>
                <a:cs typeface="Poppins" panose="00000500000000000000" pitchFamily="2" charset="0"/>
              </a:rPr>
              <a:t> Rose, founder president of </a:t>
            </a:r>
            <a:r>
              <a:rPr lang="en-US" dirty="0" err="1">
                <a:latin typeface="Tw Cen MT" panose="020B0602020104020603" pitchFamily="34" charset="0"/>
                <a:cs typeface="Poppins" panose="00000500000000000000" pitchFamily="2" charset="0"/>
              </a:rPr>
              <a:t>Aachol</a:t>
            </a:r>
            <a:r>
              <a:rPr lang="en-US" dirty="0">
                <a:latin typeface="Tw Cen MT" panose="020B0602020104020603" pitchFamily="34" charset="0"/>
                <a:cs typeface="Poppins" panose="00000500000000000000" pitchFamily="2" charset="0"/>
              </a:rPr>
              <a:t> Foundation said, “Student suicides are a reminder that if we fail to take action now, we will regret it later. It is high time, to those responsible to do their part to protect future generations”.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792" y="3181291"/>
            <a:ext cx="2472684" cy="2472684"/>
          </a:xfrm>
          <a:prstGeom prst="ellipse">
            <a:avLst/>
          </a:prstGeom>
          <a:ln w="127000" cap="rnd">
            <a:solidFill>
              <a:schemeClr val="accent2">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Oval 8"/>
          <p:cNvSpPr/>
          <p:nvPr/>
        </p:nvSpPr>
        <p:spPr>
          <a:xfrm>
            <a:off x="10212797" y="2219688"/>
            <a:ext cx="670628" cy="670628"/>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11537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2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32" presetClass="emph" presetSubtype="0" fill="hold" nodeType="withEffect">
                                  <p:stCondLst>
                                    <p:cond delay="0"/>
                                  </p:stCondLst>
                                  <p:childTnLst>
                                    <p:animRot by="120000">
                                      <p:cBhvr>
                                        <p:cTn id="14" dur="100" fill="hold">
                                          <p:stCondLst>
                                            <p:cond delay="0"/>
                                          </p:stCondLst>
                                        </p:cTn>
                                        <p:tgtEl>
                                          <p:spTgt spid="8"/>
                                        </p:tgtEl>
                                        <p:attrNameLst>
                                          <p:attrName>r</p:attrName>
                                        </p:attrNameLst>
                                      </p:cBhvr>
                                    </p:animRot>
                                    <p:animRot by="-240000">
                                      <p:cBhvr>
                                        <p:cTn id="15" dur="200" fill="hold">
                                          <p:stCondLst>
                                            <p:cond delay="200"/>
                                          </p:stCondLst>
                                        </p:cTn>
                                        <p:tgtEl>
                                          <p:spTgt spid="8"/>
                                        </p:tgtEl>
                                        <p:attrNameLst>
                                          <p:attrName>r</p:attrName>
                                        </p:attrNameLst>
                                      </p:cBhvr>
                                    </p:animRot>
                                    <p:animRot by="240000">
                                      <p:cBhvr>
                                        <p:cTn id="16" dur="200" fill="hold">
                                          <p:stCondLst>
                                            <p:cond delay="400"/>
                                          </p:stCondLst>
                                        </p:cTn>
                                        <p:tgtEl>
                                          <p:spTgt spid="8"/>
                                        </p:tgtEl>
                                        <p:attrNameLst>
                                          <p:attrName>r</p:attrName>
                                        </p:attrNameLst>
                                      </p:cBhvr>
                                    </p:animRot>
                                    <p:animRot by="-240000">
                                      <p:cBhvr>
                                        <p:cTn id="17" dur="200" fill="hold">
                                          <p:stCondLst>
                                            <p:cond delay="600"/>
                                          </p:stCondLst>
                                        </p:cTn>
                                        <p:tgtEl>
                                          <p:spTgt spid="8"/>
                                        </p:tgtEl>
                                        <p:attrNameLst>
                                          <p:attrName>r</p:attrName>
                                        </p:attrNameLst>
                                      </p:cBhvr>
                                    </p:animRot>
                                    <p:animRot by="120000">
                                      <p:cBhvr>
                                        <p:cTn id="18" dur="200" fill="hold">
                                          <p:stCondLst>
                                            <p:cond delay="800"/>
                                          </p:stCondLst>
                                        </p:cTn>
                                        <p:tgtEl>
                                          <p:spTgt spid="8"/>
                                        </p:tgtEl>
                                        <p:attrNameLst>
                                          <p:attrName>r</p:attrName>
                                        </p:attrNameLst>
                                      </p:cBhvr>
                                    </p:animRo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553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Kozuka Gothic Pr6N H</vt:lpstr>
      <vt:lpstr>Arial</vt:lpstr>
      <vt:lpstr>Arial Black</vt:lpstr>
      <vt:lpstr>Calibri</vt:lpstr>
      <vt:lpstr>Calibri Light</vt:lpstr>
      <vt:lpstr>Georgia</vt:lpstr>
      <vt:lpstr>Poppins</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Afride Hossain</dc:creator>
  <cp:lastModifiedBy>Afride Hossain</cp:lastModifiedBy>
  <cp:revision>44</cp:revision>
  <dcterms:created xsi:type="dcterms:W3CDTF">2022-08-13T17:50:15Z</dcterms:created>
  <dcterms:modified xsi:type="dcterms:W3CDTF">2022-09-25T03:26:32Z</dcterms:modified>
</cp:coreProperties>
</file>