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6" autoAdjust="0"/>
    <p:restoredTop sz="94660"/>
  </p:normalViewPr>
  <p:slideViewPr>
    <p:cSldViewPr snapToGrid="0">
      <p:cViewPr>
        <p:scale>
          <a:sx n="175" d="100"/>
          <a:sy n="175" d="100"/>
        </p:scale>
        <p:origin x="152" y="320"/>
      </p:cViewPr>
      <p:guideLst>
        <p:guide orient="horz" pos="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03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6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3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68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8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2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65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61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7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1A8C-B9DD-4F49-8CDE-DA2D47144C25}" type="datetimeFigureOut">
              <a:rPr lang="de-DE" smtClean="0"/>
              <a:t>05.07.23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8EA8-CA8F-4FCE-9EDC-FC737C584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9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646386" y="88316"/>
            <a:ext cx="10326414" cy="1217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646386" y="1403131"/>
            <a:ext cx="10326414" cy="53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3412951" y="2354309"/>
            <a:ext cx="2110317" cy="714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Upstream Master</a:t>
            </a:r>
          </a:p>
          <a:p>
            <a:pPr algn="ctr"/>
            <a:r>
              <a:rPr lang="de-DE" sz="1000" i="1" dirty="0"/>
              <a:t>This </a:t>
            </a:r>
            <a:r>
              <a:rPr lang="de-DE" sz="1000" i="1" dirty="0" err="1"/>
              <a:t>is</a:t>
            </a:r>
            <a:r>
              <a:rPr lang="de-DE" sz="1000" i="1" dirty="0"/>
              <a:t> at </a:t>
            </a:r>
            <a:r>
              <a:rPr lang="de-DE" sz="1000" i="1" dirty="0" err="1"/>
              <a:t>github.com</a:t>
            </a:r>
            <a:endParaRPr lang="de-DE" sz="1000" i="1" dirty="0"/>
          </a:p>
          <a:p>
            <a:pPr algn="ctr"/>
            <a:r>
              <a:rPr lang="de-DE" sz="1000" i="1" dirty="0"/>
              <a:t>-</a:t>
            </a:r>
            <a:r>
              <a:rPr lang="de-DE" sz="1000" i="1" dirty="0" err="1"/>
              <a:t>is</a:t>
            </a:r>
            <a:r>
              <a:rPr lang="de-DE" sz="1000" i="1" dirty="0"/>
              <a:t> </a:t>
            </a:r>
            <a:r>
              <a:rPr lang="de-DE" sz="1000" i="1" dirty="0" err="1"/>
              <a:t>always</a:t>
            </a:r>
            <a:r>
              <a:rPr lang="de-DE" sz="1000" i="1" dirty="0"/>
              <a:t> </a:t>
            </a:r>
            <a:r>
              <a:rPr lang="de-DE" sz="1000" i="1" dirty="0" err="1"/>
              <a:t>stable</a:t>
            </a:r>
            <a:r>
              <a:rPr lang="de-DE" sz="1000" i="1" dirty="0"/>
              <a:t> and </a:t>
            </a:r>
            <a:r>
              <a:rPr lang="de-DE" sz="1000" i="1" dirty="0" err="1"/>
              <a:t>always</a:t>
            </a:r>
            <a:r>
              <a:rPr lang="de-DE" sz="1000" i="1" dirty="0"/>
              <a:t> </a:t>
            </a:r>
            <a:r>
              <a:rPr lang="de-DE" sz="1000" i="1" dirty="0" err="1"/>
              <a:t>builds</a:t>
            </a:r>
            <a:r>
              <a:rPr lang="de-DE" sz="1000" i="1" dirty="0"/>
              <a:t>-</a:t>
            </a:r>
          </a:p>
          <a:p>
            <a:pPr algn="ctr"/>
            <a:r>
              <a:rPr lang="de-DE" sz="1000" i="1" dirty="0" err="1"/>
              <a:t>it</a:t>
            </a:r>
            <a:r>
              <a:rPr lang="de-DE" sz="1000" i="1" dirty="0"/>
              <a:t> </a:t>
            </a:r>
            <a:r>
              <a:rPr lang="de-DE" sz="1000" i="1" dirty="0" err="1"/>
              <a:t>is</a:t>
            </a:r>
            <a:r>
              <a:rPr lang="de-DE" sz="1000" i="1" dirty="0"/>
              <a:t> </a:t>
            </a:r>
            <a:r>
              <a:rPr lang="de-DE" sz="1000" i="1" dirty="0" err="1"/>
              <a:t>called</a:t>
            </a:r>
            <a:r>
              <a:rPr lang="de-DE" sz="1000" i="1" dirty="0"/>
              <a:t> „</a:t>
            </a:r>
            <a:r>
              <a:rPr lang="de-DE" sz="1000" i="1" dirty="0" err="1"/>
              <a:t>upstream</a:t>
            </a:r>
            <a:r>
              <a:rPr lang="de-DE" sz="1000" i="1" dirty="0"/>
              <a:t>“</a:t>
            </a:r>
          </a:p>
        </p:txBody>
      </p:sp>
      <p:sp>
        <p:nvSpPr>
          <p:cNvPr id="5" name="Rectangle 4"/>
          <p:cNvSpPr/>
          <p:nvPr/>
        </p:nvSpPr>
        <p:spPr>
          <a:xfrm>
            <a:off x="8024647" y="2354310"/>
            <a:ext cx="1440000" cy="7147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Bob‘s</a:t>
            </a:r>
            <a:r>
              <a:rPr lang="de-DE" sz="1200" b="1" dirty="0"/>
              <a:t> Private Fork</a:t>
            </a:r>
          </a:p>
          <a:p>
            <a:pPr lvl="0" algn="ctr"/>
            <a:r>
              <a:rPr lang="de-DE" sz="1000" i="1" dirty="0">
                <a:solidFill>
                  <a:prstClr val="white"/>
                </a:solidFill>
              </a:rPr>
              <a:t>This </a:t>
            </a:r>
            <a:r>
              <a:rPr lang="de-DE" sz="1000" i="1" dirty="0" err="1">
                <a:solidFill>
                  <a:prstClr val="white"/>
                </a:solidFill>
              </a:rPr>
              <a:t>is</a:t>
            </a:r>
            <a:r>
              <a:rPr lang="de-DE" sz="1000" i="1" dirty="0">
                <a:solidFill>
                  <a:prstClr val="white"/>
                </a:solidFill>
              </a:rPr>
              <a:t> at </a:t>
            </a:r>
            <a:r>
              <a:rPr lang="de-DE" sz="1000" i="1" dirty="0" err="1">
                <a:solidFill>
                  <a:prstClr val="white"/>
                </a:solidFill>
              </a:rPr>
              <a:t>github.com</a:t>
            </a:r>
            <a:r>
              <a:rPr lang="de-DE" sz="1000" i="1" dirty="0">
                <a:solidFill>
                  <a:prstClr val="white"/>
                </a:solidFill>
              </a:rPr>
              <a:t> and </a:t>
            </a:r>
            <a:r>
              <a:rPr lang="de-DE" sz="1000" i="1" dirty="0" err="1">
                <a:solidFill>
                  <a:prstClr val="white"/>
                </a:solidFill>
              </a:rPr>
              <a:t>called</a:t>
            </a:r>
            <a:r>
              <a:rPr lang="de-DE" sz="1000" i="1" dirty="0">
                <a:solidFill>
                  <a:prstClr val="white"/>
                </a:solidFill>
              </a:rPr>
              <a:t> „</a:t>
            </a:r>
            <a:r>
              <a:rPr lang="de-DE" sz="1000" i="1" dirty="0" err="1">
                <a:solidFill>
                  <a:prstClr val="white"/>
                </a:solidFill>
              </a:rPr>
              <a:t>origin</a:t>
            </a:r>
            <a:r>
              <a:rPr lang="de-DE" sz="1000" i="1" dirty="0">
                <a:solidFill>
                  <a:prstClr val="white"/>
                </a:solidFill>
              </a:rPr>
              <a:t>“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523268" y="2711661"/>
            <a:ext cx="250137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8751" y="2333473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809" y="2719897"/>
            <a:ext cx="15680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rgbClr val="00B0F0"/>
                </a:solidFill>
              </a:rPr>
              <a:t>Fork via Web Interface</a:t>
            </a:r>
          </a:p>
          <a:p>
            <a:r>
              <a:rPr lang="de-DE" sz="1000" i="1" dirty="0">
                <a:solidFill>
                  <a:srgbClr val="00B0F0"/>
                </a:solidFill>
              </a:rPr>
              <a:t>https://</a:t>
            </a:r>
            <a:r>
              <a:rPr lang="de-DE" sz="1000" i="1" dirty="0" err="1">
                <a:solidFill>
                  <a:srgbClr val="00B0F0"/>
                </a:solidFill>
              </a:rPr>
              <a:t>github.com</a:t>
            </a:r>
            <a:r>
              <a:rPr lang="de-DE" sz="1000" i="1" dirty="0">
                <a:solidFill>
                  <a:srgbClr val="00B0F0"/>
                </a:solidFill>
              </a:rPr>
              <a:t>/TUC-...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4647" y="4508931"/>
            <a:ext cx="1440000" cy="7147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Bob‘s</a:t>
            </a:r>
            <a:r>
              <a:rPr lang="de-DE" sz="1200" b="1" dirty="0"/>
              <a:t> </a:t>
            </a:r>
            <a:r>
              <a:rPr lang="de-DE" sz="1200" b="1" dirty="0" err="1"/>
              <a:t>clone</a:t>
            </a:r>
            <a:r>
              <a:rPr lang="de-DE" sz="1200" b="1" dirty="0"/>
              <a:t> of </a:t>
            </a:r>
            <a:r>
              <a:rPr lang="de-DE" sz="1200" b="1" dirty="0" err="1"/>
              <a:t>his</a:t>
            </a:r>
            <a:r>
              <a:rPr lang="de-DE" sz="1200" b="1" dirty="0"/>
              <a:t> private </a:t>
            </a:r>
            <a:r>
              <a:rPr lang="de-DE" sz="1200" b="1" dirty="0" err="1"/>
              <a:t>fork</a:t>
            </a:r>
            <a:endParaRPr lang="de-DE" sz="1200" b="1" dirty="0"/>
          </a:p>
          <a:p>
            <a:pPr lvl="0" algn="ctr"/>
            <a:r>
              <a:rPr lang="de-DE" sz="1000" i="1" dirty="0">
                <a:solidFill>
                  <a:prstClr val="white"/>
                </a:solidFill>
              </a:rPr>
              <a:t>This </a:t>
            </a:r>
            <a:r>
              <a:rPr lang="de-DE" sz="1000" i="1" dirty="0" err="1">
                <a:solidFill>
                  <a:prstClr val="white"/>
                </a:solidFill>
              </a:rPr>
              <a:t>is</a:t>
            </a:r>
            <a:r>
              <a:rPr lang="de-DE" sz="1000" i="1" dirty="0">
                <a:solidFill>
                  <a:prstClr val="white"/>
                </a:solidFill>
              </a:rPr>
              <a:t> at </a:t>
            </a:r>
            <a:r>
              <a:rPr lang="de-DE" sz="1000" i="1" dirty="0" err="1">
                <a:solidFill>
                  <a:prstClr val="white"/>
                </a:solidFill>
              </a:rPr>
              <a:t>Bob‘s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hard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disk</a:t>
            </a:r>
            <a:r>
              <a:rPr lang="de-DE" sz="1000" i="1" dirty="0">
                <a:solidFill>
                  <a:prstClr val="white"/>
                </a:solidFill>
              </a:rPr>
              <a:t> on </a:t>
            </a:r>
            <a:r>
              <a:rPr lang="de-DE" sz="1000" i="1" dirty="0" err="1">
                <a:solidFill>
                  <a:prstClr val="white"/>
                </a:solidFill>
              </a:rPr>
              <a:t>his</a:t>
            </a:r>
            <a:r>
              <a:rPr lang="de-DE" sz="1000" i="1" dirty="0">
                <a:solidFill>
                  <a:prstClr val="white"/>
                </a:solidFill>
              </a:rPr>
              <a:t> PC</a:t>
            </a:r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8744647" y="3069013"/>
            <a:ext cx="0" cy="14399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89314" y="362317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450" y="3432289"/>
            <a:ext cx="2623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 err="1">
                <a:solidFill>
                  <a:srgbClr val="00B0F0"/>
                </a:solidFill>
              </a:rPr>
              <a:t>Clone</a:t>
            </a:r>
            <a:endParaRPr lang="de-DE" sz="1100" b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SSH </a:t>
            </a:r>
            <a:r>
              <a:rPr lang="de-DE" sz="1000" i="1" dirty="0" err="1">
                <a:solidFill>
                  <a:srgbClr val="00B0F0"/>
                </a:solidFill>
              </a:rPr>
              <a:t>address</a:t>
            </a:r>
            <a:r>
              <a:rPr lang="de-DE" sz="1000" i="1" dirty="0">
                <a:solidFill>
                  <a:srgbClr val="00B0F0"/>
                </a:solidFill>
              </a:rPr>
              <a:t> via Web Interface of private </a:t>
            </a:r>
            <a:r>
              <a:rPr lang="de-DE" sz="1000" i="1" dirty="0" err="1">
                <a:solidFill>
                  <a:srgbClr val="00B0F0"/>
                </a:solidFill>
              </a:rPr>
              <a:t>fork</a:t>
            </a:r>
            <a:endParaRPr lang="de-DE" sz="1000" i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 err="1">
                <a:solidFill>
                  <a:srgbClr val="00B0F0"/>
                </a:solidFill>
              </a:rPr>
              <a:t>git@github.com</a:t>
            </a:r>
            <a:r>
              <a:rPr lang="de-DE" sz="1000" i="1" dirty="0">
                <a:solidFill>
                  <a:srgbClr val="00B0F0"/>
                </a:solidFill>
              </a:rPr>
              <a:t>: .../…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24647" y="5859512"/>
            <a:ext cx="1440000" cy="7147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000" i="1" dirty="0">
                <a:solidFill>
                  <a:prstClr val="white"/>
                </a:solidFill>
              </a:rPr>
              <a:t>The </a:t>
            </a:r>
            <a:r>
              <a:rPr lang="de-DE" sz="1000" i="1" dirty="0" err="1">
                <a:solidFill>
                  <a:prstClr val="white"/>
                </a:solidFill>
              </a:rPr>
              <a:t>source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code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has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changed</a:t>
            </a:r>
            <a:r>
              <a:rPr lang="de-DE" sz="1000" i="1" dirty="0">
                <a:solidFill>
                  <a:prstClr val="white"/>
                </a:solidFill>
              </a:rPr>
              <a:t> in</a:t>
            </a:r>
          </a:p>
          <a:p>
            <a:pPr algn="ctr"/>
            <a:r>
              <a:rPr lang="de-DE" sz="1200" b="1" dirty="0" err="1"/>
              <a:t>Bob‘s</a:t>
            </a:r>
            <a:r>
              <a:rPr lang="de-DE" sz="1200" b="1" dirty="0"/>
              <a:t> </a:t>
            </a:r>
            <a:r>
              <a:rPr lang="de-DE" sz="1200" b="1" dirty="0" err="1"/>
              <a:t>clone</a:t>
            </a:r>
            <a:r>
              <a:rPr lang="de-DE" sz="1200" b="1" dirty="0"/>
              <a:t> of </a:t>
            </a:r>
            <a:r>
              <a:rPr lang="de-DE" sz="1200" b="1" dirty="0" err="1"/>
              <a:t>his</a:t>
            </a:r>
            <a:r>
              <a:rPr lang="de-DE" sz="1200" b="1" dirty="0"/>
              <a:t> private </a:t>
            </a:r>
            <a:r>
              <a:rPr lang="de-DE" sz="1200" b="1" dirty="0" err="1"/>
              <a:t>fork</a:t>
            </a:r>
            <a:endParaRPr lang="de-DE" sz="1200" b="1" dirty="0"/>
          </a:p>
        </p:txBody>
      </p:sp>
      <p:cxnSp>
        <p:nvCxnSpPr>
          <p:cNvPr id="21" name="Straight Arrow Connector 20"/>
          <p:cNvCxnSpPr>
            <a:stCxn id="13" idx="2"/>
            <a:endCxn id="20" idx="0"/>
          </p:cNvCxnSpPr>
          <p:nvPr/>
        </p:nvCxnSpPr>
        <p:spPr>
          <a:xfrm>
            <a:off x="8744647" y="5223634"/>
            <a:ext cx="0" cy="635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86731" y="5383640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3649" y="5328761"/>
            <a:ext cx="3105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>
                <a:solidFill>
                  <a:srgbClr val="00B0F0"/>
                </a:solidFill>
              </a:rPr>
              <a:t>Do </a:t>
            </a:r>
            <a:r>
              <a:rPr lang="de-DE" sz="1100" b="1" dirty="0" err="1">
                <a:solidFill>
                  <a:srgbClr val="00B0F0"/>
                </a:solidFill>
              </a:rPr>
              <a:t>your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software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development</a:t>
            </a:r>
            <a:endParaRPr lang="de-DE" sz="1100" b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 err="1">
                <a:solidFill>
                  <a:srgbClr val="00B0F0"/>
                </a:solidFill>
              </a:rPr>
              <a:t>small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patches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to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well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defined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problems</a:t>
            </a:r>
            <a:r>
              <a:rPr lang="de-DE" sz="1000" i="1" dirty="0">
                <a:solidFill>
                  <a:srgbClr val="00B0F0"/>
                </a:solidFill>
              </a:rPr>
              <a:t> (PC3)</a:t>
            </a:r>
          </a:p>
        </p:txBody>
      </p:sp>
      <p:cxnSp>
        <p:nvCxnSpPr>
          <p:cNvPr id="27" name="Connector: Elbow 26"/>
          <p:cNvCxnSpPr/>
          <p:nvPr/>
        </p:nvCxnSpPr>
        <p:spPr>
          <a:xfrm flipV="1">
            <a:off x="9464647" y="5071237"/>
            <a:ext cx="12700" cy="1350581"/>
          </a:xfrm>
          <a:prstGeom prst="bentConnector3">
            <a:avLst>
              <a:gd name="adj1" fmla="val 25862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64647" y="5383641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03208" y="5326128"/>
            <a:ext cx="1114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B0F0"/>
                </a:solidFill>
              </a:rPr>
              <a:t>Commit </a:t>
            </a:r>
          </a:p>
          <a:p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</p:txBody>
      </p:sp>
      <p:cxnSp>
        <p:nvCxnSpPr>
          <p:cNvPr id="36" name="Connector: Elbow 35"/>
          <p:cNvCxnSpPr/>
          <p:nvPr/>
        </p:nvCxnSpPr>
        <p:spPr>
          <a:xfrm flipV="1">
            <a:off x="9464647" y="2554006"/>
            <a:ext cx="12700" cy="2154621"/>
          </a:xfrm>
          <a:prstGeom prst="bentConnector3">
            <a:avLst>
              <a:gd name="adj1" fmla="val 2751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2523" y="3623176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24228" y="3586178"/>
            <a:ext cx="1093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B0F0"/>
                </a:solidFill>
              </a:rPr>
              <a:t>Push </a:t>
            </a:r>
            <a:r>
              <a:rPr lang="de-DE" sz="1100" b="1" dirty="0" err="1">
                <a:solidFill>
                  <a:srgbClr val="00B0F0"/>
                </a:solidFill>
              </a:rPr>
              <a:t>to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origin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</a:p>
          <a:p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34332" y="2182501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48779" y="1545141"/>
            <a:ext cx="294503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>
                <a:solidFill>
                  <a:srgbClr val="00B0F0"/>
                </a:solidFill>
              </a:rPr>
              <a:t>Send a Pull Request via </a:t>
            </a:r>
            <a:r>
              <a:rPr lang="de-DE" sz="1100" b="1" dirty="0" err="1">
                <a:solidFill>
                  <a:srgbClr val="00B0F0"/>
                </a:solidFill>
              </a:rPr>
              <a:t>GitHub‘s</a:t>
            </a:r>
            <a:r>
              <a:rPr lang="de-DE" sz="1100" b="1" dirty="0">
                <a:solidFill>
                  <a:srgbClr val="00B0F0"/>
                </a:solidFill>
              </a:rPr>
              <a:t> Web Interface</a:t>
            </a: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https://</a:t>
            </a:r>
            <a:r>
              <a:rPr lang="de-DE" sz="1000" i="1" dirty="0" err="1">
                <a:solidFill>
                  <a:srgbClr val="00B0F0"/>
                </a:solidFill>
              </a:rPr>
              <a:t>github.com</a:t>
            </a:r>
            <a:r>
              <a:rPr lang="de-DE" sz="1000" i="1" dirty="0">
                <a:solidFill>
                  <a:srgbClr val="00B0F0"/>
                </a:solidFill>
              </a:rPr>
              <a:t>/...</a:t>
            </a: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follow PC3 (Problem: / Solution:)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07523" y="3685476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73165" y="2362545"/>
            <a:ext cx="1440000" cy="714703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Alice's private fork</a:t>
            </a:r>
          </a:p>
          <a:p>
            <a:pPr lvl="0" algn="ctr"/>
            <a:r>
              <a:rPr lang="en-US" sz="1000" i="1" dirty="0">
                <a:solidFill>
                  <a:schemeClr val="bg1"/>
                </a:solidFill>
              </a:rPr>
              <a:t>This is at </a:t>
            </a:r>
            <a:r>
              <a:rPr lang="en-US" sz="1000" i="1" dirty="0" err="1">
                <a:solidFill>
                  <a:schemeClr val="bg1"/>
                </a:solidFill>
              </a:rPr>
              <a:t>github.com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de-DE" sz="1000" i="1" dirty="0">
                <a:solidFill>
                  <a:prstClr val="white"/>
                </a:solidFill>
              </a:rPr>
              <a:t>and </a:t>
            </a:r>
            <a:r>
              <a:rPr lang="de-DE" sz="1000" i="1" dirty="0" err="1">
                <a:solidFill>
                  <a:prstClr val="white"/>
                </a:solidFill>
              </a:rPr>
              <a:t>called</a:t>
            </a:r>
            <a:r>
              <a:rPr lang="de-DE" sz="1000" i="1" dirty="0">
                <a:solidFill>
                  <a:prstClr val="white"/>
                </a:solidFill>
              </a:rPr>
              <a:t> „</a:t>
            </a:r>
            <a:r>
              <a:rPr lang="de-DE" sz="1000" i="1" dirty="0" err="1">
                <a:solidFill>
                  <a:prstClr val="white"/>
                </a:solidFill>
              </a:rPr>
              <a:t>origin</a:t>
            </a:r>
            <a:r>
              <a:rPr lang="de-DE" sz="1000" i="1" dirty="0">
                <a:solidFill>
                  <a:prstClr val="white"/>
                </a:solidFill>
              </a:rPr>
              <a:t>“</a:t>
            </a:r>
            <a:endParaRPr lang="en-US" sz="1000" i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73165" y="4517166"/>
            <a:ext cx="1440000" cy="714703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Alice's clone of her private fork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</a:rPr>
              <a:t>This is at Alice's hard disk at her PC</a:t>
            </a:r>
          </a:p>
        </p:txBody>
      </p:sp>
      <p:cxnSp>
        <p:nvCxnSpPr>
          <p:cNvPr id="71" name="Straight Arrow Connector 70"/>
          <p:cNvCxnSpPr>
            <a:stCxn id="69" idx="2"/>
            <a:endCxn id="70" idx="0"/>
          </p:cNvCxnSpPr>
          <p:nvPr/>
        </p:nvCxnSpPr>
        <p:spPr>
          <a:xfrm>
            <a:off x="1793165" y="3077248"/>
            <a:ext cx="0" cy="143991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73165" y="5867747"/>
            <a:ext cx="1440000" cy="714703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bg1"/>
                </a:solidFill>
              </a:rPr>
              <a:t>The source code has changed in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Alice's clone of her private fork</a:t>
            </a:r>
          </a:p>
        </p:txBody>
      </p:sp>
      <p:cxnSp>
        <p:nvCxnSpPr>
          <p:cNvPr id="73" name="Straight Arrow Connector 72"/>
          <p:cNvCxnSpPr>
            <a:stCxn id="70" idx="2"/>
            <a:endCxn id="72" idx="0"/>
          </p:cNvCxnSpPr>
          <p:nvPr/>
        </p:nvCxnSpPr>
        <p:spPr>
          <a:xfrm>
            <a:off x="1793165" y="5231869"/>
            <a:ext cx="0" cy="63587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1"/>
            <a:endCxn id="69" idx="3"/>
          </p:cNvCxnSpPr>
          <p:nvPr/>
        </p:nvCxnSpPr>
        <p:spPr>
          <a:xfrm flipH="1">
            <a:off x="2513165" y="2711661"/>
            <a:ext cx="899786" cy="823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3164" y="252816"/>
            <a:ext cx="3624959" cy="374571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If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you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start</a:t>
            </a:r>
            <a:r>
              <a:rPr lang="de-DE" sz="1600" dirty="0">
                <a:solidFill>
                  <a:schemeClr val="bg1"/>
                </a:solidFill>
              </a:rPr>
              <a:t> a </a:t>
            </a:r>
            <a:r>
              <a:rPr lang="de-DE" sz="1600" dirty="0" err="1">
                <a:solidFill>
                  <a:schemeClr val="bg1"/>
                </a:solidFill>
              </a:rPr>
              <a:t>project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dirty="0" err="1">
                <a:solidFill>
                  <a:schemeClr val="bg1"/>
                </a:solidFill>
              </a:rPr>
              <a:t>only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once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5344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80020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14696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49372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884048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18722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634377" y="440101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269053" y="440101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903729" y="440101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538405" y="440101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173081" y="440101"/>
            <a:ext cx="345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3165" y="824673"/>
            <a:ext cx="3624958" cy="374571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b="1" dirty="0" err="1"/>
              <a:t>work</a:t>
            </a:r>
            <a:r>
              <a:rPr lang="de-DE" sz="1600" dirty="0"/>
              <a:t> on a </a:t>
            </a:r>
            <a:r>
              <a:rPr lang="de-DE" sz="1600" dirty="0" err="1"/>
              <a:t>project</a:t>
            </a:r>
            <a:r>
              <a:rPr lang="de-DE" sz="1600" dirty="0"/>
              <a:t>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986474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21150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255826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90502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525178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159852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1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275507" y="1011958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910183" y="1011958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544859" y="1011958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179535" y="1011958"/>
            <a:ext cx="345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814211" y="1011958"/>
            <a:ext cx="345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492353" y="896119"/>
            <a:ext cx="60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30" name="Connector: Elbow 129"/>
          <p:cNvCxnSpPr/>
          <p:nvPr/>
        </p:nvCxnSpPr>
        <p:spPr>
          <a:xfrm rot="10800000">
            <a:off x="1073165" y="5079474"/>
            <a:ext cx="12700" cy="1350581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/>
          <p:cNvCxnSpPr/>
          <p:nvPr/>
        </p:nvCxnSpPr>
        <p:spPr>
          <a:xfrm rot="10800000">
            <a:off x="1067910" y="2556987"/>
            <a:ext cx="12700" cy="2154621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/>
          <p:cNvCxnSpPr>
            <a:stCxn id="69" idx="0"/>
          </p:cNvCxnSpPr>
          <p:nvPr/>
        </p:nvCxnSpPr>
        <p:spPr>
          <a:xfrm rot="5400000" flipH="1" flipV="1">
            <a:off x="2963234" y="948218"/>
            <a:ext cx="244258" cy="2584397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" idx="0"/>
            <a:endCxn id="4" idx="0"/>
          </p:cNvCxnSpPr>
          <p:nvPr/>
        </p:nvCxnSpPr>
        <p:spPr>
          <a:xfrm rot="16200000" flipV="1">
            <a:off x="6606379" y="216041"/>
            <a:ext cx="1" cy="4276537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stCxn id="4" idx="2"/>
            <a:endCxn id="70" idx="3"/>
          </p:cNvCxnSpPr>
          <p:nvPr/>
        </p:nvCxnSpPr>
        <p:spPr>
          <a:xfrm rot="5400000">
            <a:off x="2587885" y="2994293"/>
            <a:ext cx="1805506" cy="1954945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74016" y="3623176"/>
            <a:ext cx="1592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>
                <a:solidFill>
                  <a:srgbClr val="00B0F0"/>
                </a:solidFill>
              </a:rPr>
              <a:t>Pull </a:t>
            </a:r>
            <a:r>
              <a:rPr lang="de-DE" sz="1100" b="1" dirty="0" err="1">
                <a:solidFill>
                  <a:srgbClr val="00B0F0"/>
                </a:solidFill>
              </a:rPr>
              <a:t>from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upstream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</p:txBody>
      </p:sp>
      <p:cxnSp>
        <p:nvCxnSpPr>
          <p:cNvPr id="65" name="Connector: Elbow 64"/>
          <p:cNvCxnSpPr>
            <a:stCxn id="4" idx="2"/>
            <a:endCxn id="13" idx="1"/>
          </p:cNvCxnSpPr>
          <p:nvPr/>
        </p:nvCxnSpPr>
        <p:spPr>
          <a:xfrm rot="16200000" flipH="1">
            <a:off x="5347743" y="2189378"/>
            <a:ext cx="1797271" cy="3556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4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646386" y="88316"/>
            <a:ext cx="10326414" cy="1217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646386" y="1403131"/>
            <a:ext cx="10326414" cy="53812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3412951" y="2186149"/>
            <a:ext cx="2110317" cy="714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upstream</a:t>
            </a:r>
            <a:r>
              <a:rPr lang="de-DE" sz="1200" b="1" dirty="0"/>
              <a:t> </a:t>
            </a:r>
            <a:r>
              <a:rPr lang="de-DE" sz="1200" b="1" dirty="0" err="1"/>
              <a:t>master</a:t>
            </a:r>
            <a:endParaRPr lang="de-DE" sz="1200" b="1" dirty="0"/>
          </a:p>
          <a:p>
            <a:pPr algn="ctr"/>
            <a:r>
              <a:rPr lang="de-DE" sz="1000" i="1" dirty="0"/>
              <a:t>This </a:t>
            </a:r>
            <a:r>
              <a:rPr lang="de-DE" sz="1000" i="1" dirty="0" err="1"/>
              <a:t>is</a:t>
            </a:r>
            <a:r>
              <a:rPr lang="de-DE" sz="1000" i="1" dirty="0"/>
              <a:t> at </a:t>
            </a:r>
            <a:r>
              <a:rPr lang="de-DE" sz="1000" i="1" dirty="0" err="1"/>
              <a:t>github.com</a:t>
            </a:r>
            <a:endParaRPr lang="de-DE" sz="1000" i="1" dirty="0"/>
          </a:p>
          <a:p>
            <a:pPr algn="ctr"/>
            <a:r>
              <a:rPr lang="de-DE" sz="1000" i="1" dirty="0"/>
              <a:t>-</a:t>
            </a:r>
            <a:r>
              <a:rPr lang="de-DE" sz="1000" i="1" dirty="0" err="1"/>
              <a:t>is</a:t>
            </a:r>
            <a:r>
              <a:rPr lang="de-DE" sz="1000" i="1" dirty="0"/>
              <a:t> </a:t>
            </a:r>
            <a:r>
              <a:rPr lang="de-DE" sz="1000" i="1" dirty="0" err="1"/>
              <a:t>always</a:t>
            </a:r>
            <a:r>
              <a:rPr lang="de-DE" sz="1000" i="1" dirty="0"/>
              <a:t> </a:t>
            </a:r>
            <a:r>
              <a:rPr lang="de-DE" sz="1000" i="1" dirty="0" err="1"/>
              <a:t>stable</a:t>
            </a:r>
            <a:r>
              <a:rPr lang="de-DE" sz="1000" i="1" dirty="0"/>
              <a:t> and </a:t>
            </a:r>
            <a:r>
              <a:rPr lang="de-DE" sz="1000" i="1" dirty="0" err="1"/>
              <a:t>always</a:t>
            </a:r>
            <a:r>
              <a:rPr lang="de-DE" sz="1000" i="1" dirty="0"/>
              <a:t> </a:t>
            </a:r>
            <a:r>
              <a:rPr lang="de-DE" sz="1000" i="1" dirty="0" err="1"/>
              <a:t>builds</a:t>
            </a:r>
            <a:r>
              <a:rPr lang="de-DE" sz="1000" i="1" dirty="0"/>
              <a:t>-</a:t>
            </a:r>
          </a:p>
        </p:txBody>
      </p:sp>
      <p:sp>
        <p:nvSpPr>
          <p:cNvPr id="5" name="Rectangle 4"/>
          <p:cNvSpPr/>
          <p:nvPr/>
        </p:nvSpPr>
        <p:spPr>
          <a:xfrm>
            <a:off x="8024647" y="2186150"/>
            <a:ext cx="1440000" cy="7147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Bobs private </a:t>
            </a:r>
            <a:r>
              <a:rPr lang="de-DE" sz="1200" b="1" dirty="0" err="1"/>
              <a:t>fork</a:t>
            </a:r>
            <a:endParaRPr lang="de-DE" sz="1200" b="1" dirty="0"/>
          </a:p>
          <a:p>
            <a:pPr lvl="0" algn="ctr"/>
            <a:r>
              <a:rPr lang="de-DE" sz="1000" i="1" dirty="0">
                <a:solidFill>
                  <a:prstClr val="white"/>
                </a:solidFill>
              </a:rPr>
              <a:t>This </a:t>
            </a:r>
            <a:r>
              <a:rPr lang="de-DE" sz="1000" i="1" dirty="0" err="1">
                <a:solidFill>
                  <a:prstClr val="white"/>
                </a:solidFill>
              </a:rPr>
              <a:t>is</a:t>
            </a:r>
            <a:r>
              <a:rPr lang="de-DE" sz="1000" i="1" dirty="0">
                <a:solidFill>
                  <a:prstClr val="white"/>
                </a:solidFill>
              </a:rPr>
              <a:t> at </a:t>
            </a:r>
            <a:r>
              <a:rPr lang="de-DE" sz="1000" i="1" dirty="0" err="1">
                <a:solidFill>
                  <a:prstClr val="white"/>
                </a:solidFill>
              </a:rPr>
              <a:t>github.com</a:t>
            </a:r>
            <a:endParaRPr lang="de-DE" sz="1000" i="1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523268" y="2543501"/>
            <a:ext cx="2501379" cy="1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38751" y="2165313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809" y="2551737"/>
            <a:ext cx="1433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err="1">
                <a:solidFill>
                  <a:srgbClr val="00B0F0"/>
                </a:solidFill>
              </a:rPr>
              <a:t>fork</a:t>
            </a:r>
            <a:r>
              <a:rPr lang="de-DE" sz="1100" b="1" dirty="0">
                <a:solidFill>
                  <a:srgbClr val="00B0F0"/>
                </a:solidFill>
              </a:rPr>
              <a:t> via </a:t>
            </a:r>
            <a:r>
              <a:rPr lang="de-DE" sz="1100" b="1" dirty="0" err="1">
                <a:solidFill>
                  <a:srgbClr val="00B0F0"/>
                </a:solidFill>
              </a:rPr>
              <a:t>webinterface</a:t>
            </a:r>
            <a:endParaRPr lang="de-DE" sz="1100" b="1" dirty="0">
              <a:solidFill>
                <a:srgbClr val="00B0F0"/>
              </a:solidFill>
            </a:endParaRPr>
          </a:p>
          <a:p>
            <a:r>
              <a:rPr lang="de-DE" sz="1000" i="1" dirty="0">
                <a:solidFill>
                  <a:srgbClr val="00B0F0"/>
                </a:solidFill>
              </a:rPr>
              <a:t>https://</a:t>
            </a:r>
            <a:r>
              <a:rPr lang="de-DE" sz="1000" i="1" dirty="0" err="1">
                <a:solidFill>
                  <a:srgbClr val="00B0F0"/>
                </a:solidFill>
              </a:rPr>
              <a:t>github.com</a:t>
            </a:r>
            <a:r>
              <a:rPr lang="de-DE" sz="1000" i="1" dirty="0">
                <a:solidFill>
                  <a:srgbClr val="00B0F0"/>
                </a:solidFill>
              </a:rPr>
              <a:t>/...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4647" y="4340771"/>
            <a:ext cx="1440000" cy="7147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Bobs </a:t>
            </a:r>
            <a:r>
              <a:rPr lang="de-DE" sz="1200" b="1" dirty="0" err="1"/>
              <a:t>clone</a:t>
            </a:r>
            <a:r>
              <a:rPr lang="de-DE" sz="1200" b="1" dirty="0"/>
              <a:t> of </a:t>
            </a:r>
            <a:r>
              <a:rPr lang="de-DE" sz="1200" b="1" dirty="0" err="1"/>
              <a:t>his</a:t>
            </a:r>
            <a:r>
              <a:rPr lang="de-DE" sz="1200" b="1" dirty="0"/>
              <a:t> private </a:t>
            </a:r>
            <a:r>
              <a:rPr lang="de-DE" sz="1200" b="1" dirty="0" err="1"/>
              <a:t>fork</a:t>
            </a:r>
            <a:endParaRPr lang="de-DE" sz="1200" b="1" dirty="0"/>
          </a:p>
          <a:p>
            <a:pPr lvl="0" algn="ctr"/>
            <a:r>
              <a:rPr lang="de-DE" sz="1000" i="1" dirty="0">
                <a:solidFill>
                  <a:prstClr val="white"/>
                </a:solidFill>
              </a:rPr>
              <a:t>This </a:t>
            </a:r>
            <a:r>
              <a:rPr lang="de-DE" sz="1000" i="1" dirty="0" err="1">
                <a:solidFill>
                  <a:prstClr val="white"/>
                </a:solidFill>
              </a:rPr>
              <a:t>is</a:t>
            </a:r>
            <a:r>
              <a:rPr lang="de-DE" sz="1000" i="1" dirty="0">
                <a:solidFill>
                  <a:prstClr val="white"/>
                </a:solidFill>
              </a:rPr>
              <a:t> at Bobs </a:t>
            </a:r>
            <a:r>
              <a:rPr lang="de-DE" sz="1000" i="1" dirty="0" err="1">
                <a:solidFill>
                  <a:prstClr val="white"/>
                </a:solidFill>
              </a:rPr>
              <a:t>hard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disk</a:t>
            </a:r>
            <a:r>
              <a:rPr lang="de-DE" sz="1000" i="1" dirty="0">
                <a:solidFill>
                  <a:prstClr val="white"/>
                </a:solidFill>
              </a:rPr>
              <a:t> at </a:t>
            </a:r>
            <a:r>
              <a:rPr lang="de-DE" sz="1000" i="1" dirty="0" err="1">
                <a:solidFill>
                  <a:prstClr val="white"/>
                </a:solidFill>
              </a:rPr>
              <a:t>his</a:t>
            </a:r>
            <a:r>
              <a:rPr lang="de-DE" sz="1000" i="1" dirty="0">
                <a:solidFill>
                  <a:prstClr val="white"/>
                </a:solidFill>
              </a:rPr>
              <a:t> PC</a:t>
            </a:r>
          </a:p>
        </p:txBody>
      </p:sp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8744647" y="2900853"/>
            <a:ext cx="0" cy="143991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89314" y="345501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450" y="3264129"/>
            <a:ext cx="2623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 err="1">
                <a:solidFill>
                  <a:srgbClr val="00B0F0"/>
                </a:solidFill>
              </a:rPr>
              <a:t>Clone</a:t>
            </a:r>
            <a:endParaRPr lang="de-DE" sz="1100" b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SSH </a:t>
            </a:r>
            <a:r>
              <a:rPr lang="de-DE" sz="1000" i="1" dirty="0" err="1">
                <a:solidFill>
                  <a:srgbClr val="00B0F0"/>
                </a:solidFill>
              </a:rPr>
              <a:t>address</a:t>
            </a:r>
            <a:r>
              <a:rPr lang="de-DE" sz="1000" i="1" dirty="0">
                <a:solidFill>
                  <a:srgbClr val="00B0F0"/>
                </a:solidFill>
              </a:rPr>
              <a:t> via </a:t>
            </a:r>
            <a:r>
              <a:rPr lang="de-DE" sz="1000" i="1" dirty="0" err="1">
                <a:solidFill>
                  <a:srgbClr val="00B0F0"/>
                </a:solidFill>
              </a:rPr>
              <a:t>webinterface</a:t>
            </a:r>
            <a:r>
              <a:rPr lang="de-DE" sz="1000" i="1" dirty="0">
                <a:solidFill>
                  <a:srgbClr val="00B0F0"/>
                </a:solidFill>
              </a:rPr>
              <a:t> of private </a:t>
            </a:r>
            <a:r>
              <a:rPr lang="de-DE" sz="1000" i="1" dirty="0" err="1">
                <a:solidFill>
                  <a:srgbClr val="00B0F0"/>
                </a:solidFill>
              </a:rPr>
              <a:t>fork</a:t>
            </a:r>
            <a:endParaRPr lang="de-DE" sz="1000" i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 err="1">
                <a:solidFill>
                  <a:srgbClr val="00B0F0"/>
                </a:solidFill>
              </a:rPr>
              <a:t>git@github.com</a:t>
            </a:r>
            <a:r>
              <a:rPr lang="de-DE" sz="1000" i="1" dirty="0">
                <a:solidFill>
                  <a:srgbClr val="00B0F0"/>
                </a:solidFill>
              </a:rPr>
              <a:t>: ...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24647" y="5691352"/>
            <a:ext cx="1440000" cy="7147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000" i="1" dirty="0">
                <a:solidFill>
                  <a:prstClr val="white"/>
                </a:solidFill>
              </a:rPr>
              <a:t>The </a:t>
            </a:r>
            <a:r>
              <a:rPr lang="de-DE" sz="1000" i="1" dirty="0" err="1">
                <a:solidFill>
                  <a:prstClr val="white"/>
                </a:solidFill>
              </a:rPr>
              <a:t>source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code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has</a:t>
            </a:r>
            <a:r>
              <a:rPr lang="de-DE" sz="1000" i="1" dirty="0">
                <a:solidFill>
                  <a:prstClr val="white"/>
                </a:solidFill>
              </a:rPr>
              <a:t> </a:t>
            </a:r>
            <a:r>
              <a:rPr lang="de-DE" sz="1000" i="1" dirty="0" err="1">
                <a:solidFill>
                  <a:prstClr val="white"/>
                </a:solidFill>
              </a:rPr>
              <a:t>changed</a:t>
            </a:r>
            <a:r>
              <a:rPr lang="de-DE" sz="1000" i="1" dirty="0">
                <a:solidFill>
                  <a:prstClr val="white"/>
                </a:solidFill>
              </a:rPr>
              <a:t> in</a:t>
            </a:r>
          </a:p>
          <a:p>
            <a:pPr algn="ctr"/>
            <a:r>
              <a:rPr lang="de-DE" sz="1200" b="1" dirty="0"/>
              <a:t>Bobs </a:t>
            </a:r>
            <a:r>
              <a:rPr lang="de-DE" sz="1200" b="1" dirty="0" err="1"/>
              <a:t>clone</a:t>
            </a:r>
            <a:r>
              <a:rPr lang="de-DE" sz="1200" b="1" dirty="0"/>
              <a:t> of </a:t>
            </a:r>
            <a:r>
              <a:rPr lang="de-DE" sz="1200" b="1" dirty="0" err="1"/>
              <a:t>his</a:t>
            </a:r>
            <a:r>
              <a:rPr lang="de-DE" sz="1200" b="1" dirty="0"/>
              <a:t> private </a:t>
            </a:r>
            <a:r>
              <a:rPr lang="de-DE" sz="1200" b="1" dirty="0" err="1"/>
              <a:t>fork</a:t>
            </a:r>
            <a:endParaRPr lang="de-DE" sz="1200" b="1" dirty="0"/>
          </a:p>
        </p:txBody>
      </p:sp>
      <p:cxnSp>
        <p:nvCxnSpPr>
          <p:cNvPr id="21" name="Straight Arrow Connector 20"/>
          <p:cNvCxnSpPr>
            <a:stCxn id="13" idx="2"/>
            <a:endCxn id="20" idx="0"/>
          </p:cNvCxnSpPr>
          <p:nvPr/>
        </p:nvCxnSpPr>
        <p:spPr>
          <a:xfrm>
            <a:off x="8744647" y="5055474"/>
            <a:ext cx="0" cy="6358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86731" y="5215480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3649" y="5160601"/>
            <a:ext cx="3105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>
                <a:solidFill>
                  <a:srgbClr val="00B0F0"/>
                </a:solidFill>
              </a:rPr>
              <a:t>Do </a:t>
            </a:r>
            <a:r>
              <a:rPr lang="de-DE" sz="1100" b="1" dirty="0" err="1">
                <a:solidFill>
                  <a:srgbClr val="00B0F0"/>
                </a:solidFill>
              </a:rPr>
              <a:t>your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software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development</a:t>
            </a:r>
            <a:endParaRPr lang="de-DE" sz="1100" b="1" dirty="0">
              <a:solidFill>
                <a:srgbClr val="00B0F0"/>
              </a:solidFill>
            </a:endParaRPr>
          </a:p>
          <a:p>
            <a:pPr algn="r"/>
            <a:r>
              <a:rPr lang="de-DE" sz="1000" i="1" dirty="0" err="1">
                <a:solidFill>
                  <a:srgbClr val="00B0F0"/>
                </a:solidFill>
              </a:rPr>
              <a:t>small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patches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to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well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defined</a:t>
            </a:r>
            <a:r>
              <a:rPr lang="de-DE" sz="1000" i="1" dirty="0">
                <a:solidFill>
                  <a:srgbClr val="00B0F0"/>
                </a:solidFill>
              </a:rPr>
              <a:t> </a:t>
            </a:r>
            <a:r>
              <a:rPr lang="de-DE" sz="1000" i="1" dirty="0" err="1">
                <a:solidFill>
                  <a:srgbClr val="00B0F0"/>
                </a:solidFill>
              </a:rPr>
              <a:t>problems</a:t>
            </a:r>
            <a:r>
              <a:rPr lang="de-DE" sz="1000" i="1" dirty="0">
                <a:solidFill>
                  <a:srgbClr val="00B0F0"/>
                </a:solidFill>
              </a:rPr>
              <a:t> (PC3)</a:t>
            </a:r>
          </a:p>
        </p:txBody>
      </p:sp>
      <p:cxnSp>
        <p:nvCxnSpPr>
          <p:cNvPr id="27" name="Connector: Elbow 26"/>
          <p:cNvCxnSpPr/>
          <p:nvPr/>
        </p:nvCxnSpPr>
        <p:spPr>
          <a:xfrm flipV="1">
            <a:off x="9464647" y="4903077"/>
            <a:ext cx="12700" cy="1350581"/>
          </a:xfrm>
          <a:prstGeom prst="bentConnector3">
            <a:avLst>
              <a:gd name="adj1" fmla="val 258620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64647" y="5215481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03208" y="5157968"/>
            <a:ext cx="1114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B0F0"/>
                </a:solidFill>
              </a:rPr>
              <a:t>Commit </a:t>
            </a:r>
          </a:p>
          <a:p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</p:txBody>
      </p:sp>
      <p:cxnSp>
        <p:nvCxnSpPr>
          <p:cNvPr id="36" name="Connector: Elbow 35"/>
          <p:cNvCxnSpPr/>
          <p:nvPr/>
        </p:nvCxnSpPr>
        <p:spPr>
          <a:xfrm flipV="1">
            <a:off x="9464647" y="2385846"/>
            <a:ext cx="12700" cy="2154621"/>
          </a:xfrm>
          <a:prstGeom prst="bentConnector3">
            <a:avLst>
              <a:gd name="adj1" fmla="val 275172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2523" y="3455016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24228" y="3418018"/>
            <a:ext cx="10931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B0F0"/>
                </a:solidFill>
              </a:rPr>
              <a:t>Push </a:t>
            </a:r>
            <a:r>
              <a:rPr lang="de-DE" sz="1100" b="1" dirty="0" err="1">
                <a:solidFill>
                  <a:srgbClr val="00B0F0"/>
                </a:solidFill>
              </a:rPr>
              <a:t>to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origin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</a:p>
          <a:p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34332" y="2014341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48779" y="1534631"/>
            <a:ext cx="29450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>
                <a:solidFill>
                  <a:srgbClr val="00B0F0"/>
                </a:solidFill>
              </a:rPr>
              <a:t>Send a Pull Request via </a:t>
            </a:r>
            <a:r>
              <a:rPr lang="de-DE" sz="1100" b="1" dirty="0" err="1">
                <a:solidFill>
                  <a:srgbClr val="00B0F0"/>
                </a:solidFill>
              </a:rPr>
              <a:t>GitHub‘s</a:t>
            </a:r>
            <a:r>
              <a:rPr lang="de-DE" sz="1100" b="1" dirty="0">
                <a:solidFill>
                  <a:srgbClr val="00B0F0"/>
                </a:solidFill>
              </a:rPr>
              <a:t> Web Interface</a:t>
            </a: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https://</a:t>
            </a:r>
            <a:r>
              <a:rPr lang="de-DE" sz="1000" i="1" dirty="0" err="1">
                <a:solidFill>
                  <a:srgbClr val="00B0F0"/>
                </a:solidFill>
              </a:rPr>
              <a:t>github.com</a:t>
            </a:r>
            <a:r>
              <a:rPr lang="de-DE" sz="1000" i="1" dirty="0">
                <a:solidFill>
                  <a:srgbClr val="00B0F0"/>
                </a:solidFill>
              </a:rPr>
              <a:t>/...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07523" y="3517316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073165" y="2194385"/>
            <a:ext cx="1440000" cy="714703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 private fork</a:t>
            </a:r>
          </a:p>
          <a:p>
            <a:pPr lvl="0" algn="ct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at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73165" y="4349006"/>
            <a:ext cx="1440000" cy="714703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 clone of her private fork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at Alice hard disk at his PC</a:t>
            </a:r>
          </a:p>
        </p:txBody>
      </p:sp>
      <p:cxnSp>
        <p:nvCxnSpPr>
          <p:cNvPr id="71" name="Straight Arrow Connector 70"/>
          <p:cNvCxnSpPr>
            <a:stCxn id="69" idx="2"/>
            <a:endCxn id="70" idx="0"/>
          </p:cNvCxnSpPr>
          <p:nvPr/>
        </p:nvCxnSpPr>
        <p:spPr>
          <a:xfrm>
            <a:off x="1793165" y="2909088"/>
            <a:ext cx="0" cy="1439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73165" y="5699587"/>
            <a:ext cx="1440000" cy="714703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code has changed in</a:t>
            </a:r>
          </a:p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 clone of her private fork</a:t>
            </a:r>
          </a:p>
        </p:txBody>
      </p:sp>
      <p:cxnSp>
        <p:nvCxnSpPr>
          <p:cNvPr id="73" name="Straight Arrow Connector 72"/>
          <p:cNvCxnSpPr>
            <a:stCxn id="70" idx="2"/>
            <a:endCxn id="72" idx="0"/>
          </p:cNvCxnSpPr>
          <p:nvPr/>
        </p:nvCxnSpPr>
        <p:spPr>
          <a:xfrm>
            <a:off x="1793165" y="5063709"/>
            <a:ext cx="0" cy="6358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" idx="1"/>
            <a:endCxn id="69" idx="3"/>
          </p:cNvCxnSpPr>
          <p:nvPr/>
        </p:nvCxnSpPr>
        <p:spPr>
          <a:xfrm flipH="1">
            <a:off x="2513165" y="2543501"/>
            <a:ext cx="899786" cy="82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3164" y="252816"/>
            <a:ext cx="3624959" cy="374571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b="1" dirty="0" err="1"/>
              <a:t>start</a:t>
            </a:r>
            <a:r>
              <a:rPr lang="de-DE" sz="1600" dirty="0"/>
              <a:t> a </a:t>
            </a:r>
            <a:r>
              <a:rPr lang="de-DE" sz="1600" dirty="0" err="1"/>
              <a:t>project</a:t>
            </a:r>
            <a:r>
              <a:rPr lang="de-DE" sz="1600" dirty="0"/>
              <a:t>,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b="1" dirty="0" err="1"/>
              <a:t>once</a:t>
            </a:r>
            <a:r>
              <a:rPr lang="de-DE" sz="1600" dirty="0"/>
              <a:t>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5344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80020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14696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49372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884048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18722" y="274307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5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634377" y="440101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269053" y="440101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903729" y="440101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538405" y="440101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173081" y="440101"/>
            <a:ext cx="3456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3165" y="824673"/>
            <a:ext cx="3624958" cy="374571"/>
          </a:xfrm>
          <a:prstGeom prst="round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1"/>
                </a:solidFill>
              </a:rPr>
              <a:t>If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you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dirty="0" err="1">
                <a:solidFill>
                  <a:schemeClr val="bg1"/>
                </a:solidFill>
              </a:rPr>
              <a:t>work</a:t>
            </a:r>
            <a:r>
              <a:rPr lang="de-DE" sz="1600" dirty="0">
                <a:solidFill>
                  <a:schemeClr val="bg1"/>
                </a:solidFill>
              </a:rPr>
              <a:t> on a </a:t>
            </a:r>
            <a:r>
              <a:rPr lang="de-DE" sz="1600" dirty="0" err="1">
                <a:solidFill>
                  <a:schemeClr val="bg1"/>
                </a:solidFill>
              </a:rPr>
              <a:t>project</a:t>
            </a:r>
            <a:r>
              <a:rPr lang="de-DE" sz="16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986474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21150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255826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90502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525178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159852" y="846164"/>
            <a:ext cx="289033" cy="331589"/>
          </a:xfrm>
          <a:prstGeom prst="roundRect">
            <a:avLst>
              <a:gd name="adj" fmla="val 13518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6275507" y="1011958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910183" y="1011958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544859" y="1011958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179535" y="1011958"/>
            <a:ext cx="34564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814211" y="1011958"/>
            <a:ext cx="3456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492353" y="896119"/>
            <a:ext cx="60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30" name="Connector: Elbow 129"/>
          <p:cNvCxnSpPr/>
          <p:nvPr/>
        </p:nvCxnSpPr>
        <p:spPr>
          <a:xfrm rot="10800000">
            <a:off x="1073165" y="4911314"/>
            <a:ext cx="12700" cy="1350581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/>
          <p:cNvCxnSpPr/>
          <p:nvPr/>
        </p:nvCxnSpPr>
        <p:spPr>
          <a:xfrm rot="10800000">
            <a:off x="1067910" y="2388827"/>
            <a:ext cx="12700" cy="2154621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/>
          <p:cNvCxnSpPr>
            <a:stCxn id="69" idx="0"/>
          </p:cNvCxnSpPr>
          <p:nvPr/>
        </p:nvCxnSpPr>
        <p:spPr>
          <a:xfrm rot="5400000" flipH="1" flipV="1">
            <a:off x="2963234" y="780058"/>
            <a:ext cx="244258" cy="258439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" idx="0"/>
            <a:endCxn id="4" idx="0"/>
          </p:cNvCxnSpPr>
          <p:nvPr/>
        </p:nvCxnSpPr>
        <p:spPr>
          <a:xfrm rot="16200000" flipV="1">
            <a:off x="6606379" y="47881"/>
            <a:ext cx="1" cy="4276537"/>
          </a:xfrm>
          <a:prstGeom prst="bentConnector3">
            <a:avLst>
              <a:gd name="adj1" fmla="val 2286010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stCxn id="4" idx="2"/>
            <a:endCxn id="70" idx="3"/>
          </p:cNvCxnSpPr>
          <p:nvPr/>
        </p:nvCxnSpPr>
        <p:spPr>
          <a:xfrm rot="5400000">
            <a:off x="2587885" y="2826133"/>
            <a:ext cx="1805506" cy="195494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74016" y="3455016"/>
            <a:ext cx="1592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>
                <a:solidFill>
                  <a:srgbClr val="00B0F0"/>
                </a:solidFill>
              </a:rPr>
              <a:t>Pull </a:t>
            </a:r>
            <a:r>
              <a:rPr lang="de-DE" sz="1100" b="1" dirty="0" err="1">
                <a:solidFill>
                  <a:srgbClr val="00B0F0"/>
                </a:solidFill>
              </a:rPr>
              <a:t>from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  <a:r>
              <a:rPr lang="de-DE" sz="1100" b="1" dirty="0" err="1">
                <a:solidFill>
                  <a:srgbClr val="00B0F0"/>
                </a:solidFill>
              </a:rPr>
              <a:t>upstream</a:t>
            </a:r>
            <a:r>
              <a:rPr lang="de-DE" sz="1100" b="1" dirty="0">
                <a:solidFill>
                  <a:srgbClr val="00B0F0"/>
                </a:solidFill>
              </a:rPr>
              <a:t> </a:t>
            </a:r>
          </a:p>
          <a:p>
            <a:pPr algn="r"/>
            <a:r>
              <a:rPr lang="de-DE" sz="1000" i="1" dirty="0">
                <a:solidFill>
                  <a:srgbClr val="00B0F0"/>
                </a:solidFill>
              </a:rPr>
              <a:t>via </a:t>
            </a:r>
            <a:r>
              <a:rPr lang="de-DE" sz="1000" i="1" dirty="0" err="1">
                <a:solidFill>
                  <a:srgbClr val="00B0F0"/>
                </a:solidFill>
              </a:rPr>
              <a:t>Sourcetree</a:t>
            </a:r>
            <a:endParaRPr lang="de-DE" sz="1000" i="1" dirty="0">
              <a:solidFill>
                <a:srgbClr val="00B0F0"/>
              </a:solidFill>
            </a:endParaRPr>
          </a:p>
        </p:txBody>
      </p:sp>
      <p:cxnSp>
        <p:nvCxnSpPr>
          <p:cNvPr id="65" name="Connector: Elbow 64"/>
          <p:cNvCxnSpPr>
            <a:stCxn id="4" idx="2"/>
            <a:endCxn id="13" idx="1"/>
          </p:cNvCxnSpPr>
          <p:nvPr/>
        </p:nvCxnSpPr>
        <p:spPr>
          <a:xfrm rot="16200000" flipH="1">
            <a:off x="5347743" y="2021218"/>
            <a:ext cx="1797271" cy="355653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6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418</Words>
  <Application>Microsoft Macintosh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Lindner</dc:creator>
  <cp:lastModifiedBy>Imad Ourabi</cp:lastModifiedBy>
  <cp:revision>84</cp:revision>
  <dcterms:created xsi:type="dcterms:W3CDTF">2016-10-31T09:52:20Z</dcterms:created>
  <dcterms:modified xsi:type="dcterms:W3CDTF">2023-07-06T07:24:47Z</dcterms:modified>
</cp:coreProperties>
</file>