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24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2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69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7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7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EDFB-10E4-4059-A5EA-DC72C64C4F82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DCAA-AC16-4C8D-A23F-53A28CAD8D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8183" y="36979"/>
            <a:ext cx="9218595" cy="6754705"/>
            <a:chOff x="278183" y="53021"/>
            <a:chExt cx="9218595" cy="6754705"/>
          </a:xfrm>
        </p:grpSpPr>
        <p:grpSp>
          <p:nvGrpSpPr>
            <p:cNvPr id="4" name="Group 3"/>
            <p:cNvGrpSpPr/>
            <p:nvPr/>
          </p:nvGrpSpPr>
          <p:grpSpPr>
            <a:xfrm>
              <a:off x="278183" y="2993389"/>
              <a:ext cx="7525059" cy="3814337"/>
              <a:chOff x="383907" y="392865"/>
              <a:chExt cx="11081507" cy="56170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3907" y="392865"/>
                <a:ext cx="11081507" cy="5617046"/>
              </a:xfrm>
              <a:prstGeom prst="rect">
                <a:avLst/>
              </a:prstGeom>
            </p:spPr>
          </p:pic>
          <p:sp>
            <p:nvSpPr>
              <p:cNvPr id="3" name="Callout: Bent Line 2"/>
              <p:cNvSpPr/>
              <p:nvPr/>
            </p:nvSpPr>
            <p:spPr>
              <a:xfrm flipH="1">
                <a:off x="446730" y="907420"/>
                <a:ext cx="2191768" cy="607274"/>
              </a:xfrm>
              <a:prstGeom prst="borderCallout2">
                <a:avLst>
                  <a:gd name="adj1" fmla="val 109555"/>
                  <a:gd name="adj2" fmla="val 92303"/>
                  <a:gd name="adj3" fmla="val 238290"/>
                  <a:gd name="adj4" fmla="val 93205"/>
                  <a:gd name="adj5" fmla="val 301005"/>
                  <a:gd name="adj6" fmla="val 61294"/>
                </a:avLst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err="1">
                    <a:solidFill>
                      <a:schemeClr val="accent6"/>
                    </a:solidFill>
                  </a:rPr>
                  <a:t>correct</a:t>
                </a:r>
                <a:r>
                  <a:rPr lang="de-DE" sz="12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200" b="1" dirty="0" err="1">
                    <a:solidFill>
                      <a:schemeClr val="accent6"/>
                    </a:solidFill>
                  </a:rPr>
                  <a:t>problem</a:t>
                </a:r>
                <a:r>
                  <a:rPr lang="de-DE" sz="12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200" b="1" dirty="0" err="1">
                    <a:solidFill>
                      <a:schemeClr val="accent6"/>
                    </a:solidFill>
                  </a:rPr>
                  <a:t>description</a:t>
                </a:r>
                <a:endParaRPr lang="de-DE" sz="12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8183" y="53021"/>
              <a:ext cx="7525059" cy="2625315"/>
              <a:chOff x="0" y="1247775"/>
              <a:chExt cx="12192000" cy="43624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247775"/>
                <a:ext cx="12192000" cy="4362450"/>
              </a:xfrm>
              <a:prstGeom prst="rect">
                <a:avLst/>
              </a:prstGeom>
            </p:spPr>
          </p:pic>
          <p:sp>
            <p:nvSpPr>
              <p:cNvPr id="6" name="Callout: Bent Line 5"/>
              <p:cNvSpPr/>
              <p:nvPr/>
            </p:nvSpPr>
            <p:spPr>
              <a:xfrm flipH="1">
                <a:off x="6623501" y="2643261"/>
                <a:ext cx="4023876" cy="1382995"/>
              </a:xfrm>
              <a:prstGeom prst="borderCallout2">
                <a:avLst>
                  <a:gd name="adj1" fmla="val 19144"/>
                  <a:gd name="adj2" fmla="val 101895"/>
                  <a:gd name="adj3" fmla="val 82309"/>
                  <a:gd name="adj4" fmla="val 117286"/>
                  <a:gd name="adj5" fmla="val 92702"/>
                  <a:gd name="adj6" fmla="val 225968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err="1">
                    <a:solidFill>
                      <a:srgbClr val="FF0000"/>
                    </a:solidFill>
                  </a:rPr>
                  <a:t>wrong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or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problem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description</a:t>
                </a:r>
                <a:endParaRPr lang="de-DE" sz="12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de-DE" sz="1200" b="1" dirty="0">
                    <a:solidFill>
                      <a:srgbClr val="FF0000"/>
                    </a:solidFill>
                  </a:rPr>
                  <a:t>(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What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are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these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3 MRs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about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?)</a:t>
                </a:r>
              </a:p>
              <a:p>
                <a:pPr algn="ctr"/>
                <a:r>
                  <a:rPr lang="de-DE" sz="1200" b="1" dirty="0">
                    <a:solidFill>
                      <a:srgbClr val="FF0000"/>
                    </a:solidFill>
                  </a:rPr>
                  <a:t>Nobody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knows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what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is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„Task 2“ </a:t>
                </a:r>
                <a:r>
                  <a:rPr lang="de-DE" sz="1200" b="1" dirty="0" err="1">
                    <a:solidFill>
                      <a:srgbClr val="FF0000"/>
                    </a:solidFill>
                  </a:rPr>
                  <a:t>or</a:t>
                </a:r>
                <a:r>
                  <a:rPr lang="de-DE" sz="1200" b="1" dirty="0">
                    <a:solidFill>
                      <a:srgbClr val="FF0000"/>
                    </a:solidFill>
                  </a:rPr>
                  <a:t> „Task 6“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733405" y="4027540"/>
                <a:ext cx="4904720" cy="502573"/>
                <a:chOff x="5712066" y="5884269"/>
                <a:chExt cx="1219226" cy="342029"/>
              </a:xfrm>
            </p:grpSpPr>
            <p:cxnSp>
              <p:nvCxnSpPr>
                <p:cNvPr id="8" name="Straight Connector 7"/>
                <p:cNvCxnSpPr>
                  <a:cxnSpLocks/>
                </p:cNvCxnSpPr>
                <p:nvPr/>
              </p:nvCxnSpPr>
              <p:spPr>
                <a:xfrm flipV="1">
                  <a:off x="5712066" y="6193044"/>
                  <a:ext cx="1149820" cy="3325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cxnSpLocks/>
                </p:cNvCxnSpPr>
                <p:nvPr/>
              </p:nvCxnSpPr>
              <p:spPr>
                <a:xfrm flipV="1">
                  <a:off x="6861886" y="5884269"/>
                  <a:ext cx="69406" cy="30877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1733405" y="4188092"/>
                <a:ext cx="5281648" cy="795731"/>
                <a:chOff x="5712066" y="5884269"/>
                <a:chExt cx="1219226" cy="342029"/>
              </a:xfrm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 flipV="1">
                  <a:off x="5712066" y="6193044"/>
                  <a:ext cx="1149820" cy="3325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cxnSpLocks/>
                </p:cNvCxnSpPr>
                <p:nvPr/>
              </p:nvCxnSpPr>
              <p:spPr>
                <a:xfrm flipV="1">
                  <a:off x="6861886" y="5884269"/>
                  <a:ext cx="69406" cy="30877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8218892" y="4358296"/>
              <a:ext cx="928139" cy="1031051"/>
              <a:chOff x="8694919" y="4335191"/>
              <a:chExt cx="928139" cy="103105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694919" y="4843022"/>
                <a:ext cx="928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 err="1">
                    <a:solidFill>
                      <a:schemeClr val="accent6"/>
                    </a:solidFill>
                  </a:rPr>
                  <a:t>good</a:t>
                </a:r>
                <a:endParaRPr lang="de-DE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850248" y="4335191"/>
                <a:ext cx="61747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chemeClr val="accent6"/>
                    </a:solidFill>
                    <a:latin typeface="Wingdings 2" panose="05020102010507070707" pitchFamily="18" charset="2"/>
                  </a:rPr>
                  <a:t>P</a:t>
                </a:r>
                <a:endParaRPr lang="de-DE" b="1" dirty="0">
                  <a:solidFill>
                    <a:schemeClr val="accent6"/>
                  </a:solidFill>
                  <a:latin typeface="MS Shell Dlg 2" panose="020B060403050404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977131" y="790097"/>
              <a:ext cx="1519647" cy="1161856"/>
              <a:chOff x="8399162" y="1052895"/>
              <a:chExt cx="1519647" cy="11618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399162" y="1691531"/>
                <a:ext cx="15196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</a:rPr>
                  <a:t>not </a:t>
                </a:r>
                <a:r>
                  <a:rPr lang="de-DE" sz="2800" b="1" dirty="0" err="1">
                    <a:solidFill>
                      <a:srgbClr val="FF0000"/>
                    </a:solidFill>
                  </a:rPr>
                  <a:t>good</a:t>
                </a:r>
                <a:endParaRPr lang="de-D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760989" y="1052895"/>
                <a:ext cx="6880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rgbClr val="FF0000"/>
                    </a:solidFill>
                    <a:latin typeface="Wingdings 2" panose="05020102010507070707" pitchFamily="18" charset="2"/>
                  </a:rPr>
                  <a:t>X</a:t>
                </a:r>
                <a:endParaRPr lang="de-DE" b="1" dirty="0">
                  <a:solidFill>
                    <a:srgbClr val="FF0000"/>
                  </a:solidFill>
                  <a:latin typeface="MS Shell Dlg 2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3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874" y="0"/>
            <a:ext cx="1068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456" y="0"/>
            <a:ext cx="1393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29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12192000" cy="4362450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 flipH="1">
            <a:off x="6763768" y="3168988"/>
            <a:ext cx="3420274" cy="858560"/>
          </a:xfrm>
          <a:prstGeom prst="borderCallout2">
            <a:avLst>
              <a:gd name="adj1" fmla="val 19144"/>
              <a:gd name="adj2" fmla="val 101895"/>
              <a:gd name="adj3" fmla="val 82309"/>
              <a:gd name="adj4" fmla="val 117286"/>
              <a:gd name="adj5" fmla="val 84251"/>
              <a:gd name="adj6" fmla="val 25211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rgbClr val="FF0000"/>
                </a:solidFill>
              </a:rPr>
              <a:t>wrong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or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no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problem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description</a:t>
            </a:r>
            <a:endParaRPr lang="de-DE" sz="1400" b="1" dirty="0">
              <a:solidFill>
                <a:srgbClr val="FF0000"/>
              </a:solidFill>
            </a:endParaRPr>
          </a:p>
          <a:p>
            <a:pPr algn="ctr"/>
            <a:r>
              <a:rPr lang="de-DE" sz="1400" b="1" dirty="0">
                <a:solidFill>
                  <a:srgbClr val="FF0000"/>
                </a:solidFill>
              </a:rPr>
              <a:t>(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are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these</a:t>
            </a:r>
            <a:r>
              <a:rPr lang="de-DE" sz="1400" b="1" dirty="0">
                <a:solidFill>
                  <a:srgbClr val="FF0000"/>
                </a:solidFill>
              </a:rPr>
              <a:t> 3 MRs </a:t>
            </a:r>
            <a:r>
              <a:rPr lang="de-DE" sz="1400" b="1" dirty="0" err="1">
                <a:solidFill>
                  <a:srgbClr val="FF0000"/>
                </a:solidFill>
              </a:rPr>
              <a:t>about</a:t>
            </a:r>
            <a:r>
              <a:rPr lang="de-DE" sz="1400" b="1" dirty="0">
                <a:solidFill>
                  <a:srgbClr val="FF0000"/>
                </a:solidFill>
              </a:rPr>
              <a:t>?)</a:t>
            </a:r>
          </a:p>
          <a:p>
            <a:pPr algn="ctr"/>
            <a:r>
              <a:rPr lang="de-DE" sz="1400" b="1" dirty="0">
                <a:solidFill>
                  <a:srgbClr val="FF0000"/>
                </a:solidFill>
              </a:rPr>
              <a:t>Nobody </a:t>
            </a:r>
            <a:r>
              <a:rPr lang="de-DE" sz="1400" b="1" dirty="0" err="1">
                <a:solidFill>
                  <a:srgbClr val="FF0000"/>
                </a:solidFill>
              </a:rPr>
              <a:t>knows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„Task 2“ </a:t>
            </a:r>
            <a:r>
              <a:rPr lang="de-DE" sz="1400" b="1" dirty="0" err="1">
                <a:solidFill>
                  <a:srgbClr val="FF0000"/>
                </a:solidFill>
              </a:rPr>
              <a:t>or</a:t>
            </a:r>
            <a:r>
              <a:rPr lang="de-DE" sz="1400" b="1" dirty="0">
                <a:solidFill>
                  <a:srgbClr val="FF0000"/>
                </a:solidFill>
              </a:rPr>
              <a:t> „Task 6“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33405" y="4027540"/>
            <a:ext cx="4904720" cy="502573"/>
            <a:chOff x="5712066" y="5884269"/>
            <a:chExt cx="1219226" cy="342029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5712066" y="6193044"/>
              <a:ext cx="1149820" cy="332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V="1">
              <a:off x="6861886" y="5884269"/>
              <a:ext cx="69406" cy="3087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33405" y="4188092"/>
            <a:ext cx="5281648" cy="795731"/>
            <a:chOff x="5712066" y="5884269"/>
            <a:chExt cx="1219226" cy="342029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5712066" y="6193044"/>
              <a:ext cx="1149820" cy="332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6861886" y="5884269"/>
              <a:ext cx="69406" cy="3087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22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8839200" cy="6858000"/>
          </a:xfrm>
          <a:prstGeom prst="rect">
            <a:avLst/>
          </a:prstGeom>
        </p:spPr>
      </p:pic>
      <p:sp>
        <p:nvSpPr>
          <p:cNvPr id="4" name="Callout: Bent Line 3"/>
          <p:cNvSpPr/>
          <p:nvPr/>
        </p:nvSpPr>
        <p:spPr>
          <a:xfrm flipH="1">
            <a:off x="6854510" y="1005140"/>
            <a:ext cx="3420274" cy="1102865"/>
          </a:xfrm>
          <a:prstGeom prst="borderCallout2">
            <a:avLst>
              <a:gd name="adj1" fmla="val 19144"/>
              <a:gd name="adj2" fmla="val 101895"/>
              <a:gd name="adj3" fmla="val 21333"/>
              <a:gd name="adj4" fmla="val 127082"/>
              <a:gd name="adj5" fmla="val 214995"/>
              <a:gd name="adj6" fmla="val 17435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rgbClr val="FF0000"/>
                </a:solidFill>
              </a:rPr>
              <a:t>Wrong</a:t>
            </a:r>
            <a:r>
              <a:rPr lang="de-DE" sz="1400" b="1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de-DE" sz="1400" b="1" dirty="0">
                <a:solidFill>
                  <a:srgbClr val="FF0000"/>
                </a:solidFill>
              </a:rPr>
              <a:t>The </a:t>
            </a:r>
            <a:r>
              <a:rPr lang="de-DE" sz="1400" b="1" dirty="0" err="1">
                <a:solidFill>
                  <a:srgbClr val="FF0000"/>
                </a:solidFill>
              </a:rPr>
              <a:t>description</a:t>
            </a:r>
            <a:r>
              <a:rPr lang="de-DE" sz="1400" b="1" dirty="0">
                <a:solidFill>
                  <a:srgbClr val="FF0000"/>
                </a:solidFill>
              </a:rPr>
              <a:t> of the </a:t>
            </a:r>
            <a:r>
              <a:rPr lang="de-DE" sz="1400" b="1" dirty="0" err="1">
                <a:solidFill>
                  <a:srgbClr val="FF0000"/>
                </a:solidFill>
              </a:rPr>
              <a:t>commits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not </a:t>
            </a:r>
            <a:r>
              <a:rPr lang="de-DE" sz="1400" b="1" dirty="0" err="1">
                <a:solidFill>
                  <a:srgbClr val="FF0000"/>
                </a:solidFill>
              </a:rPr>
              <a:t>useful</a:t>
            </a:r>
            <a:r>
              <a:rPr lang="de-DE" sz="1400" b="1" dirty="0">
                <a:solidFill>
                  <a:srgbClr val="FF0000"/>
                </a:solidFill>
              </a:rPr>
              <a:t>. 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inside</a:t>
            </a:r>
            <a:r>
              <a:rPr lang="de-DE" sz="1400" b="1" dirty="0">
                <a:solidFill>
                  <a:srgbClr val="FF0000"/>
                </a:solidFill>
              </a:rPr>
              <a:t> the </a:t>
            </a:r>
            <a:r>
              <a:rPr lang="de-DE" sz="1400" b="1" dirty="0" err="1">
                <a:solidFill>
                  <a:srgbClr val="FF0000"/>
                </a:solidFill>
              </a:rPr>
              <a:t>commit</a:t>
            </a:r>
            <a:r>
              <a:rPr lang="de-DE" sz="1400" b="1" dirty="0">
                <a:solidFill>
                  <a:srgbClr val="FF0000"/>
                </a:solidFill>
              </a:rPr>
              <a:t>? 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does</a:t>
            </a:r>
            <a:r>
              <a:rPr lang="de-DE" sz="1400" b="1" dirty="0">
                <a:solidFill>
                  <a:srgbClr val="FF0000"/>
                </a:solidFill>
              </a:rPr>
              <a:t> „First“ </a:t>
            </a:r>
            <a:r>
              <a:rPr lang="de-DE" sz="1400" b="1" dirty="0" err="1">
                <a:solidFill>
                  <a:srgbClr val="FF0000"/>
                </a:solidFill>
              </a:rPr>
              <a:t>mean</a:t>
            </a:r>
            <a:r>
              <a:rPr lang="de-DE" sz="1400" b="1" dirty="0">
                <a:solidFill>
                  <a:srgbClr val="FF0000"/>
                </a:solidFill>
              </a:rPr>
              <a:t>, for </a:t>
            </a:r>
            <a:r>
              <a:rPr lang="de-DE" sz="1400" b="1" dirty="0" err="1">
                <a:solidFill>
                  <a:srgbClr val="FF0000"/>
                </a:solidFill>
              </a:rPr>
              <a:t>example</a:t>
            </a:r>
            <a:r>
              <a:rPr lang="de-DE" sz="1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041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Bent Line 1"/>
          <p:cNvSpPr/>
          <p:nvPr/>
        </p:nvSpPr>
        <p:spPr>
          <a:xfrm flipH="1">
            <a:off x="6854510" y="1005141"/>
            <a:ext cx="3420274" cy="1375092"/>
          </a:xfrm>
          <a:prstGeom prst="borderCallout2">
            <a:avLst>
              <a:gd name="adj1" fmla="val 19144"/>
              <a:gd name="adj2" fmla="val 101895"/>
              <a:gd name="adj3" fmla="val 21333"/>
              <a:gd name="adj4" fmla="val 127082"/>
              <a:gd name="adj5" fmla="val 95706"/>
              <a:gd name="adj6" fmla="val 15558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rgbClr val="FF0000"/>
                </a:solidFill>
              </a:rPr>
              <a:t>Wrong</a:t>
            </a:r>
            <a:r>
              <a:rPr lang="de-DE" sz="1400" b="1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de-DE" sz="1400" b="1" dirty="0">
                <a:solidFill>
                  <a:srgbClr val="FF0000"/>
                </a:solidFill>
              </a:rPr>
              <a:t>The MR </a:t>
            </a:r>
            <a:r>
              <a:rPr lang="de-DE" sz="1400" b="1" dirty="0" err="1">
                <a:solidFill>
                  <a:srgbClr val="FF0000"/>
                </a:solidFill>
              </a:rPr>
              <a:t>solves</a:t>
            </a:r>
            <a:r>
              <a:rPr lang="de-DE" sz="1400" b="1" dirty="0">
                <a:solidFill>
                  <a:srgbClr val="FF0000"/>
                </a:solidFill>
              </a:rPr>
              <a:t> multiple </a:t>
            </a:r>
            <a:r>
              <a:rPr lang="de-DE" sz="1400" b="1" dirty="0" err="1">
                <a:solidFill>
                  <a:srgbClr val="FF0000"/>
                </a:solidFill>
              </a:rPr>
              <a:t>problems</a:t>
            </a:r>
            <a:r>
              <a:rPr lang="de-DE" sz="1400" b="1" dirty="0">
                <a:solidFill>
                  <a:srgbClr val="FF0000"/>
                </a:solidFill>
              </a:rPr>
              <a:t> at </a:t>
            </a:r>
            <a:r>
              <a:rPr lang="de-DE" sz="1400" b="1" dirty="0" err="1">
                <a:solidFill>
                  <a:srgbClr val="FF0000"/>
                </a:solidFill>
              </a:rPr>
              <a:t>once</a:t>
            </a:r>
            <a:r>
              <a:rPr lang="de-DE" sz="1400" b="1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de-DE" sz="1400" b="1" dirty="0">
              <a:solidFill>
                <a:srgbClr val="FF0000"/>
              </a:solidFill>
            </a:endParaRPr>
          </a:p>
          <a:p>
            <a:pPr algn="ctr"/>
            <a:r>
              <a:rPr lang="de-DE" sz="1400" b="1" dirty="0">
                <a:solidFill>
                  <a:srgbClr val="FF0000"/>
                </a:solidFill>
              </a:rPr>
              <a:t>The </a:t>
            </a:r>
            <a:r>
              <a:rPr lang="de-DE" sz="1400" b="1" dirty="0" err="1">
                <a:solidFill>
                  <a:srgbClr val="FF0000"/>
                </a:solidFill>
              </a:rPr>
              <a:t>are</a:t>
            </a:r>
            <a:r>
              <a:rPr lang="de-DE" sz="1400" b="1" dirty="0">
                <a:solidFill>
                  <a:srgbClr val="FF0000"/>
                </a:solidFill>
              </a:rPr>
              <a:t> 100s of </a:t>
            </a:r>
            <a:r>
              <a:rPr lang="de-DE" sz="1400" b="1" dirty="0" err="1">
                <a:solidFill>
                  <a:srgbClr val="FF0000"/>
                </a:solidFill>
              </a:rPr>
              <a:t>lines</a:t>
            </a:r>
            <a:r>
              <a:rPr lang="de-DE" sz="1400" b="1" dirty="0">
                <a:solidFill>
                  <a:srgbClr val="FF0000"/>
                </a:solidFill>
              </a:rPr>
              <a:t> of </a:t>
            </a:r>
            <a:r>
              <a:rPr lang="de-DE" sz="1400" b="1" dirty="0" err="1">
                <a:solidFill>
                  <a:srgbClr val="FF0000"/>
                </a:solidFill>
              </a:rPr>
              <a:t>code</a:t>
            </a:r>
            <a:r>
              <a:rPr lang="de-DE" sz="1400" b="1" dirty="0">
                <a:solidFill>
                  <a:srgbClr val="FF0000"/>
                </a:solidFill>
              </a:rPr>
              <a:t> in the MR.</a:t>
            </a:r>
          </a:p>
          <a:p>
            <a:pPr algn="ctr"/>
            <a:r>
              <a:rPr lang="de-DE" sz="1400" b="1" dirty="0" err="1">
                <a:solidFill>
                  <a:srgbClr val="FF0000"/>
                </a:solidFill>
              </a:rPr>
              <a:t>It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impossible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to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understand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this</a:t>
            </a:r>
            <a:r>
              <a:rPr lang="de-DE" sz="1400" b="1" dirty="0">
                <a:solidFill>
                  <a:srgbClr val="FF0000"/>
                </a:solidFill>
              </a:rPr>
              <a:t> MR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doing</a:t>
            </a:r>
            <a:r>
              <a:rPr lang="de-DE" sz="1400" b="1" dirty="0">
                <a:solidFill>
                  <a:srgbClr val="FF0000"/>
                </a:solidFill>
              </a:rPr>
              <a:t> and </a:t>
            </a:r>
            <a:r>
              <a:rPr lang="de-DE" sz="1400" b="1" dirty="0" err="1">
                <a:solidFill>
                  <a:srgbClr val="FF0000"/>
                </a:solidFill>
              </a:rPr>
              <a:t>what</a:t>
            </a:r>
            <a:r>
              <a:rPr lang="de-DE" sz="1400" b="1" dirty="0">
                <a:solidFill>
                  <a:srgbClr val="FF0000"/>
                </a:solidFill>
              </a:rPr>
              <a:t> the </a:t>
            </a:r>
            <a:r>
              <a:rPr lang="de-DE" sz="1400" b="1" dirty="0" err="1">
                <a:solidFill>
                  <a:srgbClr val="FF0000"/>
                </a:solidFill>
              </a:rPr>
              <a:t>code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used</a:t>
            </a:r>
            <a:r>
              <a:rPr lang="de-DE" sz="1400" b="1" dirty="0">
                <a:solidFill>
                  <a:srgbClr val="FF0000"/>
                </a:solidFill>
              </a:rPr>
              <a:t> for.</a:t>
            </a:r>
          </a:p>
        </p:txBody>
      </p:sp>
    </p:spTree>
    <p:extLst>
      <p:ext uri="{BB962C8B-B14F-4D97-AF65-F5344CB8AC3E}">
        <p14:creationId xmlns:p14="http://schemas.microsoft.com/office/powerpoint/2010/main" val="224251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4528" y="2261569"/>
            <a:ext cx="6190436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-SNIP-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More </a:t>
            </a:r>
            <a:r>
              <a:rPr lang="de-DE" dirty="0" err="1">
                <a:solidFill>
                  <a:srgbClr val="FF0000"/>
                </a:solidFill>
              </a:rPr>
              <a:t>code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follows</a:t>
            </a:r>
            <a:r>
              <a:rPr lang="de-DE" dirty="0">
                <a:solidFill>
                  <a:srgbClr val="FF0000"/>
                </a:solidFill>
              </a:rPr>
              <a:t>… 100s </a:t>
            </a:r>
            <a:r>
              <a:rPr lang="de-DE" dirty="0" err="1">
                <a:solidFill>
                  <a:srgbClr val="FF0000"/>
                </a:solidFill>
              </a:rPr>
              <a:t>lines</a:t>
            </a:r>
            <a:r>
              <a:rPr lang="de-DE" dirty="0">
                <a:solidFill>
                  <a:srgbClr val="FF0000"/>
                </a:solidFill>
              </a:rPr>
              <a:t> of </a:t>
            </a:r>
            <a:r>
              <a:rPr lang="de-DE" dirty="0" err="1">
                <a:solidFill>
                  <a:srgbClr val="FF0000"/>
                </a:solidFill>
              </a:rPr>
              <a:t>code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r>
              <a:rPr lang="de-DE" dirty="0">
                <a:solidFill>
                  <a:srgbClr val="FF0000"/>
                </a:solidFill>
              </a:rPr>
              <a:t>-SNIP-</a:t>
            </a:r>
          </a:p>
        </p:txBody>
      </p:sp>
      <p:sp>
        <p:nvSpPr>
          <p:cNvPr id="3" name="Isosceles Triangle 2"/>
          <p:cNvSpPr/>
          <p:nvPr/>
        </p:nvSpPr>
        <p:spPr>
          <a:xfrm flipV="1">
            <a:off x="4271852" y="3184897"/>
            <a:ext cx="5737687" cy="793790"/>
          </a:xfrm>
          <a:prstGeom prst="triangle">
            <a:avLst>
              <a:gd name="adj" fmla="val 49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1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2379" y="160421"/>
            <a:ext cx="10876319" cy="662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3853" y="580370"/>
            <a:ext cx="8431063" cy="5763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6294" y="53470"/>
            <a:ext cx="7023619" cy="6748707"/>
            <a:chOff x="366294" y="53470"/>
            <a:chExt cx="7023619" cy="6748707"/>
          </a:xfrm>
        </p:grpSpPr>
        <p:grpSp>
          <p:nvGrpSpPr>
            <p:cNvPr id="6" name="Group 5"/>
            <p:cNvGrpSpPr/>
            <p:nvPr/>
          </p:nvGrpSpPr>
          <p:grpSpPr>
            <a:xfrm>
              <a:off x="366294" y="3277937"/>
              <a:ext cx="5448836" cy="3524240"/>
              <a:chOff x="422651" y="802104"/>
              <a:chExt cx="9363033" cy="605589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2651" y="802104"/>
                <a:ext cx="9363033" cy="6055895"/>
              </a:xfrm>
              <a:prstGeom prst="rect">
                <a:avLst/>
              </a:prstGeom>
            </p:spPr>
          </p:pic>
          <p:sp>
            <p:nvSpPr>
              <p:cNvPr id="3" name="Callout: Bent Line 2"/>
              <p:cNvSpPr/>
              <p:nvPr/>
            </p:nvSpPr>
            <p:spPr>
              <a:xfrm flipH="1">
                <a:off x="5985422" y="1982361"/>
                <a:ext cx="3584363" cy="1034134"/>
              </a:xfrm>
              <a:prstGeom prst="borderCallout2">
                <a:avLst>
                  <a:gd name="adj1" fmla="val 19144"/>
                  <a:gd name="adj2" fmla="val 101895"/>
                  <a:gd name="adj3" fmla="val -21299"/>
                  <a:gd name="adj4" fmla="val 129123"/>
                  <a:gd name="adj5" fmla="val -14713"/>
                  <a:gd name="adj6" fmla="val 238239"/>
                </a:avLst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dirty="0" err="1">
                    <a:solidFill>
                      <a:schemeClr val="accent6"/>
                    </a:solidFill>
                  </a:rPr>
                  <a:t>Merge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Request:</a:t>
                </a:r>
              </a:p>
              <a:p>
                <a:pPr algn="ctr"/>
                <a:r>
                  <a:rPr lang="de-DE" sz="1100" b="1" dirty="0" err="1">
                    <a:solidFill>
                      <a:schemeClr val="accent6"/>
                    </a:solidFill>
                  </a:rPr>
                  <a:t>Correct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problem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description</a:t>
                </a:r>
                <a:endParaRPr lang="de-DE" sz="1100" b="1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de-DE" sz="1100" b="1" dirty="0" err="1">
                    <a:solidFill>
                      <a:schemeClr val="accent6"/>
                    </a:solidFill>
                  </a:rPr>
                  <a:t>Correct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solution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description</a:t>
                </a:r>
                <a:endParaRPr lang="de-DE" sz="11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" name="Callout: Bent Line 3"/>
              <p:cNvSpPr/>
              <p:nvPr/>
            </p:nvSpPr>
            <p:spPr>
              <a:xfrm flipH="1">
                <a:off x="6149514" y="3614554"/>
                <a:ext cx="3493579" cy="936504"/>
              </a:xfrm>
              <a:prstGeom prst="borderCallout2">
                <a:avLst>
                  <a:gd name="adj1" fmla="val 19144"/>
                  <a:gd name="adj2" fmla="val 101895"/>
                  <a:gd name="adj3" fmla="val 20210"/>
                  <a:gd name="adj4" fmla="val 130960"/>
                  <a:gd name="adj5" fmla="val 89239"/>
                  <a:gd name="adj6" fmla="val 215852"/>
                </a:avLst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dirty="0">
                    <a:solidFill>
                      <a:schemeClr val="accent6"/>
                    </a:solidFill>
                  </a:rPr>
                  <a:t>2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commits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inside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the MR</a:t>
                </a:r>
              </a:p>
              <a:p>
                <a:pPr algn="ctr"/>
                <a:r>
                  <a:rPr lang="de-DE" sz="1100" b="1" dirty="0" err="1">
                    <a:solidFill>
                      <a:schemeClr val="accent6"/>
                    </a:solidFill>
                  </a:rPr>
                  <a:t>precise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content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description</a:t>
                </a:r>
                <a:endParaRPr lang="de-DE" sz="1100" b="1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de-DE" sz="1100" b="1" dirty="0">
                    <a:solidFill>
                      <a:schemeClr val="accent6"/>
                    </a:solidFill>
                  </a:rPr>
                  <a:t>(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see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also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next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100" b="1" dirty="0" err="1">
                    <a:solidFill>
                      <a:schemeClr val="accent6"/>
                    </a:solidFill>
                  </a:rPr>
                  <a:t>image</a:t>
                </a:r>
                <a:r>
                  <a:rPr lang="de-DE" sz="1100" b="1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 flipH="1">
                <a:off x="2498896" y="4467298"/>
                <a:ext cx="3573837" cy="138207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66294" y="53470"/>
              <a:ext cx="5448836" cy="2930438"/>
              <a:chOff x="1676400" y="802104"/>
              <a:chExt cx="8839200" cy="4753811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676400" y="802104"/>
                <a:ext cx="8839200" cy="4753811"/>
              </a:xfrm>
              <a:prstGeom prst="rect">
                <a:avLst/>
              </a:prstGeom>
            </p:spPr>
          </p:pic>
          <p:sp>
            <p:nvSpPr>
              <p:cNvPr id="8" name="Callout: Bent Line 7"/>
              <p:cNvSpPr/>
              <p:nvPr/>
            </p:nvSpPr>
            <p:spPr>
              <a:xfrm flipH="1">
                <a:off x="5559288" y="1005140"/>
                <a:ext cx="4715496" cy="1347320"/>
              </a:xfrm>
              <a:prstGeom prst="borderCallout2">
                <a:avLst>
                  <a:gd name="adj1" fmla="val 19144"/>
                  <a:gd name="adj2" fmla="val 101895"/>
                  <a:gd name="adj3" fmla="val 107048"/>
                  <a:gd name="adj4" fmla="val 111719"/>
                  <a:gd name="adj5" fmla="val 225409"/>
                  <a:gd name="adj6" fmla="val 12564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dirty="0" err="1">
                    <a:solidFill>
                      <a:srgbClr val="FF0000"/>
                    </a:solidFill>
                  </a:rPr>
                  <a:t>Wrong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:</a:t>
                </a:r>
              </a:p>
              <a:p>
                <a:pPr algn="ctr"/>
                <a:r>
                  <a:rPr lang="de-DE" sz="1100" b="1" dirty="0">
                    <a:solidFill>
                      <a:srgbClr val="FF0000"/>
                    </a:solidFill>
                  </a:rPr>
                  <a:t>The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description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of the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commits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is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not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useful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.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What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is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inside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the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commit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?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What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does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 „First“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mean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, for </a:t>
                </a:r>
                <a:r>
                  <a:rPr lang="de-DE" sz="1100" b="1" dirty="0" err="1">
                    <a:solidFill>
                      <a:srgbClr val="FF0000"/>
                    </a:solidFill>
                  </a:rPr>
                  <a:t>example</a:t>
                </a:r>
                <a:r>
                  <a:rPr lang="de-DE" sz="11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112027" y="4385031"/>
              <a:ext cx="928139" cy="1031051"/>
              <a:chOff x="8694919" y="4335191"/>
              <a:chExt cx="928139" cy="103105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694919" y="4843022"/>
                <a:ext cx="928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 err="1">
                    <a:solidFill>
                      <a:schemeClr val="accent6"/>
                    </a:solidFill>
                  </a:rPr>
                  <a:t>good</a:t>
                </a:r>
                <a:endParaRPr lang="de-DE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850248" y="4335191"/>
                <a:ext cx="61747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chemeClr val="accent6"/>
                    </a:solidFill>
                    <a:latin typeface="Wingdings 2" panose="05020102010507070707" pitchFamily="18" charset="2"/>
                  </a:rPr>
                  <a:t>P</a:t>
                </a:r>
                <a:endParaRPr lang="de-DE" b="1" dirty="0">
                  <a:solidFill>
                    <a:schemeClr val="accent6"/>
                  </a:solidFill>
                  <a:latin typeface="MS Shell Dlg 2" panose="020B060403050404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870266" y="816832"/>
              <a:ext cx="1519647" cy="1161856"/>
              <a:chOff x="8399162" y="1052895"/>
              <a:chExt cx="1519647" cy="11618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399162" y="1691531"/>
                <a:ext cx="15196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</a:rPr>
                  <a:t>not </a:t>
                </a:r>
                <a:r>
                  <a:rPr lang="de-DE" sz="2800" b="1" dirty="0" err="1">
                    <a:solidFill>
                      <a:srgbClr val="FF0000"/>
                    </a:solidFill>
                  </a:rPr>
                  <a:t>good</a:t>
                </a:r>
                <a:endParaRPr lang="de-D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760989" y="1052895"/>
                <a:ext cx="6880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rgbClr val="FF0000"/>
                    </a:solidFill>
                    <a:latin typeface="Wingdings 2" panose="05020102010507070707" pitchFamily="18" charset="2"/>
                  </a:rPr>
                  <a:t>X</a:t>
                </a:r>
                <a:endParaRPr lang="de-DE" b="1" dirty="0">
                  <a:solidFill>
                    <a:srgbClr val="FF0000"/>
                  </a:solidFill>
                  <a:latin typeface="MS Shell Dlg 2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52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9347" y="336891"/>
            <a:ext cx="11074225" cy="6471786"/>
            <a:chOff x="439347" y="336891"/>
            <a:chExt cx="11074225" cy="6471786"/>
          </a:xfrm>
        </p:grpSpPr>
        <p:grpSp>
          <p:nvGrpSpPr>
            <p:cNvPr id="4" name="Group 3"/>
            <p:cNvGrpSpPr/>
            <p:nvPr/>
          </p:nvGrpSpPr>
          <p:grpSpPr>
            <a:xfrm>
              <a:off x="4988055" y="336891"/>
              <a:ext cx="6525517" cy="5213684"/>
              <a:chOff x="875930" y="0"/>
              <a:chExt cx="8583565" cy="68580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75930" y="0"/>
                <a:ext cx="8583565" cy="6858000"/>
              </a:xfrm>
              <a:prstGeom prst="rect">
                <a:avLst/>
              </a:prstGeom>
            </p:spPr>
          </p:pic>
          <p:sp>
            <p:nvSpPr>
              <p:cNvPr id="3" name="Callout: Bent Line 2"/>
              <p:cNvSpPr/>
              <p:nvPr/>
            </p:nvSpPr>
            <p:spPr>
              <a:xfrm flipH="1">
                <a:off x="5649888" y="837617"/>
                <a:ext cx="3723458" cy="1689197"/>
              </a:xfrm>
              <a:prstGeom prst="borderCallout2">
                <a:avLst>
                  <a:gd name="adj1" fmla="val 55444"/>
                  <a:gd name="adj2" fmla="val 101683"/>
                  <a:gd name="adj3" fmla="val 71140"/>
                  <a:gd name="adj4" fmla="val 106931"/>
                  <a:gd name="adj5" fmla="val 100724"/>
                  <a:gd name="adj6" fmla="val 116532"/>
                </a:avLst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050" b="1" dirty="0" err="1">
                    <a:solidFill>
                      <a:schemeClr val="accent6"/>
                    </a:solidFill>
                  </a:rPr>
                  <a:t>Good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: These 2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commits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inside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the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Merge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Request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contain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just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few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lines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of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code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(the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green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coloured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ones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)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to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solve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one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small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particular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problem</a:t>
                </a:r>
                <a:endParaRPr lang="de-DE" sz="1050" b="1" dirty="0">
                  <a:solidFill>
                    <a:schemeClr val="accent6"/>
                  </a:solidFill>
                </a:endParaRPr>
              </a:p>
              <a:p>
                <a:pPr algn="ctr"/>
                <a:endParaRPr lang="de-DE" sz="1050" b="1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de-DE" sz="1050" b="1" dirty="0">
                    <a:solidFill>
                      <a:schemeClr val="accent6"/>
                    </a:solidFill>
                  </a:rPr>
                  <a:t>These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few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lines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of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code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are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easy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to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understand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.</a:t>
                </a:r>
              </a:p>
              <a:p>
                <a:pPr algn="ctr"/>
                <a:r>
                  <a:rPr lang="de-DE" sz="1050" b="1" dirty="0">
                    <a:solidFill>
                      <a:schemeClr val="accent6"/>
                    </a:solidFill>
                  </a:rPr>
                  <a:t>So the MR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is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easy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to</a:t>
                </a:r>
                <a:r>
                  <a:rPr lang="de-DE" sz="1050" b="1" dirty="0">
                    <a:solidFill>
                      <a:schemeClr val="accent6"/>
                    </a:solidFill>
                  </a:rPr>
                  <a:t> </a:t>
                </a:r>
                <a:r>
                  <a:rPr lang="de-DE" sz="1050" b="1" dirty="0" err="1">
                    <a:solidFill>
                      <a:schemeClr val="accent6"/>
                    </a:solidFill>
                  </a:rPr>
                  <a:t>understand</a:t>
                </a:r>
                <a:endParaRPr lang="de-DE" sz="1050" b="1" dirty="0">
                  <a:solidFill>
                    <a:schemeClr val="accent6"/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082" y="336891"/>
              <a:ext cx="1393088" cy="521368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" name="Group 5"/>
            <p:cNvGrpSpPr/>
            <p:nvPr/>
          </p:nvGrpSpPr>
          <p:grpSpPr>
            <a:xfrm>
              <a:off x="439347" y="5646821"/>
              <a:ext cx="1519647" cy="1161856"/>
              <a:chOff x="8399162" y="1052895"/>
              <a:chExt cx="1519647" cy="1161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399162" y="1691531"/>
                <a:ext cx="15196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</a:rPr>
                  <a:t>not </a:t>
                </a:r>
                <a:r>
                  <a:rPr lang="de-DE" sz="2800" b="1" dirty="0" err="1">
                    <a:solidFill>
                      <a:srgbClr val="FF0000"/>
                    </a:solidFill>
                  </a:rPr>
                  <a:t>good</a:t>
                </a:r>
                <a:endParaRPr lang="de-DE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760989" y="1052895"/>
                <a:ext cx="6880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rgbClr val="FF0000"/>
                    </a:solidFill>
                    <a:latin typeface="Wingdings 2" panose="05020102010507070707" pitchFamily="18" charset="2"/>
                  </a:rPr>
                  <a:t>X</a:t>
                </a:r>
                <a:endParaRPr lang="de-DE" b="1" dirty="0">
                  <a:solidFill>
                    <a:srgbClr val="FF0000"/>
                  </a:solidFill>
                  <a:latin typeface="MS Shell Dlg 2" panose="020B060403050404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28533" y="5650355"/>
              <a:ext cx="928139" cy="1031051"/>
              <a:chOff x="8694919" y="4335191"/>
              <a:chExt cx="928139" cy="10310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94919" y="4843022"/>
                <a:ext cx="928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b="1" dirty="0" err="1">
                    <a:solidFill>
                      <a:schemeClr val="accent6"/>
                    </a:solidFill>
                  </a:rPr>
                  <a:t>good</a:t>
                </a:r>
                <a:endParaRPr lang="de-DE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850248" y="4335191"/>
                <a:ext cx="61747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4400" b="1" dirty="0">
                    <a:solidFill>
                      <a:schemeClr val="accent6"/>
                    </a:solidFill>
                    <a:latin typeface="Wingdings 2" panose="05020102010507070707" pitchFamily="18" charset="2"/>
                  </a:rPr>
                  <a:t>P</a:t>
                </a:r>
                <a:endParaRPr lang="de-DE" b="1" dirty="0">
                  <a:solidFill>
                    <a:schemeClr val="accent6"/>
                  </a:solidFill>
                  <a:latin typeface="MS Shell Dlg 2" panose="020B0604030504040204" pitchFamily="34" charset="0"/>
                </a:endParaRPr>
              </a:p>
            </p:txBody>
          </p:sp>
        </p:grpSp>
        <p:sp>
          <p:nvSpPr>
            <p:cNvPr id="12" name="Callout: Bent Line 11"/>
            <p:cNvSpPr/>
            <p:nvPr/>
          </p:nvSpPr>
          <p:spPr>
            <a:xfrm flipH="1">
              <a:off x="2062370" y="336891"/>
              <a:ext cx="1509672" cy="2784254"/>
            </a:xfrm>
            <a:prstGeom prst="borderCallout2">
              <a:avLst>
                <a:gd name="adj1" fmla="val 19144"/>
                <a:gd name="adj2" fmla="val 101895"/>
                <a:gd name="adj3" fmla="val 19412"/>
                <a:gd name="adj4" fmla="val 102642"/>
                <a:gd name="adj5" fmla="val 19459"/>
                <a:gd name="adj6" fmla="val 111658"/>
              </a:avLst>
            </a:prstGeom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>
                  <a:solidFill>
                    <a:srgbClr val="FF0000"/>
                  </a:solidFill>
                </a:rPr>
                <a:t>Wrong</a:t>
              </a:r>
              <a:r>
                <a:rPr lang="de-DE" sz="1100" b="1" dirty="0">
                  <a:solidFill>
                    <a:srgbClr val="FF0000"/>
                  </a:solidFill>
                </a:rPr>
                <a:t>:</a:t>
              </a:r>
            </a:p>
            <a:p>
              <a:pPr algn="ctr"/>
              <a:r>
                <a:rPr lang="de-DE" sz="1100" b="1" dirty="0">
                  <a:solidFill>
                    <a:srgbClr val="FF0000"/>
                  </a:solidFill>
                </a:rPr>
                <a:t>The MR </a:t>
              </a:r>
              <a:r>
                <a:rPr lang="de-DE" sz="1100" b="1" dirty="0" err="1">
                  <a:solidFill>
                    <a:srgbClr val="FF0000"/>
                  </a:solidFill>
                </a:rPr>
                <a:t>solves</a:t>
              </a:r>
              <a:r>
                <a:rPr lang="de-DE" sz="1100" b="1" dirty="0">
                  <a:solidFill>
                    <a:srgbClr val="FF0000"/>
                  </a:solidFill>
                </a:rPr>
                <a:t> multiple </a:t>
              </a:r>
              <a:r>
                <a:rPr lang="de-DE" sz="1100" b="1" dirty="0" err="1">
                  <a:solidFill>
                    <a:srgbClr val="FF0000"/>
                  </a:solidFill>
                </a:rPr>
                <a:t>problems</a:t>
              </a:r>
              <a:r>
                <a:rPr lang="de-DE" sz="1100" b="1" dirty="0">
                  <a:solidFill>
                    <a:srgbClr val="FF0000"/>
                  </a:solidFill>
                </a:rPr>
                <a:t> at </a:t>
              </a:r>
              <a:r>
                <a:rPr lang="de-DE" sz="1100" b="1" dirty="0" err="1">
                  <a:solidFill>
                    <a:srgbClr val="FF0000"/>
                  </a:solidFill>
                </a:rPr>
                <a:t>once</a:t>
              </a:r>
              <a:r>
                <a:rPr lang="de-DE" sz="1100" b="1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de-DE" sz="1100" b="1" dirty="0">
                <a:solidFill>
                  <a:srgbClr val="FF0000"/>
                </a:solidFill>
              </a:endParaRPr>
            </a:p>
            <a:p>
              <a:pPr algn="ctr"/>
              <a:r>
                <a:rPr lang="de-DE" sz="1100" b="1" dirty="0" err="1">
                  <a:solidFill>
                    <a:srgbClr val="FF0000"/>
                  </a:solidFill>
                </a:rPr>
                <a:t>There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are</a:t>
              </a:r>
              <a:r>
                <a:rPr lang="de-DE" sz="1100" b="1" dirty="0">
                  <a:solidFill>
                    <a:srgbClr val="FF0000"/>
                  </a:solidFill>
                </a:rPr>
                <a:t> 5 </a:t>
              </a:r>
              <a:r>
                <a:rPr lang="de-DE" sz="1100" b="1" dirty="0" err="1">
                  <a:solidFill>
                    <a:srgbClr val="FF0000"/>
                  </a:solidFill>
                </a:rPr>
                <a:t>commits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with</a:t>
              </a:r>
              <a:r>
                <a:rPr lang="de-DE" sz="1100" b="1" dirty="0">
                  <a:solidFill>
                    <a:srgbClr val="FF0000"/>
                  </a:solidFill>
                </a:rPr>
                <a:t> 100s of </a:t>
              </a:r>
              <a:r>
                <a:rPr lang="de-DE" sz="1100" b="1" dirty="0" err="1">
                  <a:solidFill>
                    <a:srgbClr val="FF0000"/>
                  </a:solidFill>
                </a:rPr>
                <a:t>lines</a:t>
              </a:r>
              <a:r>
                <a:rPr lang="de-DE" sz="1100" b="1" dirty="0">
                  <a:solidFill>
                    <a:srgbClr val="FF0000"/>
                  </a:solidFill>
                </a:rPr>
                <a:t> of </a:t>
              </a:r>
              <a:r>
                <a:rPr lang="de-DE" sz="1100" b="1" dirty="0" err="1">
                  <a:solidFill>
                    <a:srgbClr val="FF0000"/>
                  </a:solidFill>
                </a:rPr>
                <a:t>code</a:t>
              </a:r>
              <a:r>
                <a:rPr lang="de-DE" sz="1100" b="1" dirty="0">
                  <a:solidFill>
                    <a:srgbClr val="FF0000"/>
                  </a:solidFill>
                </a:rPr>
                <a:t> in </a:t>
              </a:r>
              <a:r>
                <a:rPr lang="de-DE" sz="1100" b="1" dirty="0" err="1">
                  <a:solidFill>
                    <a:srgbClr val="FF0000"/>
                  </a:solidFill>
                </a:rPr>
                <a:t>this</a:t>
              </a:r>
              <a:r>
                <a:rPr lang="de-DE" sz="1100" b="1" dirty="0">
                  <a:solidFill>
                    <a:srgbClr val="FF0000"/>
                  </a:solidFill>
                </a:rPr>
                <a:t> MR.</a:t>
              </a:r>
            </a:p>
            <a:p>
              <a:pPr algn="ctr"/>
              <a:r>
                <a:rPr lang="de-DE" sz="1100" b="1" dirty="0" err="1">
                  <a:solidFill>
                    <a:srgbClr val="FF0000"/>
                  </a:solidFill>
                </a:rPr>
                <a:t>It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is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impossible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to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understand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what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this</a:t>
              </a:r>
              <a:r>
                <a:rPr lang="de-DE" sz="1100" b="1" dirty="0">
                  <a:solidFill>
                    <a:srgbClr val="FF0000"/>
                  </a:solidFill>
                </a:rPr>
                <a:t> MR </a:t>
              </a:r>
              <a:r>
                <a:rPr lang="de-DE" sz="1100" b="1" dirty="0" err="1">
                  <a:solidFill>
                    <a:srgbClr val="FF0000"/>
                  </a:solidFill>
                </a:rPr>
                <a:t>is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doing</a:t>
              </a:r>
              <a:r>
                <a:rPr lang="de-DE" sz="1100" b="1" dirty="0">
                  <a:solidFill>
                    <a:srgbClr val="FF0000"/>
                  </a:solidFill>
                </a:rPr>
                <a:t> and </a:t>
              </a:r>
              <a:r>
                <a:rPr lang="de-DE" sz="1100" b="1" dirty="0" err="1">
                  <a:solidFill>
                    <a:srgbClr val="FF0000"/>
                  </a:solidFill>
                </a:rPr>
                <a:t>what</a:t>
              </a:r>
              <a:r>
                <a:rPr lang="de-DE" sz="1100" b="1" dirty="0">
                  <a:solidFill>
                    <a:srgbClr val="FF0000"/>
                  </a:solidFill>
                </a:rPr>
                <a:t> the </a:t>
              </a:r>
              <a:r>
                <a:rPr lang="de-DE" sz="1100" b="1" dirty="0" err="1">
                  <a:solidFill>
                    <a:srgbClr val="FF0000"/>
                  </a:solidFill>
                </a:rPr>
                <a:t>code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is</a:t>
              </a:r>
              <a:r>
                <a:rPr lang="de-DE" sz="1100" b="1" dirty="0">
                  <a:solidFill>
                    <a:srgbClr val="FF0000"/>
                  </a:solidFill>
                </a:rPr>
                <a:t> </a:t>
              </a:r>
              <a:r>
                <a:rPr lang="de-DE" sz="1100" b="1" dirty="0" err="1">
                  <a:solidFill>
                    <a:srgbClr val="FF0000"/>
                  </a:solidFill>
                </a:rPr>
                <a:t>used</a:t>
              </a:r>
              <a:r>
                <a:rPr lang="de-DE" sz="1100" b="1" dirty="0">
                  <a:solidFill>
                    <a:srgbClr val="FF0000"/>
                  </a:solidFill>
                </a:rPr>
                <a:t> for.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4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0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907" y="392865"/>
            <a:ext cx="11081507" cy="5617046"/>
          </a:xfrm>
          <a:prstGeom prst="rect">
            <a:avLst/>
          </a:prstGeom>
        </p:spPr>
      </p:pic>
      <p:sp>
        <p:nvSpPr>
          <p:cNvPr id="7" name="Callout: Bent Line 6"/>
          <p:cNvSpPr/>
          <p:nvPr/>
        </p:nvSpPr>
        <p:spPr>
          <a:xfrm flipH="1">
            <a:off x="446730" y="907420"/>
            <a:ext cx="2191768" cy="607274"/>
          </a:xfrm>
          <a:prstGeom prst="borderCallout2">
            <a:avLst>
              <a:gd name="adj1" fmla="val 109555"/>
              <a:gd name="adj2" fmla="val 92303"/>
              <a:gd name="adj3" fmla="val 238290"/>
              <a:gd name="adj4" fmla="val 93205"/>
              <a:gd name="adj5" fmla="val 301005"/>
              <a:gd name="adj6" fmla="val 612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6"/>
                </a:solidFill>
              </a:rPr>
              <a:t>correct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b="1" dirty="0" err="1">
                <a:solidFill>
                  <a:schemeClr val="accent6"/>
                </a:solidFill>
              </a:rPr>
              <a:t>problem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b="1" dirty="0" err="1">
                <a:solidFill>
                  <a:schemeClr val="accent6"/>
                </a:solidFill>
              </a:rPr>
              <a:t>description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51" y="0"/>
            <a:ext cx="11346698" cy="6858000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 flipH="1">
            <a:off x="6149515" y="1982363"/>
            <a:ext cx="3420274" cy="739898"/>
          </a:xfrm>
          <a:prstGeom prst="borderCallout2">
            <a:avLst>
              <a:gd name="adj1" fmla="val 19144"/>
              <a:gd name="adj2" fmla="val 101895"/>
              <a:gd name="adj3" fmla="val -21299"/>
              <a:gd name="adj4" fmla="val 129123"/>
              <a:gd name="adj5" fmla="val -20228"/>
              <a:gd name="adj6" fmla="val 251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Merge</a:t>
            </a:r>
            <a:r>
              <a:rPr lang="de-DE" sz="1400" b="1" dirty="0">
                <a:solidFill>
                  <a:schemeClr val="accent6"/>
                </a:solidFill>
              </a:rPr>
              <a:t> Request:</a:t>
            </a:r>
          </a:p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Correct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problem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description</a:t>
            </a:r>
            <a:endParaRPr lang="de-DE" sz="1400" b="1" dirty="0">
              <a:solidFill>
                <a:schemeClr val="accent6"/>
              </a:solidFill>
            </a:endParaRPr>
          </a:p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Correct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solution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description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4" name="Callout: Bent Line 3"/>
          <p:cNvSpPr/>
          <p:nvPr/>
        </p:nvSpPr>
        <p:spPr>
          <a:xfrm flipH="1">
            <a:off x="6149515" y="3614554"/>
            <a:ext cx="2233648" cy="936505"/>
          </a:xfrm>
          <a:prstGeom prst="borderCallout2">
            <a:avLst>
              <a:gd name="adj1" fmla="val 19144"/>
              <a:gd name="adj2" fmla="val 101895"/>
              <a:gd name="adj3" fmla="val 20210"/>
              <a:gd name="adj4" fmla="val 130960"/>
              <a:gd name="adj5" fmla="val 98374"/>
              <a:gd name="adj6" fmla="val 27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6"/>
                </a:solidFill>
              </a:rPr>
              <a:t>2 </a:t>
            </a:r>
            <a:r>
              <a:rPr lang="de-DE" sz="1400" b="1" dirty="0" err="1">
                <a:solidFill>
                  <a:schemeClr val="accent6"/>
                </a:solidFill>
              </a:rPr>
              <a:t>commits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inside</a:t>
            </a:r>
            <a:r>
              <a:rPr lang="de-DE" sz="1400" b="1" dirty="0">
                <a:solidFill>
                  <a:schemeClr val="accent6"/>
                </a:solidFill>
              </a:rPr>
              <a:t> the MR</a:t>
            </a:r>
          </a:p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precise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content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description</a:t>
            </a:r>
            <a:endParaRPr lang="de-DE" sz="1400" b="1" dirty="0">
              <a:solidFill>
                <a:schemeClr val="accent6"/>
              </a:solidFill>
            </a:endParaRPr>
          </a:p>
          <a:p>
            <a:pPr algn="ctr"/>
            <a:r>
              <a:rPr lang="de-DE" sz="1400" b="1" dirty="0">
                <a:solidFill>
                  <a:schemeClr val="accent6"/>
                </a:solidFill>
              </a:rPr>
              <a:t>(</a:t>
            </a:r>
            <a:r>
              <a:rPr lang="de-DE" sz="1400" b="1" dirty="0" err="1">
                <a:solidFill>
                  <a:schemeClr val="accent6"/>
                </a:solidFill>
              </a:rPr>
              <a:t>see</a:t>
            </a:r>
            <a:r>
              <a:rPr lang="de-DE" sz="1400" b="1" dirty="0">
                <a:solidFill>
                  <a:schemeClr val="accent6"/>
                </a:solidFill>
              </a:rPr>
              <a:t> also </a:t>
            </a:r>
            <a:r>
              <a:rPr lang="de-DE" sz="1400" b="1" dirty="0" err="1">
                <a:solidFill>
                  <a:schemeClr val="accent6"/>
                </a:solidFill>
              </a:rPr>
              <a:t>next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image</a:t>
            </a:r>
            <a:r>
              <a:rPr lang="de-DE" sz="1400" b="1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2498896" y="4467298"/>
            <a:ext cx="3573837" cy="13820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30" y="0"/>
            <a:ext cx="10440140" cy="6858000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 flipH="1">
            <a:off x="5884269" y="837617"/>
            <a:ext cx="3420274" cy="1689198"/>
          </a:xfrm>
          <a:prstGeom prst="borderCallout2">
            <a:avLst>
              <a:gd name="adj1" fmla="val 19144"/>
              <a:gd name="adj2" fmla="val 101895"/>
              <a:gd name="adj3" fmla="val 50602"/>
              <a:gd name="adj4" fmla="val 111164"/>
              <a:gd name="adj5" fmla="val 80186"/>
              <a:gd name="adj6" fmla="val 1204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Good</a:t>
            </a:r>
            <a:r>
              <a:rPr lang="de-DE" sz="1400" b="1" dirty="0">
                <a:solidFill>
                  <a:schemeClr val="accent6"/>
                </a:solidFill>
              </a:rPr>
              <a:t>: The 2 </a:t>
            </a:r>
            <a:r>
              <a:rPr lang="de-DE" sz="1400" b="1" dirty="0" err="1">
                <a:solidFill>
                  <a:schemeClr val="accent6"/>
                </a:solidFill>
              </a:rPr>
              <a:t>commits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contain</a:t>
            </a:r>
            <a:r>
              <a:rPr lang="de-DE" sz="1400" b="1" dirty="0">
                <a:solidFill>
                  <a:schemeClr val="accent6"/>
                </a:solidFill>
              </a:rPr>
              <a:t> just </a:t>
            </a:r>
            <a:r>
              <a:rPr lang="de-DE" sz="1400" b="1" dirty="0" err="1">
                <a:solidFill>
                  <a:schemeClr val="accent6"/>
                </a:solidFill>
              </a:rPr>
              <a:t>few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lines</a:t>
            </a:r>
            <a:r>
              <a:rPr lang="de-DE" sz="1400" b="1" dirty="0">
                <a:solidFill>
                  <a:schemeClr val="accent6"/>
                </a:solidFill>
              </a:rPr>
              <a:t> of </a:t>
            </a:r>
            <a:r>
              <a:rPr lang="de-DE" sz="1400" b="1" dirty="0" err="1">
                <a:solidFill>
                  <a:schemeClr val="accent6"/>
                </a:solidFill>
              </a:rPr>
              <a:t>code</a:t>
            </a:r>
            <a:r>
              <a:rPr lang="de-DE" sz="1400" b="1" dirty="0">
                <a:solidFill>
                  <a:schemeClr val="accent6"/>
                </a:solidFill>
              </a:rPr>
              <a:t> (the </a:t>
            </a:r>
            <a:r>
              <a:rPr lang="de-DE" sz="1400" b="1" dirty="0" err="1">
                <a:solidFill>
                  <a:schemeClr val="accent6"/>
                </a:solidFill>
              </a:rPr>
              <a:t>green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coloured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ones</a:t>
            </a:r>
            <a:r>
              <a:rPr lang="de-DE" sz="1400" b="1" dirty="0">
                <a:solidFill>
                  <a:schemeClr val="accent6"/>
                </a:solidFill>
              </a:rPr>
              <a:t>) </a:t>
            </a:r>
          </a:p>
          <a:p>
            <a:pPr algn="ctr"/>
            <a:r>
              <a:rPr lang="de-DE" sz="1400" b="1" dirty="0" err="1">
                <a:solidFill>
                  <a:schemeClr val="accent6"/>
                </a:solidFill>
              </a:rPr>
              <a:t>to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solve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one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small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particular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problem</a:t>
            </a:r>
            <a:endParaRPr lang="de-DE" sz="1400" b="1" dirty="0">
              <a:solidFill>
                <a:schemeClr val="accent6"/>
              </a:solidFill>
            </a:endParaRPr>
          </a:p>
          <a:p>
            <a:pPr algn="ctr"/>
            <a:endParaRPr lang="de-DE" sz="1400" b="1" dirty="0">
              <a:solidFill>
                <a:schemeClr val="accent6"/>
              </a:solidFill>
            </a:endParaRPr>
          </a:p>
          <a:p>
            <a:pPr algn="ctr"/>
            <a:r>
              <a:rPr lang="de-DE" sz="1400" b="1" dirty="0">
                <a:solidFill>
                  <a:schemeClr val="accent6"/>
                </a:solidFill>
              </a:rPr>
              <a:t>These </a:t>
            </a:r>
            <a:r>
              <a:rPr lang="de-DE" sz="1400" b="1" dirty="0" err="1">
                <a:solidFill>
                  <a:schemeClr val="accent6"/>
                </a:solidFill>
              </a:rPr>
              <a:t>few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lines</a:t>
            </a:r>
            <a:r>
              <a:rPr lang="de-DE" sz="1400" b="1" dirty="0">
                <a:solidFill>
                  <a:schemeClr val="accent6"/>
                </a:solidFill>
              </a:rPr>
              <a:t> of </a:t>
            </a:r>
            <a:r>
              <a:rPr lang="de-DE" sz="1400" b="1" dirty="0" err="1">
                <a:solidFill>
                  <a:schemeClr val="accent6"/>
                </a:solidFill>
              </a:rPr>
              <a:t>code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are</a:t>
            </a:r>
            <a:r>
              <a:rPr lang="de-DE" sz="1400" b="1" dirty="0">
                <a:solidFill>
                  <a:schemeClr val="accent6"/>
                </a:solidFill>
              </a:rPr>
              <a:t> easy </a:t>
            </a:r>
            <a:r>
              <a:rPr lang="de-DE" sz="1400" b="1" dirty="0" err="1">
                <a:solidFill>
                  <a:schemeClr val="accent6"/>
                </a:solidFill>
              </a:rPr>
              <a:t>to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understand</a:t>
            </a:r>
            <a:r>
              <a:rPr lang="de-DE" sz="1400" b="1" dirty="0">
                <a:solidFill>
                  <a:schemeClr val="accent6"/>
                </a:solidFill>
              </a:rPr>
              <a:t>. So the MR </a:t>
            </a:r>
            <a:r>
              <a:rPr lang="de-DE" sz="1400" b="1" dirty="0" err="1">
                <a:solidFill>
                  <a:schemeClr val="accent6"/>
                </a:solidFill>
              </a:rPr>
              <a:t>is</a:t>
            </a:r>
            <a:r>
              <a:rPr lang="de-DE" sz="1400" b="1" dirty="0">
                <a:solidFill>
                  <a:schemeClr val="accent6"/>
                </a:solidFill>
              </a:rPr>
              <a:t> easy </a:t>
            </a:r>
            <a:r>
              <a:rPr lang="de-DE" sz="1400" b="1" dirty="0" err="1">
                <a:solidFill>
                  <a:schemeClr val="accent6"/>
                </a:solidFill>
              </a:rPr>
              <a:t>to</a:t>
            </a:r>
            <a:r>
              <a:rPr lang="de-DE" sz="1400" b="1" dirty="0">
                <a:solidFill>
                  <a:schemeClr val="accent6"/>
                </a:solidFill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</a:rPr>
              <a:t>understand</a:t>
            </a:r>
            <a:endParaRPr lang="de-DE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4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71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1672"/>
            <a:ext cx="12192000" cy="43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MS Shell Dlg 2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Lindner</dc:creator>
  <cp:lastModifiedBy>Philipp Lindner</cp:lastModifiedBy>
  <cp:revision>45</cp:revision>
  <dcterms:created xsi:type="dcterms:W3CDTF">2017-01-04T18:25:57Z</dcterms:created>
  <dcterms:modified xsi:type="dcterms:W3CDTF">2017-03-19T20:39:22Z</dcterms:modified>
</cp:coreProperties>
</file>