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7" r:id="rId2"/>
    <p:sldId id="259" r:id="rId3"/>
    <p:sldId id="256" r:id="rId4"/>
    <p:sldId id="258" r:id="rId5"/>
    <p:sldId id="264" r:id="rId6"/>
    <p:sldId id="266" r:id="rId7"/>
    <p:sldId id="263" r:id="rId8"/>
    <p:sldId id="262" r:id="rId9"/>
    <p:sldId id="261" r:id="rId10"/>
    <p:sldId id="267" r:id="rId11"/>
    <p:sldId id="268"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55" autoAdjust="0"/>
    <p:restoredTop sz="94980" autoAdjust="0"/>
  </p:normalViewPr>
  <p:slideViewPr>
    <p:cSldViewPr snapToGrid="0">
      <p:cViewPr varScale="1">
        <p:scale>
          <a:sx n="72" d="100"/>
          <a:sy n="72" d="100"/>
        </p:scale>
        <p:origin x="10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3</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
        <p:nvSpPr>
          <p:cNvPr id="2" name="MSIPCMContentMarking" descr="{&quot;HashCode&quot;:2040281665,&quot;Placement&quot;:&quot;Footer&quot;,&quot;Top&quot;:520.3781,&quot;Left&quot;:311.686462,&quot;SlideWidth&quot;:720,&quot;SlideHeight&quot;:540}">
            <a:extLst>
              <a:ext uri="{FF2B5EF4-FFF2-40B4-BE49-F238E27FC236}">
                <a16:creationId xmlns:a16="http://schemas.microsoft.com/office/drawing/2014/main" id="{F687B105-9977-4733-90CD-183FEDCAA5D0}"/>
              </a:ext>
            </a:extLst>
          </p:cNvPr>
          <p:cNvSpPr txBox="1"/>
          <p:nvPr userDrawn="1"/>
        </p:nvSpPr>
        <p:spPr>
          <a:xfrm>
            <a:off x="3958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80E0B-225C-4053-A2FD-C15B06329835}"/>
              </a:ext>
            </a:extLst>
          </p:cNvPr>
          <p:cNvSpPr txBox="1"/>
          <p:nvPr/>
        </p:nvSpPr>
        <p:spPr>
          <a:xfrm>
            <a:off x="1103243" y="1143000"/>
            <a:ext cx="7116418" cy="1569660"/>
          </a:xfrm>
          <a:prstGeom prst="rect">
            <a:avLst/>
          </a:prstGeom>
          <a:noFill/>
        </p:spPr>
        <p:txBody>
          <a:bodyPr wrap="square" rtlCol="0">
            <a:spAutoFit/>
          </a:bodyPr>
          <a:lstStyle/>
          <a:p>
            <a:pPr algn="ctr"/>
            <a:r>
              <a:rPr lang="en-US" sz="3200" b="1" dirty="0">
                <a:solidFill>
                  <a:srgbClr val="1C1C1C"/>
                </a:solidFill>
              </a:rPr>
              <a:t>Evaluating the pricing model of Big Mountain Resort to ensure profitability and sustain in market</a:t>
            </a:r>
          </a:p>
        </p:txBody>
      </p:sp>
      <p:sp>
        <p:nvSpPr>
          <p:cNvPr id="4" name="TextBox 3">
            <a:extLst>
              <a:ext uri="{FF2B5EF4-FFF2-40B4-BE49-F238E27FC236}">
                <a16:creationId xmlns:a16="http://schemas.microsoft.com/office/drawing/2014/main" id="{88EB9894-837E-4C80-AADB-D1A4AC145A4F}"/>
              </a:ext>
            </a:extLst>
          </p:cNvPr>
          <p:cNvSpPr txBox="1"/>
          <p:nvPr/>
        </p:nvSpPr>
        <p:spPr>
          <a:xfrm>
            <a:off x="3896139" y="2892287"/>
            <a:ext cx="2166731" cy="523220"/>
          </a:xfrm>
          <a:prstGeom prst="rect">
            <a:avLst/>
          </a:prstGeom>
          <a:noFill/>
        </p:spPr>
        <p:txBody>
          <a:bodyPr wrap="square" rtlCol="0">
            <a:spAutoFit/>
          </a:bodyPr>
          <a:lstStyle/>
          <a:p>
            <a:r>
              <a:rPr lang="en-US" dirty="0"/>
              <a:t>Malleswari Gelli</a:t>
            </a:r>
          </a:p>
          <a:p>
            <a:r>
              <a:rPr lang="en-US" dirty="0"/>
              <a:t>Data Scientist</a:t>
            </a:r>
          </a:p>
        </p:txBody>
      </p:sp>
    </p:spTree>
    <p:extLst>
      <p:ext uri="{BB962C8B-B14F-4D97-AF65-F5344CB8AC3E}">
        <p14:creationId xmlns:p14="http://schemas.microsoft.com/office/powerpoint/2010/main" val="56256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0493D37-8384-49FD-AA03-F73E447BF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43088"/>
            <a:ext cx="5943600" cy="31718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3501BE1-EBB7-4B0F-8EFF-3BEAA9CC6FB4}"/>
              </a:ext>
            </a:extLst>
          </p:cNvPr>
          <p:cNvSpPr>
            <a:spLocks noGrp="1"/>
          </p:cNvSpPr>
          <p:nvPr>
            <p:ph type="title"/>
          </p:nvPr>
        </p:nvSpPr>
        <p:spPr>
          <a:xfrm>
            <a:off x="174625" y="234950"/>
            <a:ext cx="8794750" cy="298450"/>
          </a:xfrm>
        </p:spPr>
        <p:txBody>
          <a:bodyPr/>
          <a:lstStyle/>
          <a:p>
            <a:r>
              <a:rPr lang="en-US" dirty="0"/>
              <a:t>Summary and conclusion</a:t>
            </a:r>
          </a:p>
        </p:txBody>
      </p:sp>
      <p:sp>
        <p:nvSpPr>
          <p:cNvPr id="5" name="Rectangle 4">
            <a:extLst>
              <a:ext uri="{FF2B5EF4-FFF2-40B4-BE49-F238E27FC236}">
                <a16:creationId xmlns:a16="http://schemas.microsoft.com/office/drawing/2014/main" id="{358733E4-C526-4BFD-9A3B-E3B00F1BB3A3}"/>
              </a:ext>
            </a:extLst>
          </p:cNvPr>
          <p:cNvSpPr/>
          <p:nvPr/>
        </p:nvSpPr>
        <p:spPr>
          <a:xfrm>
            <a:off x="281709" y="775172"/>
            <a:ext cx="8160327" cy="1169551"/>
          </a:xfrm>
          <a:prstGeom prst="rect">
            <a:avLst/>
          </a:prstGeom>
        </p:spPr>
        <p:txBody>
          <a:bodyPr wrap="square">
            <a:spAutoFit/>
          </a:bodyPr>
          <a:lstStyle/>
          <a:p>
            <a:r>
              <a:rPr lang="en-US" dirty="0"/>
              <a:t>Effect of closing runs on ticket price and revenue change:</a:t>
            </a:r>
          </a:p>
          <a:p>
            <a:pPr marL="285750" indent="-285750">
              <a:buFont typeface="Arial" panose="020B0604020202020204" pitchFamily="34" charset="0"/>
              <a:buChar char="•"/>
            </a:pPr>
            <a:r>
              <a:rPr lang="en-US" dirty="0"/>
              <a:t>Closing one run makes no difference. Closing 2 and 3 successively reduces support for ticket price and so revenue. </a:t>
            </a:r>
          </a:p>
          <a:p>
            <a:pPr marL="285750" indent="-285750">
              <a:buFont typeface="Arial" panose="020B0604020202020204" pitchFamily="34" charset="0"/>
              <a:buChar char="•"/>
            </a:pPr>
            <a:r>
              <a:rPr lang="en-US" dirty="0"/>
              <a:t>If Big Mountain closes 3 runs, may as well close 4 or 5 as there's no further loss in ticket price. Increasing the closures down to 6 or more leads to a large drop.</a:t>
            </a:r>
          </a:p>
        </p:txBody>
      </p:sp>
    </p:spTree>
    <p:extLst>
      <p:ext uri="{BB962C8B-B14F-4D97-AF65-F5344CB8AC3E}">
        <p14:creationId xmlns:p14="http://schemas.microsoft.com/office/powerpoint/2010/main" val="20023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B8BC-105D-44D2-B06C-E1AFB96F81BC}"/>
              </a:ext>
            </a:extLst>
          </p:cNvPr>
          <p:cNvSpPr>
            <a:spLocks noGrp="1"/>
          </p:cNvSpPr>
          <p:nvPr>
            <p:ph type="title"/>
          </p:nvPr>
        </p:nvSpPr>
        <p:spPr>
          <a:xfrm>
            <a:off x="424327" y="364172"/>
            <a:ext cx="4627964" cy="298327"/>
          </a:xfrm>
        </p:spPr>
        <p:txBody>
          <a:bodyPr/>
          <a:lstStyle/>
          <a:p>
            <a:r>
              <a:rPr lang="en-US" dirty="0"/>
              <a:t>Recommendations</a:t>
            </a:r>
          </a:p>
        </p:txBody>
      </p:sp>
      <p:sp>
        <p:nvSpPr>
          <p:cNvPr id="3" name="Rectangle 2">
            <a:extLst>
              <a:ext uri="{FF2B5EF4-FFF2-40B4-BE49-F238E27FC236}">
                <a16:creationId xmlns:a16="http://schemas.microsoft.com/office/drawing/2014/main" id="{F00C4F0B-E325-452A-A5B4-745C71FEFC7B}"/>
              </a:ext>
            </a:extLst>
          </p:cNvPr>
          <p:cNvSpPr/>
          <p:nvPr/>
        </p:nvSpPr>
        <p:spPr>
          <a:xfrm>
            <a:off x="267855" y="828226"/>
            <a:ext cx="8146472" cy="289310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As suggested by the model, initially increase the ticket price from $81 to $85.34/day/customer and monitor the daily increase of revenue and validate with recent sale information. If continues, increase the price to maximum of $106.40.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Closing down one of the least used runs which may not have a direct impact on ticket price. However, closing a run would reduce the operational expenses, which intern is added to the revenue. As the model suggests, recommend to close more least used runs after seeing the value gain of closing 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suggested that increasing the vertical drop by 150 feet, adding a run, and installing an additional chair lift increase ticket price by $1.99/day/customer would increase the revenue. However, requires validation by including full financial data into the analysis.</a:t>
            </a:r>
          </a:p>
        </p:txBody>
      </p:sp>
    </p:spTree>
    <p:extLst>
      <p:ext uri="{BB962C8B-B14F-4D97-AF65-F5344CB8AC3E}">
        <p14:creationId xmlns:p14="http://schemas.microsoft.com/office/powerpoint/2010/main" val="42537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929-49B4-451C-9F0A-1C3568E48466}"/>
              </a:ext>
            </a:extLst>
          </p:cNvPr>
          <p:cNvSpPr>
            <a:spLocks noGrp="1"/>
          </p:cNvSpPr>
          <p:nvPr>
            <p:ph type="title"/>
          </p:nvPr>
        </p:nvSpPr>
        <p:spPr>
          <a:xfrm>
            <a:off x="349887" y="622488"/>
            <a:ext cx="8794113" cy="298327"/>
          </a:xfrm>
        </p:spPr>
        <p:txBody>
          <a:bodyPr/>
          <a:lstStyle/>
          <a:p>
            <a:r>
              <a:rPr lang="en-US" sz="2400" dirty="0">
                <a:solidFill>
                  <a:srgbClr val="1C1C1C"/>
                </a:solidFill>
              </a:rPr>
              <a:t>Scope/goal of this project</a:t>
            </a:r>
          </a:p>
        </p:txBody>
      </p:sp>
      <p:sp>
        <p:nvSpPr>
          <p:cNvPr id="3" name="Rectangle 2">
            <a:extLst>
              <a:ext uri="{FF2B5EF4-FFF2-40B4-BE49-F238E27FC236}">
                <a16:creationId xmlns:a16="http://schemas.microsoft.com/office/drawing/2014/main" id="{FC17EA1B-5EF6-4179-AE28-22CD7457235D}"/>
              </a:ext>
            </a:extLst>
          </p:cNvPr>
          <p:cNvSpPr/>
          <p:nvPr/>
        </p:nvSpPr>
        <p:spPr>
          <a:xfrm>
            <a:off x="556591" y="1373234"/>
            <a:ext cx="8030818" cy="923330"/>
          </a:xfrm>
          <a:prstGeom prst="rect">
            <a:avLst/>
          </a:prstGeom>
        </p:spPr>
        <p:txBody>
          <a:bodyPr wrap="square">
            <a:spAutoFit/>
          </a:bodyPr>
          <a:lstStyle/>
          <a:p>
            <a:pPr marL="285750" indent="-285750">
              <a:buFont typeface="Arial" panose="020B0604020202020204" pitchFamily="34" charset="0"/>
              <a:buChar char="•"/>
            </a:pPr>
            <a:r>
              <a:rPr lang="en-US" sz="1800" dirty="0"/>
              <a:t>Re-evaluate the pricing model/strategy to estimate better ticket price of Big Mountain Resort to cover the operational expenses of $1.6M for installing additional chair lift by evaluating the facilities and service they provide </a:t>
            </a:r>
          </a:p>
        </p:txBody>
      </p:sp>
    </p:spTree>
    <p:extLst>
      <p:ext uri="{BB962C8B-B14F-4D97-AF65-F5344CB8AC3E}">
        <p14:creationId xmlns:p14="http://schemas.microsoft.com/office/powerpoint/2010/main" val="12534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5" y="347473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12534" y="347473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62980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34137" y="469195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95751" y="1936254"/>
            <a:ext cx="4324418" cy="12705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Big Mountain Resort in Montana, a sky resort offers spectacular views for skiing or snowboard</a:t>
            </a:r>
            <a:r>
              <a:rPr lang="en-AU" sz="1070" dirty="0">
                <a:solidFill>
                  <a:srgbClr val="FF0000"/>
                </a:solidFill>
              </a:rPr>
              <a:t>. To distribute the crowd, resort installed additional chair lift, which added ~$1.6M operational costs. Their premium pricing was already above the average price of resorts in the market but is not capitalizing on its facilities as much as it could. So, Big Mountain resort wanted to restructure ticket prices while considering the facilities they provide in order to maximise the profits while remaining competitive in the market. </a:t>
            </a:r>
            <a:endParaRPr dirty="0">
              <a:solidFill>
                <a:srgbClr val="FF0000"/>
              </a:solidFill>
            </a:endParaRPr>
          </a:p>
        </p:txBody>
      </p:sp>
      <p:sp>
        <p:nvSpPr>
          <p:cNvPr id="35" name="Google Shape;35;p1"/>
          <p:cNvSpPr txBox="1"/>
          <p:nvPr/>
        </p:nvSpPr>
        <p:spPr>
          <a:xfrm>
            <a:off x="152046" y="3882639"/>
            <a:ext cx="4197983" cy="650958"/>
          </a:xfrm>
          <a:prstGeom prst="rect">
            <a:avLst/>
          </a:prstGeom>
          <a:noFill/>
          <a:ln>
            <a:noFill/>
          </a:ln>
        </p:spPr>
        <p:txBody>
          <a:bodyPr spcFirstLastPara="1" wrap="square" lIns="91425" tIns="45700" rIns="91425" bIns="45700" anchor="t" anchorCtr="0">
            <a:noAutofit/>
          </a:bodyPr>
          <a:lstStyle/>
          <a:p>
            <a:pPr lvl="0"/>
            <a:r>
              <a:rPr lang="en-US" sz="1071" dirty="0">
                <a:solidFill>
                  <a:srgbClr val="FF0000"/>
                </a:solidFill>
              </a:rPr>
              <a:t>Primary target is increased ticket price at least by $1</a:t>
            </a:r>
          </a:p>
          <a:p>
            <a:pPr lvl="0"/>
            <a:r>
              <a:rPr lang="en-US" sz="1071" i="0" u="none" strike="noStrike" cap="none" dirty="0">
                <a:solidFill>
                  <a:srgbClr val="FF0000"/>
                </a:solidFill>
                <a:latin typeface="Arial"/>
                <a:ea typeface="Arial"/>
                <a:cs typeface="Arial"/>
                <a:sym typeface="Arial"/>
              </a:rPr>
              <a:t>Determine the </a:t>
            </a:r>
            <a:r>
              <a:rPr lang="en-US" sz="1071" dirty="0">
                <a:solidFill>
                  <a:srgbClr val="FF0000"/>
                </a:solidFill>
              </a:rPr>
              <a:t>features which facilitate cut costs without undermining the ticket price </a:t>
            </a:r>
            <a:endParaRPr sz="1071" i="0" u="none" strike="noStrike" cap="none" dirty="0">
              <a:solidFill>
                <a:srgbClr val="FF0000"/>
              </a:solidFill>
              <a:sym typeface="Arial"/>
            </a:endParaRPr>
          </a:p>
        </p:txBody>
      </p:sp>
      <p:sp>
        <p:nvSpPr>
          <p:cNvPr id="36" name="Google Shape;36;p1"/>
          <p:cNvSpPr txBox="1"/>
          <p:nvPr/>
        </p:nvSpPr>
        <p:spPr>
          <a:xfrm>
            <a:off x="152046" y="5129866"/>
            <a:ext cx="4324418" cy="751488"/>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Primary interest is to increase the ticket price. If needed, management would like to modify or improve operations so that increased price would appeal the customers. </a:t>
            </a:r>
            <a:endParaRPr sz="1200" b="0" i="0" u="none" strike="noStrike" cap="none" dirty="0">
              <a:solidFill>
                <a:srgbClr val="FF0000"/>
              </a:solidFil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FF0000"/>
                </a:solidFill>
                <a:latin typeface="Arial"/>
                <a:ea typeface="Arial"/>
                <a:cs typeface="Arial"/>
                <a:sym typeface="Arial"/>
              </a:rPr>
              <a:t>Limited data availability, what’s been provided is list of adult ticket prices and operations at Big Mountain resort and other resorts across united states. This limits the scope and facilitate analysis in relation to other resorts rather than analysing actual resort data related directly to increased revenue.</a:t>
            </a:r>
            <a:endParaRPr sz="1070" i="0" u="none" strike="noStrike" cap="none" dirty="0">
              <a:solidFill>
                <a:srgbClr val="FF0000"/>
              </a:solidFill>
              <a:latin typeface="Arial"/>
              <a:ea typeface="Arial"/>
              <a:cs typeface="Arial"/>
              <a:sym typeface="Arial"/>
            </a:endParaRPr>
          </a:p>
        </p:txBody>
      </p:sp>
      <p:sp>
        <p:nvSpPr>
          <p:cNvPr id="38" name="Google Shape;38;p1"/>
          <p:cNvSpPr txBox="1"/>
          <p:nvPr/>
        </p:nvSpPr>
        <p:spPr>
          <a:xfrm>
            <a:off x="4556613" y="4935523"/>
            <a:ext cx="4324418" cy="1081065"/>
          </a:xfrm>
          <a:prstGeom prst="rect">
            <a:avLst/>
          </a:prstGeom>
          <a:noFill/>
          <a:ln>
            <a:noFill/>
          </a:ln>
        </p:spPr>
        <p:txBody>
          <a:bodyPr spcFirstLastPara="1" wrap="square" lIns="91425" tIns="45700" rIns="91425" bIns="45700" anchor="t" anchorCtr="0">
            <a:noAutofit/>
          </a:bodyPr>
          <a:lstStyle/>
          <a:p>
            <a:pPr lvl="0"/>
            <a:r>
              <a:rPr lang="en-US" sz="1070" dirty="0">
                <a:solidFill>
                  <a:srgbClr val="FF0000"/>
                </a:solidFill>
              </a:rPr>
              <a:t>1) skiResorts.csv file containing ticket prices, facility information, different features </a:t>
            </a:r>
            <a:r>
              <a:rPr lang="en-US" sz="1070" dirty="0" err="1">
                <a:solidFill>
                  <a:srgbClr val="FF0000"/>
                </a:solidFill>
              </a:rPr>
              <a:t>etc</a:t>
            </a:r>
            <a:r>
              <a:rPr lang="en-US" sz="1070" dirty="0">
                <a:solidFill>
                  <a:srgbClr val="FF0000"/>
                </a:solidFill>
              </a:rPr>
              <a:t> from both Big Mountain as well as 330 competitor resorts across US.</a:t>
            </a:r>
          </a:p>
          <a:p>
            <a:pPr lvl="0"/>
            <a:r>
              <a:rPr lang="en-US" sz="1070" dirty="0">
                <a:solidFill>
                  <a:srgbClr val="FF0000"/>
                </a:solidFill>
              </a:rPr>
              <a:t>2) Also, some online information about demographics of every state. </a:t>
            </a:r>
          </a:p>
          <a:p>
            <a:pPr lvl="0"/>
            <a:r>
              <a:rPr lang="en-US" sz="1070" i="0" u="none" strike="noStrike" cap="none" dirty="0">
                <a:solidFill>
                  <a:srgbClr val="FF0000"/>
                </a:solidFill>
                <a:latin typeface="Arial"/>
                <a:ea typeface="Arial"/>
                <a:cs typeface="Arial"/>
                <a:sym typeface="Arial"/>
              </a:rPr>
              <a:t>3) Also, I can be able to reach out to stakeholders for information </a:t>
            </a:r>
            <a:endParaRPr sz="1070" i="0" u="none" strike="noStrike" cap="none" dirty="0">
              <a:solidFill>
                <a:srgbClr val="FF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200" dirty="0">
                <a:solidFill>
                  <a:srgbClr val="FF0000"/>
                </a:solidFill>
              </a:rPr>
              <a:t>Company share holders, head of data analysis whom I will be reporting, Director of Operations, Jimmy Blackburn, and Alesha Eisen, the Database Manager. Also, operations and finance departments are stakeholders.</a:t>
            </a:r>
            <a:endParaRPr sz="1200" b="0" i="0" u="none" strike="noStrike" cap="none" dirty="0">
              <a:solidFill>
                <a:srgbClr val="FF0000"/>
              </a:solidFil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AU" sz="1200" b="1" i="0" u="none" strike="noStrike" cap="none" dirty="0">
                <a:solidFill>
                  <a:srgbClr val="FF0000"/>
                </a:solidFill>
                <a:latin typeface="Arial"/>
                <a:ea typeface="Arial"/>
                <a:cs typeface="Arial"/>
                <a:sym typeface="Arial"/>
              </a:rPr>
              <a:t>How Big Mountain Resort restructures their pricing model of tickets to reflect the value of facilities they </a:t>
            </a:r>
            <a:r>
              <a:rPr lang="en-AU" sz="1200" b="1" dirty="0">
                <a:solidFill>
                  <a:srgbClr val="FF0000"/>
                </a:solidFill>
              </a:rPr>
              <a:t>provide and compensate ~1.6M operation costs of additional chair lift by October 2020. This model in turn facilitates better understanding of what each facility is worth to customers and guide our investment strategy.</a:t>
            </a:r>
            <a:endParaRPr sz="1200" b="1" i="0" u="none" strike="noStrike" cap="none" dirty="0">
              <a:solidFill>
                <a:srgbClr val="FF0000"/>
              </a:solidFil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A1B064-6759-44A5-8290-45FCAD5C6CB6}"/>
              </a:ext>
            </a:extLst>
          </p:cNvPr>
          <p:cNvSpPr/>
          <p:nvPr/>
        </p:nvSpPr>
        <p:spPr>
          <a:xfrm>
            <a:off x="472825" y="283434"/>
            <a:ext cx="5277407" cy="461665"/>
          </a:xfrm>
          <a:prstGeom prst="rect">
            <a:avLst/>
          </a:prstGeom>
        </p:spPr>
        <p:txBody>
          <a:bodyPr wrap="none">
            <a:spAutoFit/>
          </a:bodyPr>
          <a:lstStyle/>
          <a:p>
            <a:r>
              <a:rPr lang="en-US" sz="2400" b="1" u="sng" dirty="0">
                <a:solidFill>
                  <a:srgbClr val="FF0000"/>
                </a:solidFill>
                <a:latin typeface="Roboto"/>
              </a:rPr>
              <a:t>Recommendation and key findings</a:t>
            </a:r>
            <a:endParaRPr lang="en-US" sz="2400" b="1" u="sng" dirty="0">
              <a:solidFill>
                <a:srgbClr val="FF0000"/>
              </a:solidFill>
            </a:endParaRPr>
          </a:p>
        </p:txBody>
      </p:sp>
      <p:sp>
        <p:nvSpPr>
          <p:cNvPr id="4" name="Rectangle 3">
            <a:extLst>
              <a:ext uri="{FF2B5EF4-FFF2-40B4-BE49-F238E27FC236}">
                <a16:creationId xmlns:a16="http://schemas.microsoft.com/office/drawing/2014/main" id="{9FE05203-4C8D-4F71-BB90-1D8CCE9C8003}"/>
              </a:ext>
            </a:extLst>
          </p:cNvPr>
          <p:cNvSpPr/>
          <p:nvPr/>
        </p:nvSpPr>
        <p:spPr>
          <a:xfrm>
            <a:off x="695325" y="1042422"/>
            <a:ext cx="7562850" cy="1815882"/>
          </a:xfrm>
          <a:prstGeom prst="rect">
            <a:avLst/>
          </a:prstGeom>
        </p:spPr>
        <p:txBody>
          <a:bodyPr wrap="square">
            <a:spAutoFit/>
          </a:bodyPr>
          <a:lstStyle/>
          <a:p>
            <a:pPr marL="285750" indent="-285750">
              <a:buFont typeface="Arial" panose="020B0604020202020204" pitchFamily="34" charset="0"/>
              <a:buChar char="•"/>
            </a:pPr>
            <a:r>
              <a:rPr lang="en-US" dirty="0"/>
              <a:t>Comparing the data from 330 resorts across US shows that Big Mountain Resort (BMR) is currently charging $81 for utilizing different facilities, which is underpriced.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suggested a predicted ticket price increase from $81 to $95.87 +/-$10.39, which would increase the ticket price by $4.34/day/ticket to $25.4/day/ticket</a:t>
            </a:r>
          </a:p>
          <a:p>
            <a:endParaRPr lang="en-US" dirty="0"/>
          </a:p>
          <a:p>
            <a:pPr marL="285750" lvl="2" indent="-285750">
              <a:buFont typeface="Arial" panose="020B0604020202020204" pitchFamily="34" charset="0"/>
              <a:buChar char="•"/>
            </a:pPr>
            <a:r>
              <a:rPr lang="en-US" dirty="0"/>
              <a:t>Assuming 350000 visitors purchase 5-day passes (350,000*5*4.34= $7.595MM to 350,000*5*25.4=$44.450MM).</a:t>
            </a:r>
          </a:p>
        </p:txBody>
      </p:sp>
      <p:sp>
        <p:nvSpPr>
          <p:cNvPr id="5" name="TextBox 4">
            <a:extLst>
              <a:ext uri="{FF2B5EF4-FFF2-40B4-BE49-F238E27FC236}">
                <a16:creationId xmlns:a16="http://schemas.microsoft.com/office/drawing/2014/main" id="{0A414798-3D6E-496A-AA05-176C4BF8826B}"/>
              </a:ext>
            </a:extLst>
          </p:cNvPr>
          <p:cNvSpPr txBox="1"/>
          <p:nvPr/>
        </p:nvSpPr>
        <p:spPr>
          <a:xfrm>
            <a:off x="695325" y="3209925"/>
            <a:ext cx="7820025" cy="1815882"/>
          </a:xfrm>
          <a:prstGeom prst="rect">
            <a:avLst/>
          </a:prstGeom>
          <a:noFill/>
        </p:spPr>
        <p:txBody>
          <a:bodyPr wrap="square" rtlCol="0">
            <a:spAutoFit/>
          </a:bodyPr>
          <a:lstStyle/>
          <a:p>
            <a:r>
              <a:rPr lang="en-US" dirty="0">
                <a:solidFill>
                  <a:srgbClr val="FF0000"/>
                </a:solidFill>
              </a:rPr>
              <a:t>Besides increasing the ticket price, few alternatives to the facilities would aid in reducing the maintenance expenses and lead to increase revenue; for example</a:t>
            </a:r>
          </a:p>
          <a:p>
            <a:endParaRPr lang="en-US" dirty="0">
              <a:solidFill>
                <a:srgbClr val="FF0000"/>
              </a:solidFill>
            </a:endParaRPr>
          </a:p>
          <a:p>
            <a:pPr marL="342900" indent="-342900">
              <a:buAutoNum type="arabicParenR"/>
            </a:pPr>
            <a:r>
              <a:rPr lang="en-US" dirty="0">
                <a:solidFill>
                  <a:srgbClr val="FF0000"/>
                </a:solidFill>
              </a:rPr>
              <a:t>Model suggested that increasing the vertical drop by 150 feet, adding a run, and installing an additional chair lift increase ticket price by $1.99/day/customer would increase the revenue of (350000*5*1.99 = $3500MM)</a:t>
            </a:r>
          </a:p>
          <a:p>
            <a:pPr marL="342900" indent="-342900">
              <a:buAutoNum type="arabicParenR"/>
            </a:pPr>
            <a:r>
              <a:rPr lang="en-US" dirty="0">
                <a:solidFill>
                  <a:srgbClr val="FF0000"/>
                </a:solidFill>
              </a:rPr>
              <a:t>Shutting down few least used runs, would save operational expenses though it wouldn’t impact the ticket price</a:t>
            </a:r>
          </a:p>
        </p:txBody>
      </p:sp>
    </p:spTree>
    <p:extLst>
      <p:ext uri="{BB962C8B-B14F-4D97-AF65-F5344CB8AC3E}">
        <p14:creationId xmlns:p14="http://schemas.microsoft.com/office/powerpoint/2010/main" val="82181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19D01C-FB7A-4698-A3E9-5421E5313721}"/>
              </a:ext>
            </a:extLst>
          </p:cNvPr>
          <p:cNvSpPr/>
          <p:nvPr/>
        </p:nvSpPr>
        <p:spPr>
          <a:xfrm>
            <a:off x="849511" y="6254894"/>
            <a:ext cx="3417923" cy="307777"/>
          </a:xfrm>
          <a:prstGeom prst="rect">
            <a:avLst/>
          </a:prstGeom>
        </p:spPr>
        <p:txBody>
          <a:bodyPr wrap="none">
            <a:spAutoFit/>
          </a:bodyPr>
          <a:lstStyle/>
          <a:p>
            <a:r>
              <a:rPr lang="en-US" dirty="0">
                <a:highlight>
                  <a:srgbClr val="00FF00"/>
                </a:highlight>
              </a:rPr>
              <a:t>target feature, </a:t>
            </a:r>
            <a:r>
              <a:rPr lang="en-US" dirty="0" err="1">
                <a:highlight>
                  <a:srgbClr val="00FF00"/>
                </a:highlight>
              </a:rPr>
              <a:t>AdultWeekend</a:t>
            </a:r>
            <a:r>
              <a:rPr lang="en-US" dirty="0">
                <a:highlight>
                  <a:srgbClr val="00FF00"/>
                </a:highlight>
              </a:rPr>
              <a:t> ticket price</a:t>
            </a:r>
          </a:p>
        </p:txBody>
      </p:sp>
      <p:pic>
        <p:nvPicPr>
          <p:cNvPr id="2054" name="Picture 6">
            <a:extLst>
              <a:ext uri="{FF2B5EF4-FFF2-40B4-BE49-F238E27FC236}">
                <a16:creationId xmlns:a16="http://schemas.microsoft.com/office/drawing/2014/main" id="{AC030260-D5B7-4112-A21A-7431DF319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984" y="2034705"/>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9CC734-DDF5-45E4-A4D2-6F3F87BB8CF1}"/>
              </a:ext>
            </a:extLst>
          </p:cNvPr>
          <p:cNvSpPr/>
          <p:nvPr/>
        </p:nvSpPr>
        <p:spPr>
          <a:xfrm>
            <a:off x="5569529" y="1425386"/>
            <a:ext cx="3340680" cy="523220"/>
          </a:xfrm>
          <a:prstGeom prst="rect">
            <a:avLst/>
          </a:prstGeom>
        </p:spPr>
        <p:txBody>
          <a:bodyPr wrap="square">
            <a:spAutoFit/>
          </a:bodyPr>
          <a:lstStyle/>
          <a:p>
            <a:r>
              <a:rPr lang="en-US" dirty="0">
                <a:solidFill>
                  <a:srgbClr val="FF0000"/>
                </a:solidFill>
              </a:rPr>
              <a:t>Relationship between weekday and weekend prices</a:t>
            </a:r>
          </a:p>
        </p:txBody>
      </p:sp>
      <p:sp>
        <p:nvSpPr>
          <p:cNvPr id="5" name="Rectangle 4">
            <a:extLst>
              <a:ext uri="{FF2B5EF4-FFF2-40B4-BE49-F238E27FC236}">
                <a16:creationId xmlns:a16="http://schemas.microsoft.com/office/drawing/2014/main" id="{3437A6A6-A797-4172-92E0-E507E8B31F2A}"/>
              </a:ext>
            </a:extLst>
          </p:cNvPr>
          <p:cNvSpPr/>
          <p:nvPr/>
        </p:nvSpPr>
        <p:spPr>
          <a:xfrm>
            <a:off x="5656152" y="4616354"/>
            <a:ext cx="3487848" cy="523220"/>
          </a:xfrm>
          <a:prstGeom prst="rect">
            <a:avLst/>
          </a:prstGeom>
        </p:spPr>
        <p:txBody>
          <a:bodyPr wrap="square">
            <a:spAutoFit/>
          </a:bodyPr>
          <a:lstStyle/>
          <a:p>
            <a:r>
              <a:rPr lang="en-US" dirty="0"/>
              <a:t>weekend prices are higher for resorts pricing below $100; then same across</a:t>
            </a:r>
          </a:p>
        </p:txBody>
      </p:sp>
      <p:sp>
        <p:nvSpPr>
          <p:cNvPr id="6" name="Rectangle 5">
            <a:extLst>
              <a:ext uri="{FF2B5EF4-FFF2-40B4-BE49-F238E27FC236}">
                <a16:creationId xmlns:a16="http://schemas.microsoft.com/office/drawing/2014/main" id="{00AD8A7E-98FF-4585-91FC-FFBB85EDD631}"/>
              </a:ext>
            </a:extLst>
          </p:cNvPr>
          <p:cNvSpPr/>
          <p:nvPr/>
        </p:nvSpPr>
        <p:spPr>
          <a:xfrm>
            <a:off x="285726" y="5430131"/>
            <a:ext cx="4572000" cy="307777"/>
          </a:xfrm>
          <a:prstGeom prst="rect">
            <a:avLst/>
          </a:prstGeom>
        </p:spPr>
        <p:txBody>
          <a:bodyPr>
            <a:spAutoFit/>
          </a:bodyPr>
          <a:lstStyle/>
          <a:p>
            <a:r>
              <a:rPr lang="en-US" dirty="0"/>
              <a:t>.</a:t>
            </a:r>
          </a:p>
        </p:txBody>
      </p:sp>
      <p:grpSp>
        <p:nvGrpSpPr>
          <p:cNvPr id="12" name="Group 11">
            <a:extLst>
              <a:ext uri="{FF2B5EF4-FFF2-40B4-BE49-F238E27FC236}">
                <a16:creationId xmlns:a16="http://schemas.microsoft.com/office/drawing/2014/main" id="{E038CB4E-7866-42A8-B3AC-A925906BEDDD}"/>
              </a:ext>
            </a:extLst>
          </p:cNvPr>
          <p:cNvGrpSpPr/>
          <p:nvPr/>
        </p:nvGrpSpPr>
        <p:grpSpPr>
          <a:xfrm>
            <a:off x="272472" y="1425386"/>
            <a:ext cx="4863239" cy="3123326"/>
            <a:chOff x="86625" y="1108363"/>
            <a:chExt cx="5091545" cy="3860853"/>
          </a:xfrm>
        </p:grpSpPr>
        <p:pic>
          <p:nvPicPr>
            <p:cNvPr id="2052" name="Picture 4">
              <a:extLst>
                <a:ext uri="{FF2B5EF4-FFF2-40B4-BE49-F238E27FC236}">
                  <a16:creationId xmlns:a16="http://schemas.microsoft.com/office/drawing/2014/main" id="{55D611B6-1F4F-449C-90E7-C7B530511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5" y="1108363"/>
              <a:ext cx="5091545" cy="38608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57E1B52-E075-468B-82E1-B28920FB41CD}"/>
                </a:ext>
              </a:extLst>
            </p:cNvPr>
            <p:cNvSpPr/>
            <p:nvPr/>
          </p:nvSpPr>
          <p:spPr>
            <a:xfrm>
              <a:off x="2382982" y="2798618"/>
              <a:ext cx="221673" cy="1865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9">
            <a:extLst>
              <a:ext uri="{FF2B5EF4-FFF2-40B4-BE49-F238E27FC236}">
                <a16:creationId xmlns:a16="http://schemas.microsoft.com/office/drawing/2014/main" id="{79D9E88C-91F3-40C6-BA9B-15949341FBAD}"/>
              </a:ext>
            </a:extLst>
          </p:cNvPr>
          <p:cNvSpPr>
            <a:spLocks noGrp="1"/>
          </p:cNvSpPr>
          <p:nvPr>
            <p:ph type="title"/>
          </p:nvPr>
        </p:nvSpPr>
        <p:spPr>
          <a:xfrm>
            <a:off x="233793" y="173610"/>
            <a:ext cx="8794113" cy="298327"/>
          </a:xfrm>
        </p:spPr>
        <p:txBody>
          <a:bodyPr/>
          <a:lstStyle/>
          <a:p>
            <a:r>
              <a:rPr lang="en-US" dirty="0"/>
              <a:t>Datasets</a:t>
            </a:r>
          </a:p>
        </p:txBody>
      </p:sp>
      <p:grpSp>
        <p:nvGrpSpPr>
          <p:cNvPr id="16" name="Group 15">
            <a:extLst>
              <a:ext uri="{FF2B5EF4-FFF2-40B4-BE49-F238E27FC236}">
                <a16:creationId xmlns:a16="http://schemas.microsoft.com/office/drawing/2014/main" id="{A8B17D98-FD08-4CD8-9853-5A7DDB2AA098}"/>
              </a:ext>
            </a:extLst>
          </p:cNvPr>
          <p:cNvGrpSpPr/>
          <p:nvPr/>
        </p:nvGrpSpPr>
        <p:grpSpPr>
          <a:xfrm>
            <a:off x="172782" y="552138"/>
            <a:ext cx="8518635" cy="1033278"/>
            <a:chOff x="172782" y="552138"/>
            <a:chExt cx="8518635" cy="1033278"/>
          </a:xfrm>
        </p:grpSpPr>
        <p:sp>
          <p:nvSpPr>
            <p:cNvPr id="11" name="Rectangle 10">
              <a:extLst>
                <a:ext uri="{FF2B5EF4-FFF2-40B4-BE49-F238E27FC236}">
                  <a16:creationId xmlns:a16="http://schemas.microsoft.com/office/drawing/2014/main" id="{4E8B5F0A-901A-4FAE-AE55-D428BEF50CAB}"/>
                </a:ext>
              </a:extLst>
            </p:cNvPr>
            <p:cNvSpPr/>
            <p:nvPr/>
          </p:nvSpPr>
          <p:spPr>
            <a:xfrm>
              <a:off x="172782" y="552138"/>
              <a:ext cx="8518635" cy="307777"/>
            </a:xfrm>
            <a:prstGeom prst="rect">
              <a:avLst/>
            </a:prstGeom>
          </p:spPr>
          <p:txBody>
            <a:bodyPr wrap="square">
              <a:spAutoFit/>
            </a:bodyPr>
            <a:lstStyle/>
            <a:p>
              <a:pPr marL="285750" indent="-285750">
                <a:buFont typeface="Arial" panose="020B0604020202020204" pitchFamily="34" charset="0"/>
                <a:buChar char="•"/>
              </a:pPr>
              <a:r>
                <a:rPr lang="en-US" dirty="0"/>
                <a:t>ski_resort_data.csv, contains different resorts info across the country with 330 rows and 27 columns</a:t>
              </a:r>
            </a:p>
          </p:txBody>
        </p:sp>
        <p:sp>
          <p:nvSpPr>
            <p:cNvPr id="13" name="Rectangle 12">
              <a:extLst>
                <a:ext uri="{FF2B5EF4-FFF2-40B4-BE49-F238E27FC236}">
                  <a16:creationId xmlns:a16="http://schemas.microsoft.com/office/drawing/2014/main" id="{9C6EE365-6809-4FF3-9B1F-DF675F5D5123}"/>
                </a:ext>
              </a:extLst>
            </p:cNvPr>
            <p:cNvSpPr/>
            <p:nvPr/>
          </p:nvSpPr>
          <p:spPr>
            <a:xfrm>
              <a:off x="602713" y="846752"/>
              <a:ext cx="8056272" cy="738664"/>
            </a:xfrm>
            <a:prstGeom prst="rect">
              <a:avLst/>
            </a:prstGeom>
          </p:spPr>
          <p:txBody>
            <a:bodyPr wrap="square">
              <a:spAutoFit/>
            </a:bodyPr>
            <a:lstStyle/>
            <a:p>
              <a:pPr marL="285750" indent="-285750">
                <a:buFont typeface="Arial" panose="020B0604020202020204" pitchFamily="34" charset="0"/>
                <a:buChar char="•"/>
              </a:pPr>
              <a:r>
                <a:rPr lang="en-US" dirty="0" err="1"/>
                <a:t>AdultWeekend</a:t>
              </a:r>
              <a:r>
                <a:rPr lang="en-US" dirty="0"/>
                <a:t> and </a:t>
              </a:r>
              <a:r>
                <a:rPr lang="en-US" dirty="0" err="1"/>
                <a:t>AdultWeekday</a:t>
              </a:r>
              <a:r>
                <a:rPr lang="en-US" dirty="0"/>
                <a:t> columns are weekend and weekday adult ticket price in dollars; so considered these columns as target variables</a:t>
              </a:r>
            </a:p>
            <a:p>
              <a:pPr marL="285750" indent="-285750">
                <a:buFont typeface="Arial" panose="020B0604020202020204" pitchFamily="34" charset="0"/>
                <a:buChar char="•"/>
              </a:pPr>
              <a:endParaRPr lang="en-US" dirty="0"/>
            </a:p>
          </p:txBody>
        </p:sp>
      </p:grpSp>
      <p:sp>
        <p:nvSpPr>
          <p:cNvPr id="14" name="Rectangle 13">
            <a:extLst>
              <a:ext uri="{FF2B5EF4-FFF2-40B4-BE49-F238E27FC236}">
                <a16:creationId xmlns:a16="http://schemas.microsoft.com/office/drawing/2014/main" id="{4E1CA0F9-CBAC-473B-98F7-0D39ABFD6829}"/>
              </a:ext>
            </a:extLst>
          </p:cNvPr>
          <p:cNvSpPr/>
          <p:nvPr/>
        </p:nvSpPr>
        <p:spPr>
          <a:xfrm>
            <a:off x="285726" y="4476024"/>
            <a:ext cx="5209910" cy="954107"/>
          </a:xfrm>
          <a:prstGeom prst="rect">
            <a:avLst/>
          </a:prstGeom>
        </p:spPr>
        <p:txBody>
          <a:bodyPr wrap="square">
            <a:spAutoFit/>
          </a:bodyPr>
          <a:lstStyle/>
          <a:p>
            <a:pPr marL="285750" indent="-285750">
              <a:buFont typeface="Arial" panose="020B0604020202020204" pitchFamily="34" charset="0"/>
              <a:buChar char="•"/>
            </a:pPr>
            <a:r>
              <a:rPr lang="en-US" dirty="0"/>
              <a:t>For most states, ticket prices range of 25 to &gt;$100. Besides, average weekend ticket price was higher than weekday price for all the states except </a:t>
            </a:r>
            <a:r>
              <a:rPr lang="en-US" dirty="0" err="1"/>
              <a:t>Colarado</a:t>
            </a:r>
            <a:r>
              <a:rPr lang="en-US" dirty="0"/>
              <a:t>, </a:t>
            </a:r>
            <a:r>
              <a:rPr lang="en-US" dirty="0" err="1"/>
              <a:t>NewJersey</a:t>
            </a:r>
            <a:r>
              <a:rPr lang="en-US" dirty="0"/>
              <a:t>, </a:t>
            </a:r>
            <a:r>
              <a:rPr lang="en-US" dirty="0" err="1"/>
              <a:t>NewMexico</a:t>
            </a:r>
            <a:r>
              <a:rPr lang="en-US" dirty="0"/>
              <a:t>, Montana, South Dakota.</a:t>
            </a:r>
          </a:p>
        </p:txBody>
      </p:sp>
      <p:sp>
        <p:nvSpPr>
          <p:cNvPr id="15" name="TextBox 14">
            <a:extLst>
              <a:ext uri="{FF2B5EF4-FFF2-40B4-BE49-F238E27FC236}">
                <a16:creationId xmlns:a16="http://schemas.microsoft.com/office/drawing/2014/main" id="{E02D06AF-3846-4416-AE29-751239FAC5B7}"/>
              </a:ext>
            </a:extLst>
          </p:cNvPr>
          <p:cNvSpPr txBox="1"/>
          <p:nvPr/>
        </p:nvSpPr>
        <p:spPr>
          <a:xfrm>
            <a:off x="1256145" y="1543901"/>
            <a:ext cx="2687782" cy="738664"/>
          </a:xfrm>
          <a:prstGeom prst="rect">
            <a:avLst/>
          </a:prstGeom>
          <a:noFill/>
        </p:spPr>
        <p:txBody>
          <a:bodyPr wrap="square" rtlCol="0">
            <a:spAutoFit/>
          </a:bodyPr>
          <a:lstStyle/>
          <a:p>
            <a:r>
              <a:rPr lang="en-US" dirty="0">
                <a:solidFill>
                  <a:srgbClr val="FF0000"/>
                </a:solidFill>
              </a:rPr>
              <a:t>Boxplot distribution for weekday and weekend prices in Montana seemed equal</a:t>
            </a:r>
          </a:p>
        </p:txBody>
      </p:sp>
    </p:spTree>
    <p:extLst>
      <p:ext uri="{BB962C8B-B14F-4D97-AF65-F5344CB8AC3E}">
        <p14:creationId xmlns:p14="http://schemas.microsoft.com/office/powerpoint/2010/main" val="278844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F464-C5E3-4680-8E56-67DE38DAFB2A}"/>
              </a:ext>
            </a:extLst>
          </p:cNvPr>
          <p:cNvSpPr>
            <a:spLocks noGrp="1"/>
          </p:cNvSpPr>
          <p:nvPr>
            <p:ph type="title"/>
          </p:nvPr>
        </p:nvSpPr>
        <p:spPr/>
        <p:txBody>
          <a:bodyPr/>
          <a:lstStyle/>
          <a:p>
            <a:r>
              <a:rPr lang="en-US" dirty="0"/>
              <a:t>Dataset</a:t>
            </a:r>
          </a:p>
        </p:txBody>
      </p:sp>
      <p:sp>
        <p:nvSpPr>
          <p:cNvPr id="3" name="Rectangle 2">
            <a:extLst>
              <a:ext uri="{FF2B5EF4-FFF2-40B4-BE49-F238E27FC236}">
                <a16:creationId xmlns:a16="http://schemas.microsoft.com/office/drawing/2014/main" id="{5D07C18E-D2B3-4FE7-9B65-A06D710794FE}"/>
              </a:ext>
            </a:extLst>
          </p:cNvPr>
          <p:cNvSpPr/>
          <p:nvPr/>
        </p:nvSpPr>
        <p:spPr>
          <a:xfrm>
            <a:off x="469139" y="698167"/>
            <a:ext cx="7205819" cy="523220"/>
          </a:xfrm>
          <a:prstGeom prst="rect">
            <a:avLst/>
          </a:prstGeom>
        </p:spPr>
        <p:txBody>
          <a:bodyPr wrap="none">
            <a:spAutoFit/>
          </a:bodyPr>
          <a:lstStyle/>
          <a:p>
            <a:r>
              <a:rPr lang="en-US" dirty="0" err="1"/>
              <a:t>state_summary</a:t>
            </a:r>
            <a:endParaRPr lang="en-US" dirty="0"/>
          </a:p>
          <a:p>
            <a:r>
              <a:rPr lang="en-US" dirty="0"/>
              <a:t>Contains # of resorts/state, total skiable area(acres), # of days open, state population etc.</a:t>
            </a:r>
          </a:p>
        </p:txBody>
      </p:sp>
      <p:pic>
        <p:nvPicPr>
          <p:cNvPr id="3076" name="Picture 4">
            <a:extLst>
              <a:ext uri="{FF2B5EF4-FFF2-40B4-BE49-F238E27FC236}">
                <a16:creationId xmlns:a16="http://schemas.microsoft.com/office/drawing/2014/main" id="{7D0C40D3-E457-4DEE-8503-0E9D5C47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77" y="1327544"/>
            <a:ext cx="5114471" cy="42029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6235E0-7C9F-4E72-8C92-D147F98DD842}"/>
              </a:ext>
            </a:extLst>
          </p:cNvPr>
          <p:cNvSpPr/>
          <p:nvPr/>
        </p:nvSpPr>
        <p:spPr>
          <a:xfrm>
            <a:off x="5661748" y="2173084"/>
            <a:ext cx="3246581" cy="2246769"/>
          </a:xfrm>
          <a:prstGeom prst="rect">
            <a:avLst/>
          </a:prstGeom>
        </p:spPr>
        <p:txBody>
          <a:bodyPr wrap="square">
            <a:spAutoFit/>
          </a:bodyPr>
          <a:lstStyle/>
          <a:p>
            <a:pPr marL="285750" indent="-285750">
              <a:buFont typeface="Arial" panose="020B0604020202020204" pitchFamily="34" charset="0"/>
              <a:buChar char="•"/>
            </a:pPr>
            <a:r>
              <a:rPr lang="en-US" dirty="0"/>
              <a:t>Red points representing the upper quartile of price can be seen to the left, the right, and up top. </a:t>
            </a:r>
          </a:p>
          <a:p>
            <a:pPr marL="285750" indent="-285750">
              <a:buFont typeface="Arial" panose="020B0604020202020204" pitchFamily="34" charset="0"/>
              <a:buChar char="•"/>
            </a:pPr>
            <a:r>
              <a:rPr lang="en-US" dirty="0"/>
              <a:t>There's also a spread of the other quartiles as well. </a:t>
            </a:r>
          </a:p>
          <a:p>
            <a:pPr marL="285750" indent="-285750">
              <a:buFont typeface="Arial" panose="020B0604020202020204" pitchFamily="34" charset="0"/>
              <a:buChar char="•"/>
            </a:pPr>
            <a:r>
              <a:rPr lang="en-US" dirty="0"/>
              <a:t>In this representation of the ski summaries for each state, which accounts for some 77% of the variance, do not notice a pattern with price.</a:t>
            </a:r>
          </a:p>
        </p:txBody>
      </p:sp>
      <p:sp>
        <p:nvSpPr>
          <p:cNvPr id="5" name="TextBox 4">
            <a:extLst>
              <a:ext uri="{FF2B5EF4-FFF2-40B4-BE49-F238E27FC236}">
                <a16:creationId xmlns:a16="http://schemas.microsoft.com/office/drawing/2014/main" id="{1127D083-9F16-4B9B-8C15-B276D03657F7}"/>
              </a:ext>
            </a:extLst>
          </p:cNvPr>
          <p:cNvSpPr txBox="1"/>
          <p:nvPr/>
        </p:nvSpPr>
        <p:spPr>
          <a:xfrm>
            <a:off x="674255" y="5975927"/>
            <a:ext cx="5809672" cy="307777"/>
          </a:xfrm>
          <a:prstGeom prst="rect">
            <a:avLst/>
          </a:prstGeom>
          <a:noFill/>
        </p:spPr>
        <p:txBody>
          <a:bodyPr wrap="square" rtlCol="0">
            <a:spAutoFit/>
          </a:bodyPr>
          <a:lstStyle/>
          <a:p>
            <a:r>
              <a:rPr lang="en-US" dirty="0"/>
              <a:t>Combined two datasets for model prediction</a:t>
            </a:r>
          </a:p>
        </p:txBody>
      </p:sp>
    </p:spTree>
    <p:extLst>
      <p:ext uri="{BB962C8B-B14F-4D97-AF65-F5344CB8AC3E}">
        <p14:creationId xmlns:p14="http://schemas.microsoft.com/office/powerpoint/2010/main" val="51767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3344-2A93-45ED-9C92-EC93ECE5F0E6}"/>
              </a:ext>
            </a:extLst>
          </p:cNvPr>
          <p:cNvSpPr>
            <a:spLocks noGrp="1"/>
          </p:cNvSpPr>
          <p:nvPr>
            <p:ph type="title"/>
          </p:nvPr>
        </p:nvSpPr>
        <p:spPr/>
        <p:txBody>
          <a:bodyPr/>
          <a:lstStyle/>
          <a:p>
            <a:r>
              <a:rPr lang="en-US" dirty="0"/>
              <a:t>Correlation among features to dive into how ticket price varies with features </a:t>
            </a:r>
          </a:p>
        </p:txBody>
      </p:sp>
      <p:pic>
        <p:nvPicPr>
          <p:cNvPr id="1026" name="Picture 2">
            <a:extLst>
              <a:ext uri="{FF2B5EF4-FFF2-40B4-BE49-F238E27FC236}">
                <a16:creationId xmlns:a16="http://schemas.microsoft.com/office/drawing/2014/main" id="{4102C70B-736A-4BE6-AD8D-D4CD8329C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6" y="901803"/>
            <a:ext cx="4734526" cy="42735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914B40-22C7-4C85-BD0E-549E4B0465A1}"/>
              </a:ext>
            </a:extLst>
          </p:cNvPr>
          <p:cNvSpPr/>
          <p:nvPr/>
        </p:nvSpPr>
        <p:spPr>
          <a:xfrm>
            <a:off x="800874" y="5416295"/>
            <a:ext cx="6264944" cy="954107"/>
          </a:xfrm>
          <a:prstGeom prst="rect">
            <a:avLst/>
          </a:prstGeom>
        </p:spPr>
        <p:txBody>
          <a:bodyPr wrap="square">
            <a:spAutoFit/>
          </a:bodyPr>
          <a:lstStyle/>
          <a:p>
            <a:pPr marL="285750" indent="-285750">
              <a:buFont typeface="Arial" panose="020B0604020202020204" pitchFamily="34" charset="0"/>
              <a:buChar char="•"/>
            </a:pPr>
            <a:r>
              <a:rPr lang="en-US" dirty="0" err="1"/>
              <a:t>fastQuads</a:t>
            </a:r>
            <a:r>
              <a:rPr lang="en-US" dirty="0"/>
              <a:t>, </a:t>
            </a:r>
          </a:p>
          <a:p>
            <a:pPr marL="285750" indent="-285750">
              <a:buFont typeface="Arial" panose="020B0604020202020204" pitchFamily="34" charset="0"/>
              <a:buChar char="•"/>
            </a:pPr>
            <a:r>
              <a:rPr lang="en-US" dirty="0"/>
              <a:t>Runs, total chairs </a:t>
            </a:r>
          </a:p>
          <a:p>
            <a:pPr marL="285750" indent="-285750">
              <a:buFont typeface="Arial" panose="020B0604020202020204" pitchFamily="34" charset="0"/>
              <a:buChar char="•"/>
            </a:pPr>
            <a:r>
              <a:rPr lang="en-US" dirty="0"/>
              <a:t>Snow </a:t>
            </a:r>
            <a:r>
              <a:rPr lang="en-US" dirty="0" err="1"/>
              <a:t>Making_ac</a:t>
            </a:r>
            <a:r>
              <a:rPr lang="en-US" dirty="0"/>
              <a:t>: Visitors would seem to value more guaranteed snow</a:t>
            </a:r>
          </a:p>
          <a:p>
            <a:pPr marL="285750" indent="-285750">
              <a:buFont typeface="Arial" panose="020B0604020202020204" pitchFamily="34" charset="0"/>
              <a:buChar char="•"/>
            </a:pPr>
            <a:r>
              <a:rPr lang="en-US" dirty="0"/>
              <a:t>vertical drop seems to be a selling point that raises ticket prices  </a:t>
            </a:r>
          </a:p>
        </p:txBody>
      </p:sp>
      <p:sp>
        <p:nvSpPr>
          <p:cNvPr id="4" name="TextBox 3">
            <a:extLst>
              <a:ext uri="{FF2B5EF4-FFF2-40B4-BE49-F238E27FC236}">
                <a16:creationId xmlns:a16="http://schemas.microsoft.com/office/drawing/2014/main" id="{30B2D25D-8C1C-4FF6-96D7-D7C6BFFB07D9}"/>
              </a:ext>
            </a:extLst>
          </p:cNvPr>
          <p:cNvSpPr txBox="1"/>
          <p:nvPr/>
        </p:nvSpPr>
        <p:spPr>
          <a:xfrm>
            <a:off x="505310" y="5108518"/>
            <a:ext cx="6001705" cy="307777"/>
          </a:xfrm>
          <a:prstGeom prst="rect">
            <a:avLst/>
          </a:prstGeom>
          <a:noFill/>
        </p:spPr>
        <p:txBody>
          <a:bodyPr wrap="square" rtlCol="0">
            <a:spAutoFit/>
          </a:bodyPr>
          <a:lstStyle/>
          <a:p>
            <a:r>
              <a:rPr lang="en-US" dirty="0">
                <a:highlight>
                  <a:srgbClr val="00FF00"/>
                </a:highlight>
              </a:rPr>
              <a:t>Target variable: </a:t>
            </a:r>
            <a:r>
              <a:rPr lang="en-US" dirty="0" err="1">
                <a:highlight>
                  <a:srgbClr val="00FF00"/>
                </a:highlight>
              </a:rPr>
              <a:t>AdultWeekend</a:t>
            </a:r>
            <a:r>
              <a:rPr lang="en-US" dirty="0">
                <a:highlight>
                  <a:srgbClr val="00FF00"/>
                </a:highlight>
              </a:rPr>
              <a:t> price </a:t>
            </a:r>
            <a:r>
              <a:rPr lang="en-US" dirty="0"/>
              <a:t>is more positively correlated with </a:t>
            </a:r>
          </a:p>
        </p:txBody>
      </p:sp>
      <p:pic>
        <p:nvPicPr>
          <p:cNvPr id="6" name="Picture 5">
            <a:extLst>
              <a:ext uri="{FF2B5EF4-FFF2-40B4-BE49-F238E27FC236}">
                <a16:creationId xmlns:a16="http://schemas.microsoft.com/office/drawing/2014/main" id="{83BEC0C1-A33E-41AA-B276-E7400825F675}"/>
              </a:ext>
            </a:extLst>
          </p:cNvPr>
          <p:cNvPicPr>
            <a:picLocks noChangeAspect="1"/>
          </p:cNvPicPr>
          <p:nvPr/>
        </p:nvPicPr>
        <p:blipFill>
          <a:blip r:embed="rId3"/>
          <a:stretch>
            <a:fillRect/>
          </a:stretch>
        </p:blipFill>
        <p:spPr>
          <a:xfrm>
            <a:off x="4645380" y="988869"/>
            <a:ext cx="1943100" cy="2266950"/>
          </a:xfrm>
          <a:prstGeom prst="rect">
            <a:avLst/>
          </a:prstGeom>
        </p:spPr>
      </p:pic>
      <p:pic>
        <p:nvPicPr>
          <p:cNvPr id="7" name="Picture 6">
            <a:extLst>
              <a:ext uri="{FF2B5EF4-FFF2-40B4-BE49-F238E27FC236}">
                <a16:creationId xmlns:a16="http://schemas.microsoft.com/office/drawing/2014/main" id="{A5DE6B29-8E5A-4C00-AB7E-E41EB1B497A5}"/>
              </a:ext>
            </a:extLst>
          </p:cNvPr>
          <p:cNvPicPr>
            <a:picLocks noChangeAspect="1"/>
          </p:cNvPicPr>
          <p:nvPr/>
        </p:nvPicPr>
        <p:blipFill>
          <a:blip r:embed="rId4"/>
          <a:stretch>
            <a:fillRect/>
          </a:stretch>
        </p:blipFill>
        <p:spPr>
          <a:xfrm>
            <a:off x="6825673" y="840967"/>
            <a:ext cx="2009775" cy="2295525"/>
          </a:xfrm>
          <a:prstGeom prst="rect">
            <a:avLst/>
          </a:prstGeom>
        </p:spPr>
      </p:pic>
      <p:sp>
        <p:nvSpPr>
          <p:cNvPr id="9" name="Rectangle 8">
            <a:extLst>
              <a:ext uri="{FF2B5EF4-FFF2-40B4-BE49-F238E27FC236}">
                <a16:creationId xmlns:a16="http://schemas.microsoft.com/office/drawing/2014/main" id="{726DA018-5720-4677-887F-BB58B27DD6F5}"/>
              </a:ext>
            </a:extLst>
          </p:cNvPr>
          <p:cNvSpPr/>
          <p:nvPr/>
        </p:nvSpPr>
        <p:spPr>
          <a:xfrm>
            <a:off x="4645380" y="3624432"/>
            <a:ext cx="4572000" cy="738664"/>
          </a:xfrm>
          <a:prstGeom prst="rect">
            <a:avLst/>
          </a:prstGeom>
        </p:spPr>
        <p:txBody>
          <a:bodyPr>
            <a:spAutoFit/>
          </a:bodyPr>
          <a:lstStyle/>
          <a:p>
            <a:r>
              <a:rPr lang="en-US" dirty="0"/>
              <a:t>evaluating the relationship between different features of the resorts across United States to determine the target variable for modelling the ticket price</a:t>
            </a:r>
          </a:p>
        </p:txBody>
      </p:sp>
    </p:spTree>
    <p:extLst>
      <p:ext uri="{BB962C8B-B14F-4D97-AF65-F5344CB8AC3E}">
        <p14:creationId xmlns:p14="http://schemas.microsoft.com/office/powerpoint/2010/main" val="29321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B667-0EC3-4544-9272-603AA3FE51DB}"/>
              </a:ext>
            </a:extLst>
          </p:cNvPr>
          <p:cNvSpPr>
            <a:spLocks noGrp="1"/>
          </p:cNvSpPr>
          <p:nvPr>
            <p:ph type="title"/>
          </p:nvPr>
        </p:nvSpPr>
        <p:spPr/>
        <p:txBody>
          <a:bodyPr/>
          <a:lstStyle/>
          <a:p>
            <a:r>
              <a:rPr lang="en-US" dirty="0"/>
              <a:t>Model</a:t>
            </a:r>
          </a:p>
        </p:txBody>
      </p:sp>
      <p:sp>
        <p:nvSpPr>
          <p:cNvPr id="3" name="TextBox 2">
            <a:extLst>
              <a:ext uri="{FF2B5EF4-FFF2-40B4-BE49-F238E27FC236}">
                <a16:creationId xmlns:a16="http://schemas.microsoft.com/office/drawing/2014/main" id="{AE313209-3429-4FD4-8765-7A21AA9AB9F4}"/>
              </a:ext>
            </a:extLst>
          </p:cNvPr>
          <p:cNvSpPr txBox="1"/>
          <p:nvPr/>
        </p:nvSpPr>
        <p:spPr>
          <a:xfrm>
            <a:off x="323850" y="962025"/>
            <a:ext cx="7240732" cy="738664"/>
          </a:xfrm>
          <a:prstGeom prst="rect">
            <a:avLst/>
          </a:prstGeom>
          <a:noFill/>
        </p:spPr>
        <p:txBody>
          <a:bodyPr wrap="square" rtlCol="0">
            <a:spAutoFit/>
          </a:bodyPr>
          <a:lstStyle/>
          <a:p>
            <a:pPr marL="342900" indent="-342900">
              <a:buAutoNum type="arabicParenR"/>
            </a:pPr>
            <a:r>
              <a:rPr lang="en-US" dirty="0"/>
              <a:t>split data into 70%, 30% of train, test sets respectively before training the model</a:t>
            </a:r>
          </a:p>
          <a:p>
            <a:pPr marL="342900" indent="-342900">
              <a:buAutoNum type="arabicParenR"/>
            </a:pPr>
            <a:r>
              <a:rPr lang="en-US" dirty="0"/>
              <a:t>Train model on training set </a:t>
            </a:r>
          </a:p>
          <a:p>
            <a:pPr marL="342900" indent="-342900">
              <a:buAutoNum type="arabicParenR"/>
            </a:pPr>
            <a:r>
              <a:rPr lang="en-US" dirty="0"/>
              <a:t>Predict the price of test set</a:t>
            </a:r>
          </a:p>
        </p:txBody>
      </p:sp>
      <p:graphicFrame>
        <p:nvGraphicFramePr>
          <p:cNvPr id="4" name="Table 4">
            <a:extLst>
              <a:ext uri="{FF2B5EF4-FFF2-40B4-BE49-F238E27FC236}">
                <a16:creationId xmlns:a16="http://schemas.microsoft.com/office/drawing/2014/main" id="{F81ED3EF-472C-4013-B728-C60B824CBFBD}"/>
              </a:ext>
            </a:extLst>
          </p:cNvPr>
          <p:cNvGraphicFramePr>
            <a:graphicFrameLocks noGrp="1"/>
          </p:cNvGraphicFramePr>
          <p:nvPr>
            <p:extLst>
              <p:ext uri="{D42A27DB-BD31-4B8C-83A1-F6EECF244321}">
                <p14:modId xmlns:p14="http://schemas.microsoft.com/office/powerpoint/2010/main" val="2857487218"/>
              </p:ext>
            </p:extLst>
          </p:nvPr>
        </p:nvGraphicFramePr>
        <p:xfrm>
          <a:off x="4662891" y="1419590"/>
          <a:ext cx="4362452" cy="2194560"/>
        </p:xfrm>
        <a:graphic>
          <a:graphicData uri="http://schemas.openxmlformats.org/drawingml/2006/table">
            <a:tbl>
              <a:tblPr firstRow="1" bandRow="1">
                <a:tableStyleId>{5C22544A-7EE6-4342-B048-85BDC9FD1C3A}</a:tableStyleId>
              </a:tblPr>
              <a:tblGrid>
                <a:gridCol w="1090613">
                  <a:extLst>
                    <a:ext uri="{9D8B030D-6E8A-4147-A177-3AD203B41FA5}">
                      <a16:colId xmlns:a16="http://schemas.microsoft.com/office/drawing/2014/main" val="2731950403"/>
                    </a:ext>
                  </a:extLst>
                </a:gridCol>
                <a:gridCol w="1090613">
                  <a:extLst>
                    <a:ext uri="{9D8B030D-6E8A-4147-A177-3AD203B41FA5}">
                      <a16:colId xmlns:a16="http://schemas.microsoft.com/office/drawing/2014/main" val="4291551993"/>
                    </a:ext>
                  </a:extLst>
                </a:gridCol>
                <a:gridCol w="1090613">
                  <a:extLst>
                    <a:ext uri="{9D8B030D-6E8A-4147-A177-3AD203B41FA5}">
                      <a16:colId xmlns:a16="http://schemas.microsoft.com/office/drawing/2014/main" val="2425861242"/>
                    </a:ext>
                  </a:extLst>
                </a:gridCol>
                <a:gridCol w="1090613">
                  <a:extLst>
                    <a:ext uri="{9D8B030D-6E8A-4147-A177-3AD203B41FA5}">
                      <a16:colId xmlns:a16="http://schemas.microsoft.com/office/drawing/2014/main" val="2498842841"/>
                    </a:ext>
                  </a:extLst>
                </a:gridCol>
              </a:tblGrid>
              <a:tr h="370840">
                <a:tc>
                  <a:txBody>
                    <a:bodyPr/>
                    <a:lstStyle/>
                    <a:p>
                      <a:r>
                        <a:rPr lang="en-US" sz="1200" dirty="0"/>
                        <a:t>Model</a:t>
                      </a:r>
                    </a:p>
                  </a:txBody>
                  <a:tcPr/>
                </a:tc>
                <a:tc>
                  <a:txBody>
                    <a:bodyPr/>
                    <a:lstStyle/>
                    <a:p>
                      <a:r>
                        <a:rPr lang="en-US" sz="1200" dirty="0"/>
                        <a:t>Predict value</a:t>
                      </a:r>
                    </a:p>
                  </a:txBody>
                  <a:tcPr/>
                </a:tc>
                <a:tc>
                  <a:txBody>
                    <a:bodyPr/>
                    <a:lstStyle/>
                    <a:p>
                      <a:r>
                        <a:rPr lang="en-US" sz="1200" dirty="0"/>
                        <a:t>R2 (</a:t>
                      </a:r>
                      <a:r>
                        <a:rPr lang="en-US" sz="1200" dirty="0" err="1"/>
                        <a:t>Y_tr</a:t>
                      </a:r>
                      <a:r>
                        <a:rPr lang="en-US" sz="1200" dirty="0"/>
                        <a:t>, Y-</a:t>
                      </a:r>
                      <a:r>
                        <a:rPr lang="en-US" sz="1200" dirty="0" err="1"/>
                        <a:t>te</a:t>
                      </a:r>
                      <a:r>
                        <a:rPr lang="en-US" sz="1200" dirty="0"/>
                        <a:t>)</a:t>
                      </a:r>
                    </a:p>
                  </a:txBody>
                  <a:tcPr/>
                </a:tc>
                <a:tc>
                  <a:txBody>
                    <a:bodyPr/>
                    <a:lstStyle/>
                    <a:p>
                      <a:r>
                        <a:rPr lang="en-US" sz="1200" dirty="0"/>
                        <a:t>MAE(Y-tr, Y-</a:t>
                      </a:r>
                      <a:r>
                        <a:rPr lang="en-US" sz="1200" dirty="0" err="1"/>
                        <a:t>te</a:t>
                      </a:r>
                      <a:r>
                        <a:rPr lang="en-US" sz="1200" dirty="0"/>
                        <a:t>)</a:t>
                      </a:r>
                    </a:p>
                  </a:txBody>
                  <a:tcPr/>
                </a:tc>
                <a:extLst>
                  <a:ext uri="{0D108BD9-81ED-4DB2-BD59-A6C34878D82A}">
                    <a16:rowId xmlns:a16="http://schemas.microsoft.com/office/drawing/2014/main" val="3981835352"/>
                  </a:ext>
                </a:extLst>
              </a:tr>
              <a:tr h="370840">
                <a:tc>
                  <a:txBody>
                    <a:bodyPr/>
                    <a:lstStyle/>
                    <a:p>
                      <a:r>
                        <a:rPr lang="en-US" sz="1200" dirty="0"/>
                        <a:t>Average mean as predictor</a:t>
                      </a:r>
                    </a:p>
                  </a:txBody>
                  <a:tcPr/>
                </a:tc>
                <a:tc>
                  <a:txBody>
                    <a:bodyPr/>
                    <a:lstStyle/>
                    <a:p>
                      <a:r>
                        <a:rPr lang="en-US" sz="1200" dirty="0"/>
                        <a:t>63.8</a:t>
                      </a:r>
                    </a:p>
                  </a:txBody>
                  <a:tcPr/>
                </a:tc>
                <a:tc>
                  <a:txBody>
                    <a:bodyPr/>
                    <a:lstStyle/>
                    <a:p>
                      <a:r>
                        <a:rPr lang="en-US" sz="1200" dirty="0"/>
                        <a:t>0.0, -0.003</a:t>
                      </a:r>
                    </a:p>
                  </a:txBody>
                  <a:tcPr/>
                </a:tc>
                <a:tc>
                  <a:txBody>
                    <a:bodyPr/>
                    <a:lstStyle/>
                    <a:p>
                      <a:r>
                        <a:rPr lang="en-US" sz="1200" dirty="0"/>
                        <a:t>17.9, 19.1</a:t>
                      </a:r>
                    </a:p>
                  </a:txBody>
                  <a:tcPr/>
                </a:tc>
                <a:extLst>
                  <a:ext uri="{0D108BD9-81ED-4DB2-BD59-A6C34878D82A}">
                    <a16:rowId xmlns:a16="http://schemas.microsoft.com/office/drawing/2014/main" val="182285112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Linear Regression</a:t>
                      </a:r>
                    </a:p>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89135287"/>
                  </a:ext>
                </a:extLst>
              </a:tr>
              <a:tr h="370840">
                <a:tc>
                  <a:txBody>
                    <a:bodyPr/>
                    <a:lstStyle/>
                    <a:p>
                      <a:r>
                        <a:rPr lang="en-US" sz="1200" dirty="0"/>
                        <a:t>Random Forrest</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774043942"/>
                  </a:ext>
                </a:extLst>
              </a:tr>
            </a:tbl>
          </a:graphicData>
        </a:graphic>
      </p:graphicFrame>
      <p:pic>
        <p:nvPicPr>
          <p:cNvPr id="4098" name="Picture 2">
            <a:extLst>
              <a:ext uri="{FF2B5EF4-FFF2-40B4-BE49-F238E27FC236}">
                <a16:creationId xmlns:a16="http://schemas.microsoft.com/office/drawing/2014/main" id="{B3E7E4A8-DA46-4F52-8876-621D5EFA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8976"/>
            <a:ext cx="4481111" cy="36067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3807D2-F1A8-40A9-82B2-3B4C9F42230C}"/>
              </a:ext>
            </a:extLst>
          </p:cNvPr>
          <p:cNvSpPr/>
          <p:nvPr/>
        </p:nvSpPr>
        <p:spPr>
          <a:xfrm>
            <a:off x="1398459" y="2890875"/>
            <a:ext cx="1919689" cy="1446550"/>
          </a:xfrm>
          <a:prstGeom prst="rect">
            <a:avLst/>
          </a:prstGeom>
        </p:spPr>
        <p:txBody>
          <a:bodyPr wrap="square">
            <a:spAutoFit/>
          </a:bodyPr>
          <a:lstStyle/>
          <a:p>
            <a:r>
              <a:rPr lang="en-US" sz="1100" dirty="0"/>
              <a:t>the dominant top four features are in common with your linear model:</a:t>
            </a:r>
          </a:p>
          <a:p>
            <a:endParaRPr lang="en-US" sz="1100" dirty="0"/>
          </a:p>
          <a:p>
            <a:r>
              <a:rPr lang="en-US" sz="1100" dirty="0" err="1"/>
              <a:t>fastQuads</a:t>
            </a:r>
            <a:endParaRPr lang="en-US" sz="1100" dirty="0"/>
          </a:p>
          <a:p>
            <a:r>
              <a:rPr lang="en-US" sz="1100" dirty="0"/>
              <a:t>Runs</a:t>
            </a:r>
          </a:p>
          <a:p>
            <a:r>
              <a:rPr lang="en-US" sz="1100" dirty="0"/>
              <a:t>Snow </a:t>
            </a:r>
            <a:r>
              <a:rPr lang="en-US" sz="1100" dirty="0" err="1"/>
              <a:t>Making_ac</a:t>
            </a:r>
            <a:endParaRPr lang="en-US" sz="1100" dirty="0"/>
          </a:p>
          <a:p>
            <a:r>
              <a:rPr lang="en-US" sz="1100" dirty="0" err="1"/>
              <a:t>vertical_drop</a:t>
            </a:r>
            <a:endParaRPr lang="en-US" sz="1100" dirty="0"/>
          </a:p>
        </p:txBody>
      </p:sp>
      <p:sp>
        <p:nvSpPr>
          <p:cNvPr id="9" name="Rectangle 8">
            <a:extLst>
              <a:ext uri="{FF2B5EF4-FFF2-40B4-BE49-F238E27FC236}">
                <a16:creationId xmlns:a16="http://schemas.microsoft.com/office/drawing/2014/main" id="{04B44A54-2DE7-4805-8A62-5DFE755FE2FF}"/>
              </a:ext>
            </a:extLst>
          </p:cNvPr>
          <p:cNvSpPr/>
          <p:nvPr/>
        </p:nvSpPr>
        <p:spPr>
          <a:xfrm>
            <a:off x="4853709" y="3943459"/>
            <a:ext cx="4572000" cy="307777"/>
          </a:xfrm>
          <a:prstGeom prst="rect">
            <a:avLst/>
          </a:prstGeom>
        </p:spPr>
        <p:txBody>
          <a:bodyPr>
            <a:spAutoFit/>
          </a:bodyPr>
          <a:lstStyle/>
          <a:p>
            <a:endParaRPr lang="en-US" dirty="0"/>
          </a:p>
        </p:txBody>
      </p:sp>
      <p:graphicFrame>
        <p:nvGraphicFramePr>
          <p:cNvPr id="10" name="Table 9">
            <a:extLst>
              <a:ext uri="{FF2B5EF4-FFF2-40B4-BE49-F238E27FC236}">
                <a16:creationId xmlns:a16="http://schemas.microsoft.com/office/drawing/2014/main" id="{5D074BDE-432B-42D3-AECC-AE5DD54CB18A}"/>
              </a:ext>
            </a:extLst>
          </p:cNvPr>
          <p:cNvGraphicFramePr>
            <a:graphicFrameLocks noGrp="1"/>
          </p:cNvGraphicFramePr>
          <p:nvPr>
            <p:extLst>
              <p:ext uri="{D42A27DB-BD31-4B8C-83A1-F6EECF244321}">
                <p14:modId xmlns:p14="http://schemas.microsoft.com/office/powerpoint/2010/main" val="3798011054"/>
              </p:ext>
            </p:extLst>
          </p:nvPr>
        </p:nvGraphicFramePr>
        <p:xfrm>
          <a:off x="4853709" y="3803701"/>
          <a:ext cx="1888836" cy="1839716"/>
        </p:xfrm>
        <a:graphic>
          <a:graphicData uri="http://schemas.openxmlformats.org/drawingml/2006/table">
            <a:tbl>
              <a:tblPr/>
              <a:tblGrid>
                <a:gridCol w="1123091">
                  <a:extLst>
                    <a:ext uri="{9D8B030D-6E8A-4147-A177-3AD203B41FA5}">
                      <a16:colId xmlns:a16="http://schemas.microsoft.com/office/drawing/2014/main" val="1645101442"/>
                    </a:ext>
                  </a:extLst>
                </a:gridCol>
                <a:gridCol w="765745">
                  <a:extLst>
                    <a:ext uri="{9D8B030D-6E8A-4147-A177-3AD203B41FA5}">
                      <a16:colId xmlns:a16="http://schemas.microsoft.com/office/drawing/2014/main" val="3037666372"/>
                    </a:ext>
                  </a:extLst>
                </a:gridCol>
              </a:tblGrid>
              <a:tr h="193849">
                <a:tc>
                  <a:txBody>
                    <a:bodyPr/>
                    <a:lstStyle/>
                    <a:p>
                      <a:pPr algn="l" fontAlgn="b"/>
                      <a:r>
                        <a:rPr lang="en-US" sz="1000" b="1" i="0" u="none" strike="noStrike" dirty="0">
                          <a:solidFill>
                            <a:srgbClr val="000000"/>
                          </a:solidFill>
                          <a:effectLst/>
                          <a:latin typeface="Calibri" panose="020F0502020204030204" pitchFamily="34" charset="0"/>
                        </a:rPr>
                        <a:t>Feature</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coefficients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834861"/>
                  </a:ext>
                </a:extLst>
              </a:tr>
              <a:tr h="193849">
                <a:tc>
                  <a:txBody>
                    <a:bodyPr/>
                    <a:lstStyle/>
                    <a:p>
                      <a:pPr algn="l" fontAlgn="b"/>
                      <a:r>
                        <a:rPr lang="en-US" sz="1000" b="0" i="0" u="none" strike="noStrike" dirty="0" err="1">
                          <a:solidFill>
                            <a:srgbClr val="000000"/>
                          </a:solidFill>
                          <a:effectLst/>
                          <a:latin typeface="Calibri" panose="020F0502020204030204" pitchFamily="34" charset="0"/>
                        </a:rPr>
                        <a:t>vertical_drop</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10.767857</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769489"/>
                  </a:ext>
                </a:extLst>
              </a:tr>
              <a:tr h="193849">
                <a:tc>
                  <a:txBody>
                    <a:bodyPr/>
                    <a:lstStyle/>
                    <a:p>
                      <a:pPr algn="l" fontAlgn="b"/>
                      <a:r>
                        <a:rPr lang="en-US" sz="1000" b="0" i="0" u="none" strike="noStrike" dirty="0">
                          <a:solidFill>
                            <a:srgbClr val="000000"/>
                          </a:solidFill>
                          <a:effectLst/>
                          <a:latin typeface="Calibri" panose="020F0502020204030204" pitchFamily="34" charset="0"/>
                        </a:rPr>
                        <a:t>Snow </a:t>
                      </a:r>
                      <a:r>
                        <a:rPr lang="en-US" sz="1000" b="0" i="0" u="none" strike="noStrike" dirty="0" err="1">
                          <a:solidFill>
                            <a:srgbClr val="000000"/>
                          </a:solidFill>
                          <a:effectLst/>
                          <a:latin typeface="Calibri" panose="020F0502020204030204" pitchFamily="34" charset="0"/>
                        </a:rPr>
                        <a:t>Making_ac</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6.290074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059013"/>
                  </a:ext>
                </a:extLst>
              </a:tr>
              <a:tr h="193849">
                <a:tc>
                  <a:txBody>
                    <a:bodyPr/>
                    <a:lstStyle/>
                    <a:p>
                      <a:pPr algn="l" fontAlgn="b"/>
                      <a:r>
                        <a:rPr lang="en-US" sz="1000" b="0" i="0" u="none" strike="noStrike" dirty="0" err="1">
                          <a:solidFill>
                            <a:srgbClr val="000000"/>
                          </a:solidFill>
                          <a:effectLst/>
                          <a:latin typeface="Calibri" panose="020F0502020204030204" pitchFamily="34" charset="0"/>
                        </a:rPr>
                        <a:t>total_chairs</a:t>
                      </a:r>
                      <a:endParaRPr lang="en-US" sz="1000" b="0" i="0" u="none" strike="noStrike" dirty="0">
                        <a:solidFill>
                          <a:srgbClr val="000000"/>
                        </a:solidFill>
                        <a:effectLst/>
                        <a:latin typeface="Calibri" panose="020F0502020204030204" pitchFamily="34" charset="0"/>
                      </a:endParaRP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5.794156</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744834"/>
                  </a:ext>
                </a:extLst>
              </a:tr>
              <a:tr h="193849">
                <a:tc>
                  <a:txBody>
                    <a:bodyPr/>
                    <a:lstStyle/>
                    <a:p>
                      <a:pPr algn="l" fontAlgn="b"/>
                      <a:r>
                        <a:rPr lang="en-US" sz="1000" b="0" i="0" u="none" strike="noStrike">
                          <a:solidFill>
                            <a:srgbClr val="000000"/>
                          </a:solidFill>
                          <a:effectLst/>
                          <a:latin typeface="Calibri" panose="020F0502020204030204" pitchFamily="34" charset="0"/>
                        </a:rPr>
                        <a:t>FastQauds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5.745626</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8308"/>
                  </a:ext>
                </a:extLst>
              </a:tr>
              <a:tr h="193849">
                <a:tc>
                  <a:txBody>
                    <a:bodyPr/>
                    <a:lstStyle/>
                    <a:p>
                      <a:pPr algn="l" fontAlgn="b"/>
                      <a:r>
                        <a:rPr lang="en-US" sz="1000" b="0" i="0" u="none" strike="noStrike">
                          <a:solidFill>
                            <a:srgbClr val="000000"/>
                          </a:solidFill>
                          <a:effectLst/>
                          <a:latin typeface="Calibri" panose="020F0502020204030204" pitchFamily="34" charset="0"/>
                        </a:rPr>
                        <a:t>Runs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5.370555</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257219"/>
                  </a:ext>
                </a:extLst>
              </a:tr>
              <a:tr h="193849">
                <a:tc>
                  <a:txBody>
                    <a:bodyPr/>
                    <a:lstStyle/>
                    <a:p>
                      <a:pPr algn="l" fontAlgn="b"/>
                      <a:r>
                        <a:rPr lang="en-US" sz="1000" b="0" i="0" u="none" strike="noStrike">
                          <a:solidFill>
                            <a:srgbClr val="000000"/>
                          </a:solidFill>
                          <a:effectLst/>
                          <a:latin typeface="Calibri" panose="020F0502020204030204" pitchFamily="34" charset="0"/>
                        </a:rPr>
                        <a:t>LongestRun_mi</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0.181814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012940"/>
                  </a:ext>
                </a:extLst>
              </a:tr>
              <a:tr h="288924">
                <a:tc>
                  <a:txBody>
                    <a:bodyPr/>
                    <a:lstStyle/>
                    <a:p>
                      <a:pPr algn="l" fontAlgn="b"/>
                      <a:r>
                        <a:rPr lang="en-US" sz="1000" b="0" i="0" u="none" strike="noStrike" dirty="0">
                          <a:solidFill>
                            <a:srgbClr val="000000"/>
                          </a:solidFill>
                          <a:effectLst/>
                          <a:latin typeface="Calibri" panose="020F0502020204030204" pitchFamily="34" charset="0"/>
                        </a:rPr>
                        <a:t>Trams</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-4.142024</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627332"/>
                  </a:ext>
                </a:extLst>
              </a:tr>
              <a:tr h="193849">
                <a:tc>
                  <a:txBody>
                    <a:bodyPr/>
                    <a:lstStyle/>
                    <a:p>
                      <a:pPr algn="l" fontAlgn="b"/>
                      <a:r>
                        <a:rPr lang="en-US" sz="1000" b="0" i="0" u="none" strike="noStrike">
                          <a:solidFill>
                            <a:srgbClr val="000000"/>
                          </a:solidFill>
                          <a:effectLst/>
                          <a:latin typeface="Calibri" panose="020F0502020204030204" pitchFamily="34" charset="0"/>
                        </a:rPr>
                        <a:t>SkiableTerrain_ac</a:t>
                      </a:r>
                    </a:p>
                  </a:txBody>
                  <a:tcPr marL="5931" marR="5931" marT="59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-5.24978</a:t>
                      </a:r>
                    </a:p>
                  </a:txBody>
                  <a:tcPr marL="5931" marR="5931" marT="59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770163"/>
                  </a:ext>
                </a:extLst>
              </a:tr>
            </a:tbl>
          </a:graphicData>
        </a:graphic>
      </p:graphicFrame>
    </p:spTree>
    <p:extLst>
      <p:ext uri="{BB962C8B-B14F-4D97-AF65-F5344CB8AC3E}">
        <p14:creationId xmlns:p14="http://schemas.microsoft.com/office/powerpoint/2010/main" val="288331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718F-1241-4FAA-BE06-9732C3CF59D7}"/>
              </a:ext>
            </a:extLst>
          </p:cNvPr>
          <p:cNvSpPr>
            <a:spLocks noGrp="1"/>
          </p:cNvSpPr>
          <p:nvPr>
            <p:ph type="title"/>
          </p:nvPr>
        </p:nvSpPr>
        <p:spPr/>
        <p:txBody>
          <a:bodyPr/>
          <a:lstStyle/>
          <a:p>
            <a:r>
              <a:rPr lang="en-US" dirty="0"/>
              <a:t>Summary and conclusion</a:t>
            </a:r>
          </a:p>
        </p:txBody>
      </p:sp>
      <p:pic>
        <p:nvPicPr>
          <p:cNvPr id="4" name="Picture 3">
            <a:extLst>
              <a:ext uri="{FF2B5EF4-FFF2-40B4-BE49-F238E27FC236}">
                <a16:creationId xmlns:a16="http://schemas.microsoft.com/office/drawing/2014/main" id="{98656D2B-D742-4F04-8978-388E01646484}"/>
              </a:ext>
            </a:extLst>
          </p:cNvPr>
          <p:cNvPicPr>
            <a:picLocks noChangeAspect="1"/>
          </p:cNvPicPr>
          <p:nvPr/>
        </p:nvPicPr>
        <p:blipFill>
          <a:blip r:embed="rId2"/>
          <a:stretch>
            <a:fillRect/>
          </a:stretch>
        </p:blipFill>
        <p:spPr>
          <a:xfrm>
            <a:off x="661264" y="1255563"/>
            <a:ext cx="4474153" cy="2388152"/>
          </a:xfrm>
          <a:prstGeom prst="rect">
            <a:avLst/>
          </a:prstGeom>
        </p:spPr>
      </p:pic>
      <p:sp>
        <p:nvSpPr>
          <p:cNvPr id="5" name="Rectangle 4">
            <a:extLst>
              <a:ext uri="{FF2B5EF4-FFF2-40B4-BE49-F238E27FC236}">
                <a16:creationId xmlns:a16="http://schemas.microsoft.com/office/drawing/2014/main" id="{54EBAE37-AD49-443B-B623-A62D4270C3AF}"/>
              </a:ext>
            </a:extLst>
          </p:cNvPr>
          <p:cNvSpPr/>
          <p:nvPr/>
        </p:nvSpPr>
        <p:spPr>
          <a:xfrm>
            <a:off x="420254" y="732343"/>
            <a:ext cx="8151091" cy="523220"/>
          </a:xfrm>
          <a:prstGeom prst="rect">
            <a:avLst/>
          </a:prstGeom>
        </p:spPr>
        <p:txBody>
          <a:bodyPr wrap="square">
            <a:spAutoFit/>
          </a:bodyPr>
          <a:lstStyle/>
          <a:p>
            <a:pPr marL="285750" indent="-285750">
              <a:buFont typeface="Arial" panose="020B0604020202020204" pitchFamily="34" charset="0"/>
              <a:buChar char="•"/>
            </a:pPr>
            <a:r>
              <a:rPr lang="en-US" dirty="0"/>
              <a:t>Data from 330 resorts across US shows that Big Mountain Resort (BMR) is currently charging $81 for utilizing different facilities, which is underpriced</a:t>
            </a:r>
          </a:p>
        </p:txBody>
      </p:sp>
      <p:sp>
        <p:nvSpPr>
          <p:cNvPr id="6" name="Rectangle 5">
            <a:extLst>
              <a:ext uri="{FF2B5EF4-FFF2-40B4-BE49-F238E27FC236}">
                <a16:creationId xmlns:a16="http://schemas.microsoft.com/office/drawing/2014/main" id="{87DC75A2-3043-4114-82A9-FB0C10F3A758}"/>
              </a:ext>
            </a:extLst>
          </p:cNvPr>
          <p:cNvSpPr/>
          <p:nvPr/>
        </p:nvSpPr>
        <p:spPr>
          <a:xfrm>
            <a:off x="420254" y="4648330"/>
            <a:ext cx="8151090" cy="954107"/>
          </a:xfrm>
          <a:prstGeom prst="rect">
            <a:avLst/>
          </a:prstGeom>
        </p:spPr>
        <p:txBody>
          <a:bodyPr wrap="square">
            <a:spAutoFit/>
          </a:bodyPr>
          <a:lstStyle/>
          <a:p>
            <a:pPr marL="285750" indent="-285750">
              <a:buFont typeface="Arial" panose="020B0604020202020204" pitchFamily="34" charset="0"/>
              <a:buChar char="•"/>
            </a:pPr>
            <a:r>
              <a:rPr lang="en-US" dirty="0"/>
              <a:t>The model suggested a predicted ticket price increase from $81 to $95.87 +/-$10.39, which would increase the ticket price by $4.34/day/ticket to $25.4/day/ticket). </a:t>
            </a:r>
          </a:p>
          <a:p>
            <a:pPr marL="285750" indent="-285750">
              <a:buFont typeface="Arial" panose="020B0604020202020204" pitchFamily="34" charset="0"/>
              <a:buChar char="•"/>
            </a:pPr>
            <a:r>
              <a:rPr lang="en-US" dirty="0"/>
              <a:t>Assuming 350000 visitors purchase 5-day passes (350,000*5*4.34= $7.595MM to 350,000*5*25.4=$44.450MM).</a:t>
            </a:r>
          </a:p>
        </p:txBody>
      </p:sp>
      <p:sp>
        <p:nvSpPr>
          <p:cNvPr id="7" name="Rectangle 6">
            <a:extLst>
              <a:ext uri="{FF2B5EF4-FFF2-40B4-BE49-F238E27FC236}">
                <a16:creationId xmlns:a16="http://schemas.microsoft.com/office/drawing/2014/main" id="{871BC7C0-A21C-49D9-BEDA-A93D0DD0DB1B}"/>
              </a:ext>
            </a:extLst>
          </p:cNvPr>
          <p:cNvSpPr/>
          <p:nvPr/>
        </p:nvSpPr>
        <p:spPr>
          <a:xfrm>
            <a:off x="484909" y="3721680"/>
            <a:ext cx="8086436" cy="523220"/>
          </a:xfrm>
          <a:prstGeom prst="rect">
            <a:avLst/>
          </a:prstGeom>
        </p:spPr>
        <p:txBody>
          <a:bodyPr wrap="square">
            <a:spAutoFit/>
          </a:bodyPr>
          <a:lstStyle/>
          <a:p>
            <a:pPr marL="285750" indent="-285750">
              <a:buFont typeface="Arial" panose="020B0604020202020204" pitchFamily="34" charset="0"/>
              <a:buChar char="•"/>
            </a:pPr>
            <a:r>
              <a:rPr lang="en-US" dirty="0"/>
              <a:t>Of the 32 features evaluated in the study, there were 4 key features that impacted ticket prices the most, in order of impact: Fast Quads, Runs, Snow-making and Vertical Drop.</a:t>
            </a:r>
          </a:p>
        </p:txBody>
      </p:sp>
    </p:spTree>
    <p:extLst>
      <p:ext uri="{BB962C8B-B14F-4D97-AF65-F5344CB8AC3E}">
        <p14:creationId xmlns:p14="http://schemas.microsoft.com/office/powerpoint/2010/main" val="349328534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2822</TotalTime>
  <Words>1662</Words>
  <Application>Microsoft Office PowerPoint</Application>
  <PresentationFormat>On-screen Show (4:3)</PresentationFormat>
  <Paragraphs>136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Quattrocento Sans</vt:lpstr>
      <vt:lpstr>Roboto</vt:lpstr>
      <vt:lpstr>Synergy_CF_YNR002</vt:lpstr>
      <vt:lpstr>PowerPoint Presentation</vt:lpstr>
      <vt:lpstr>Scope/goal of this project</vt:lpstr>
      <vt:lpstr>Problem Statement Worksheet (Hypothesis Formation)</vt:lpstr>
      <vt:lpstr>PowerPoint Presentation</vt:lpstr>
      <vt:lpstr>Datasets</vt:lpstr>
      <vt:lpstr>Dataset</vt:lpstr>
      <vt:lpstr>Correlation among features to dive into how ticket price varies with features </vt:lpstr>
      <vt:lpstr>Model</vt:lpstr>
      <vt:lpstr>Summary and conclusion</vt:lpstr>
      <vt:lpstr>Summary and 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alw-hp-17</cp:lastModifiedBy>
  <cp:revision>27</cp:revision>
  <dcterms:modified xsi:type="dcterms:W3CDTF">2022-01-08T16:17:21Z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2021-06-25T21:45:41Z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4b5b3979-7803-4760-b603-e34a30c0efe7</vt:lpwstr>
  </property>
  <property fmtid="{D5CDD505-2E9C-101B-9397-08002B2CF9AE}" pid="8" name="MSIP_Label_0d28e344-bb15-459b-97fd-14fa06bc1052_ContentBits">
    <vt:lpwstr>2</vt:lpwstr>
  </property>
</Properties>
</file>