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8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8:57:55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55 312 18541,'0'-41'1916,"0"8"-1109,0 33 10,0-1 259,0-1-706,-2 1 22,1-2 45,-2 3 45,0-3 773,0-1-415,0-2-89,1-2-348,0-5-358,1 5 22,1-2-33,0 5-23,0 0 67,6-6-44,-2 5-34,6-6 0,-6 11 22,1-3-22,-2 3-11,2 0-370,-1 1 303,-1 0-23,5 4-302,-1 2-1300,1 9-146,-3-4 369,-5 2 741,-5-9-7698,-24-62 8437,2 19 0,-3-26 0,15 41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3:26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182 1 0,'-50'28'0,"1"0"0,-26 15 0,68-38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2:23.9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 12008,'0'-6'1614,"0"1"-3867,0 5-3169,2-4 5422,2 3 0,-2-3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3:12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15 9039,'-5'-8'22,"2"2"-167,3 6-420,0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8:58:49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 7538,'2'-3'-1401,"-1"0"998,-1 3 403,0 6 0,0-4 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8:58:49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6036,'0'0'0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8:58:49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6036,'0'0'0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8:59:39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1 9151,'-3'0'3888,"0"0"-2465,3 0-1300,0 2-179,0-1-4527,0 2 4583,0-1 0,0-1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0:07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71 13857,'-22'-39'-2014,"13"8"0,31 31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0:10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6014,'0'0'0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6:59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1 8299,'-4'0'112,"-1"0"-56,1 0-11,-1 0-11,-4 1 22,-2 2-23,-1 1 90,-2 2 24,0-2 177,-8 5-357,10-3-113,-3 9 79,13-7 67,1 1 78,1-6 729,0-3-762,-3 0 55,3 0 46,-4 0 292,3 0 2172,0 0-2610,5-2 33,2-2-33,5 1-22,1-3 11,7 5-12,-6 0 12,6 1-34,9 5 12,-12 0-180,21 18 157,-28-11 34,12 21-12,-17-19 34,4 10 45,-7 8-34,-1-11 123,-11 17-122,0-22 44,-22 18-45,16-18 11,-21 20-22,24-21-3392,-9 7 3392,14-9-176,-9 9 199,7-10 22,-4 3 44,11-13 170,1-2-181,-6 1 3210,-1 1-3321,-21 12 33,19-10 380,-9 9-212,21-13 101,0 0-135,8 0-22,1 0 67,28 0-134,-14 0 33,36 0-66,-23 5-12,24 5 0,-21 4-34,0 4 34,-21-8-34,-1 7 1,-12-9-12,1 4 45,-4-4 45,0-1-23,0 6 1,1-2 44,-1 18-11,-1-9 56,-1 30-79,0-17-21,0 9-1,-2-13 0,-2-9 35,-4 4-24,3-9-22,-1 2 168,3-9 246,-4 0-346,0-1 21,-13 5-66,2-4 44,-13 5 11,3-4-22,1-3-2798,-43-2 3034,41-4 133,-30-3-234,50 3-1,4-4-89,3 4 549,2-3-415,-1-1-235,-3-3 3370,-9-16-3370,-2 5-22,-17-24-23,19 25 0,-9-8 23,18 18 33,1 5-11,0-2-908,3 4 941,6 0-21,1 7-12,5 1 0,0 6 22,-1 0 0,5 3-44,0 0 0,3 1-23,-3-3 11,-1-4-1859,4-7 1893,3-9 0,-7 3 0,-3-5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09:02:02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5935,'0'0'0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5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hatissixsigma.net/wp-content/uploads/2015/07/Box-Plot-Diagram-to-identify-Outliers-Median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4C466-BEDF-707B-4BC3-3E7A0BB96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AFA19-B1EB-B61C-F49D-545891A2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Outlier Detection using Box Plot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8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3DB5-3A2B-598A-B364-7F6109A5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8229-633E-6D10-1A3C-0FC798C2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Box plot diagram also termed as </a:t>
            </a: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Whisker’s plot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is a graphical method typically depicted by quartiles and inter quartiles that helps in defining the upper limit and lower limit beyond which any data lying will be considered as outliers. </a:t>
            </a:r>
            <a:r>
              <a:rPr lang="en-IN" b="1" i="1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 very purpose of this diagram is to identify outliers and discard it from the data series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before making any further observation so that the conclusion made from the study gives more accurate results not influenced by any extremes or abnormal values.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1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8FC5-0ABE-C248-B009-6DC78E76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Calculation</a:t>
            </a:r>
          </a:p>
        </p:txBody>
      </p:sp>
      <p:pic>
        <p:nvPicPr>
          <p:cNvPr id="1026" name="Picture 2" descr="Box Plot Diagram to identify Outliers Median">
            <a:hlinkClick r:id="rId2"/>
            <a:extLst>
              <a:ext uri="{FF2B5EF4-FFF2-40B4-BE49-F238E27FC236}">
                <a16:creationId xmlns:a16="http://schemas.microsoft.com/office/drawing/2014/main" id="{4D3D2675-6EF9-E0F9-2DA1-296629E0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93" y="3379864"/>
            <a:ext cx="46482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FB22D-B431-CE9C-3714-7E52F4798887}"/>
              </a:ext>
            </a:extLst>
          </p:cNvPr>
          <p:cNvSpPr txBox="1"/>
          <p:nvPr/>
        </p:nvSpPr>
        <p:spPr>
          <a:xfrm>
            <a:off x="821803" y="2298823"/>
            <a:ext cx="335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dataset contains n values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A0D74-807F-7C14-7A3D-C2620C3D5622}"/>
              </a:ext>
            </a:extLst>
          </p:cNvPr>
          <p:cNvSpPr txBox="1"/>
          <p:nvPr/>
        </p:nvSpPr>
        <p:spPr>
          <a:xfrm>
            <a:off x="2497197" y="301053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n is Odd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BF4CC-613F-BEDE-DC29-93D96DD94B57}"/>
              </a:ext>
            </a:extLst>
          </p:cNvPr>
          <p:cNvSpPr txBox="1"/>
          <p:nvPr/>
        </p:nvSpPr>
        <p:spPr>
          <a:xfrm>
            <a:off x="2497197" y="4236390"/>
            <a:ext cx="181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n is Even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4FEF2-7C20-1F7D-5AD5-0BEA42E479EB}"/>
              </a:ext>
            </a:extLst>
          </p:cNvPr>
          <p:cNvSpPr txBox="1"/>
          <p:nvPr/>
        </p:nvSpPr>
        <p:spPr>
          <a:xfrm>
            <a:off x="2497197" y="4698055"/>
            <a:ext cx="36100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Avg (n/2 and (n/2 +1 ) th term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173010-2EFA-D5E3-5C81-F2F00E151933}"/>
                  </a:ext>
                </a:extLst>
              </p14:cNvPr>
              <p14:cNvContentPartPr/>
              <p14:nvPr/>
            </p14:nvContentPartPr>
            <p14:xfrm>
              <a:off x="10049612" y="680718"/>
              <a:ext cx="38520" cy="112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173010-2EFA-D5E3-5C81-F2F00E1519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4492" y="665238"/>
                <a:ext cx="691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8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1C78-A2B5-92D6-BD98-7B197000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Lower quartile (Q1)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IN" dirty="0">
                <a:solidFill>
                  <a:srgbClr val="111111"/>
                </a:solidFill>
                <a:latin typeface="Georgia" panose="02040502050405020303" pitchFamily="18" charset="0"/>
              </a:rPr>
              <a:t> &amp; Upper Quartile(Q3) Calculation</a:t>
            </a:r>
            <a:endParaRPr lang="en-US" dirty="0">
              <a:solidFill>
                <a:srgbClr val="11111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D7A6-600F-8B62-FAD3-E0CCB5C1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79" y="2165507"/>
            <a:ext cx="10168128" cy="3694176"/>
          </a:xfrm>
        </p:spPr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Lower quartile (Q1)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is the median of the lower half of the data set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Upper quartile (Q3)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is the median of the upper half of the data set.</a:t>
            </a:r>
            <a:endParaRPr lang="en-IN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BD5D0-A17D-39EB-A7FF-82658672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506" y="4012595"/>
            <a:ext cx="55880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B76522-3623-94FE-6A01-E3015D41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78" y="4923439"/>
            <a:ext cx="5727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92CF201-960C-FF9B-680F-C9AD3B8F9AD8}"/>
              </a:ext>
            </a:extLst>
          </p:cNvPr>
          <p:cNvGrpSpPr/>
          <p:nvPr/>
        </p:nvGrpSpPr>
        <p:grpSpPr>
          <a:xfrm>
            <a:off x="6267812" y="2362278"/>
            <a:ext cx="1440" cy="5400"/>
            <a:chOff x="6267812" y="2362278"/>
            <a:chExt cx="1440" cy="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FC1E6AC-2BFA-3973-C3A6-35FF1F32B3A2}"/>
                    </a:ext>
                  </a:extLst>
                </p14:cNvPr>
                <p14:cNvContentPartPr/>
                <p14:nvPr/>
              </p14:nvContentPartPr>
              <p14:xfrm>
                <a:off x="6267812" y="2362278"/>
                <a:ext cx="1440" cy="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FC1E6AC-2BFA-3973-C3A6-35FF1F32B3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52332" y="2346798"/>
                  <a:ext cx="3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1E1880-6C53-8B3F-305B-060A3BA13205}"/>
                    </a:ext>
                  </a:extLst>
                </p14:cNvPr>
                <p14:cNvContentPartPr/>
                <p14:nvPr/>
              </p14:nvContentPartPr>
              <p14:xfrm>
                <a:off x="6267812" y="236407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1E1880-6C53-8B3F-305B-060A3BA132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2332" y="234895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EAC625-0E48-FA88-BE7D-A241F32BD5DB}"/>
                    </a:ext>
                  </a:extLst>
                </p14:cNvPr>
                <p14:cNvContentPartPr/>
                <p14:nvPr/>
              </p14:nvContentPartPr>
              <p14:xfrm>
                <a:off x="6267812" y="236407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EAC625-0E48-FA88-BE7D-A241F32BD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2332" y="234895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549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5DDD-4514-98B7-342C-8F55888F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Interquartile range (IQR)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1315-CE4B-CE23-7216-4D3A363A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Interquartile range (IQR)</a:t>
            </a:r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is the spread of the middle 50% of the data values.</a:t>
            </a:r>
          </a:p>
          <a:p>
            <a:endParaRPr lang="en-IN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Interquartile Range (IQR) = Upper Quartile (Q3) – Lower Quartile (Q1)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02C6E-B1D3-272F-C498-AAB70958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n-US" sz="3200"/>
              <a:t>What is basically the whisker?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8292-D550-BC22-3938-D8916E3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41850"/>
            <a:ext cx="6002636" cy="1535865"/>
          </a:xfrm>
        </p:spPr>
        <p:txBody>
          <a:bodyPr anchor="ctr">
            <a:normAutofit/>
          </a:bodyPr>
          <a:lstStyle/>
          <a:p>
            <a:r>
              <a:rPr lang="en-IN" sz="1800" b="1" i="0">
                <a:effectLst/>
                <a:latin typeface="Georgia" panose="02040502050405020303" pitchFamily="18" charset="0"/>
              </a:rPr>
              <a:t>Lower Limit = Q1 – 1.5 IQR</a:t>
            </a:r>
          </a:p>
          <a:p>
            <a:r>
              <a:rPr lang="en-IN" sz="1800" b="1" i="0">
                <a:effectLst/>
                <a:latin typeface="Georgia" panose="02040502050405020303" pitchFamily="18" charset="0"/>
              </a:rPr>
              <a:t>Upper Limit = Q3 + 1.5 IQR</a:t>
            </a:r>
          </a:p>
          <a:p>
            <a:endParaRPr lang="en-IN" sz="1800" b="1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074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96AC754-1847-0825-8B88-D039C282B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" r="-2" b="11756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B78C076B-F296-6FD6-75EB-78CA3C6F3EA1}"/>
              </a:ext>
            </a:extLst>
          </p:cNvPr>
          <p:cNvGrpSpPr/>
          <p:nvPr/>
        </p:nvGrpSpPr>
        <p:grpSpPr>
          <a:xfrm>
            <a:off x="7716812" y="1466238"/>
            <a:ext cx="4355280" cy="359280"/>
            <a:chOff x="7716812" y="1466238"/>
            <a:chExt cx="435528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134838-EE50-336A-166B-2C80BA07934F}"/>
                    </a:ext>
                  </a:extLst>
                </p14:cNvPr>
                <p14:cNvContentPartPr/>
                <p14:nvPr/>
              </p14:nvContentPartPr>
              <p14:xfrm>
                <a:off x="11373692" y="1466238"/>
                <a:ext cx="2520" cy="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134838-EE50-336A-166B-2C80BA0793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58212" y="1451118"/>
                  <a:ext cx="32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CF5D0C-5F62-0233-1EDD-47C663C6E6E2}"/>
                    </a:ext>
                  </a:extLst>
                </p14:cNvPr>
                <p14:cNvContentPartPr/>
                <p14:nvPr/>
              </p14:nvContentPartPr>
              <p14:xfrm>
                <a:off x="7716812" y="1799598"/>
                <a:ext cx="14760" cy="2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CF5D0C-5F62-0233-1EDD-47C663C6E6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01692" y="1784478"/>
                  <a:ext cx="4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2D0CF2-FE76-D5DA-C313-9597A5DC3310}"/>
                    </a:ext>
                  </a:extLst>
                </p14:cNvPr>
                <p14:cNvContentPartPr/>
                <p14:nvPr/>
              </p14:nvContentPartPr>
              <p14:xfrm>
                <a:off x="12071732" y="1543638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2D0CF2-FE76-D5DA-C313-9597A5DC33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056612" y="1528518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89" name="Ink 3088">
                <a:extLst>
                  <a:ext uri="{FF2B5EF4-FFF2-40B4-BE49-F238E27FC236}">
                    <a16:creationId xmlns:a16="http://schemas.microsoft.com/office/drawing/2014/main" id="{DE60DF0A-E993-EEB1-7EE0-98290AB392CF}"/>
                  </a:ext>
                </a:extLst>
              </p14:cNvPr>
              <p14:cNvContentPartPr/>
              <p14:nvPr/>
            </p14:nvContentPartPr>
            <p14:xfrm>
              <a:off x="7582532" y="3251838"/>
              <a:ext cx="162360" cy="353880"/>
            </p14:xfrm>
          </p:contentPart>
        </mc:Choice>
        <mc:Fallback xmlns="">
          <p:pic>
            <p:nvPicPr>
              <p:cNvPr id="3089" name="Ink 3088">
                <a:extLst>
                  <a:ext uri="{FF2B5EF4-FFF2-40B4-BE49-F238E27FC236}">
                    <a16:creationId xmlns:a16="http://schemas.microsoft.com/office/drawing/2014/main" id="{DE60DF0A-E993-EEB1-7EE0-98290AB392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67052" y="3236718"/>
                <a:ext cx="19296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32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E8C1-28CB-258F-31DA-B648A1A1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685" y="149957"/>
            <a:ext cx="3116950" cy="918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2297-BD5F-A81A-E658-30B7CB7D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96" y="4669685"/>
            <a:ext cx="4483453" cy="1207008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b="0" i="0" dirty="0">
                <a:effectLst/>
              </a:rPr>
              <a:t> Let the data range be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300" b="0" i="0" dirty="0">
                <a:effectLst/>
              </a:rPr>
              <a:t>199, 201, 236, 269,271,278,283,291, 301, 303, and 341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*n=11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2FF5F5C-5EFA-678C-D6CE-596873007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66"/>
          <a:stretch/>
        </p:blipFill>
        <p:spPr bwMode="auto">
          <a:xfrm>
            <a:off x="1823198" y="1326751"/>
            <a:ext cx="8545604" cy="17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Rectangle 4112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05990-7D0D-A6F9-B4EC-11E0BAC8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15" y="3305881"/>
            <a:ext cx="3213518" cy="338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68D31-F96A-59AC-4AAD-E4B017C60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527" y="4306962"/>
            <a:ext cx="2873668" cy="1380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B79DA2-24D7-C84B-6353-5E9BFA376681}"/>
                  </a:ext>
                </a:extLst>
              </p14:cNvPr>
              <p14:cNvContentPartPr/>
              <p14:nvPr/>
            </p14:nvContentPartPr>
            <p14:xfrm>
              <a:off x="5098532" y="68683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B79DA2-24D7-C84B-6353-5E9BFA3766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412" y="671358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92" name="Ink 4191">
                <a:extLst>
                  <a:ext uri="{FF2B5EF4-FFF2-40B4-BE49-F238E27FC236}">
                    <a16:creationId xmlns:a16="http://schemas.microsoft.com/office/drawing/2014/main" id="{245C5A91-83BF-8B3A-5E81-CCA723080C7B}"/>
                  </a:ext>
                </a:extLst>
              </p14:cNvPr>
              <p14:cNvContentPartPr/>
              <p14:nvPr/>
            </p14:nvContentPartPr>
            <p14:xfrm>
              <a:off x="7724012" y="3590238"/>
              <a:ext cx="65520" cy="38160"/>
            </p14:xfrm>
          </p:contentPart>
        </mc:Choice>
        <mc:Fallback xmlns="">
          <p:pic>
            <p:nvPicPr>
              <p:cNvPr id="4192" name="Ink 4191">
                <a:extLst>
                  <a:ext uri="{FF2B5EF4-FFF2-40B4-BE49-F238E27FC236}">
                    <a16:creationId xmlns:a16="http://schemas.microsoft.com/office/drawing/2014/main" id="{245C5A91-83BF-8B3A-5E81-CCA723080C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8892" y="3575118"/>
                <a:ext cx="96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20EF7B1-4C23-D20D-1208-4BD831D25E89}"/>
                  </a:ext>
                </a:extLst>
              </p14:cNvPr>
              <p14:cNvContentPartPr/>
              <p14:nvPr/>
            </p14:nvContentPartPr>
            <p14:xfrm>
              <a:off x="11318612" y="2272638"/>
              <a:ext cx="4320" cy="7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20EF7B1-4C23-D20D-1208-4BD831D25E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03132" y="2257158"/>
                <a:ext cx="34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77" name="Ink 4176">
                <a:extLst>
                  <a:ext uri="{FF2B5EF4-FFF2-40B4-BE49-F238E27FC236}">
                    <a16:creationId xmlns:a16="http://schemas.microsoft.com/office/drawing/2014/main" id="{86C4E8C2-662F-8EFE-BF2D-9BE1186E2A68}"/>
                  </a:ext>
                </a:extLst>
              </p14:cNvPr>
              <p14:cNvContentPartPr/>
              <p14:nvPr/>
            </p14:nvContentPartPr>
            <p14:xfrm>
              <a:off x="7234772" y="4035558"/>
              <a:ext cx="3240" cy="5400"/>
            </p14:xfrm>
          </p:contentPart>
        </mc:Choice>
        <mc:Fallback xmlns="">
          <p:pic>
            <p:nvPicPr>
              <p:cNvPr id="4177" name="Ink 4176">
                <a:extLst>
                  <a:ext uri="{FF2B5EF4-FFF2-40B4-BE49-F238E27FC236}">
                    <a16:creationId xmlns:a16="http://schemas.microsoft.com/office/drawing/2014/main" id="{86C4E8C2-662F-8EFE-BF2D-9BE1186E2A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19652" y="4020438"/>
                <a:ext cx="338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9912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1C24"/>
      </a:dk2>
      <a:lt2>
        <a:srgbClr val="F1F0F3"/>
      </a:lt2>
      <a:accent1>
        <a:srgbClr val="8EAB43"/>
      </a:accent1>
      <a:accent2>
        <a:srgbClr val="B1A13B"/>
      </a:accent2>
      <a:accent3>
        <a:srgbClr val="C3824D"/>
      </a:accent3>
      <a:accent4>
        <a:srgbClr val="B13E3B"/>
      </a:accent4>
      <a:accent5>
        <a:srgbClr val="C34D7B"/>
      </a:accent5>
      <a:accent6>
        <a:srgbClr val="B13B9A"/>
      </a:accent6>
      <a:hlink>
        <a:srgbClr val="7657C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254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Neue Haas Grotesk Text Pro</vt:lpstr>
      <vt:lpstr>AccentBoxVTI</vt:lpstr>
      <vt:lpstr>Outlier Detection using Box Plot</vt:lpstr>
      <vt:lpstr>Box Plot</vt:lpstr>
      <vt:lpstr>Median Calculation</vt:lpstr>
      <vt:lpstr>Lower quartile (Q1)  &amp; Upper Quartile(Q3) Calculation</vt:lpstr>
      <vt:lpstr>Interquartile range (IQR) </vt:lpstr>
      <vt:lpstr>What is basically the whisker?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Box Plot</dc:title>
  <dc:creator>AFRIN .</dc:creator>
  <cp:lastModifiedBy>AFRIN .</cp:lastModifiedBy>
  <cp:revision>3</cp:revision>
  <dcterms:created xsi:type="dcterms:W3CDTF">2022-09-24T00:53:47Z</dcterms:created>
  <dcterms:modified xsi:type="dcterms:W3CDTF">2022-11-11T20:49:15Z</dcterms:modified>
</cp:coreProperties>
</file>