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996885"/>
            <a:ext cx="8915399" cy="2262781"/>
          </a:xfrm>
        </p:spPr>
        <p:txBody>
          <a:bodyPr>
            <a:normAutofit/>
          </a:bodyPr>
          <a:lstStyle/>
          <a:p>
            <a:r>
              <a:rPr lang="en-US" sz="3600" dirty="0" err="1" smtClean="0"/>
              <a:t>Assalamualikum</a:t>
            </a:r>
            <a:endParaRPr lang="en-US" sz="3600" dirty="0"/>
          </a:p>
        </p:txBody>
      </p:sp>
      <p:sp>
        <p:nvSpPr>
          <p:cNvPr id="3" name="Subtitle 2"/>
          <p:cNvSpPr>
            <a:spLocks noGrp="1"/>
          </p:cNvSpPr>
          <p:nvPr>
            <p:ph type="subTitle" idx="1"/>
          </p:nvPr>
        </p:nvSpPr>
        <p:spPr>
          <a:xfrm>
            <a:off x="2894029" y="4166647"/>
            <a:ext cx="8610583" cy="1737015"/>
          </a:xfrm>
        </p:spPr>
        <p:txBody>
          <a:bodyPr>
            <a:normAutofit/>
          </a:bodyPr>
          <a:lstStyle/>
          <a:p>
            <a:r>
              <a:rPr lang="en-US" dirty="0" smtClean="0">
                <a:solidFill>
                  <a:schemeClr val="tx1"/>
                </a:solidFill>
                <a:latin typeface="Times New Roman" panose="02020603050405020304" pitchFamily="18" charset="0"/>
                <a:cs typeface="Times New Roman" panose="02020603050405020304" pitchFamily="18" charset="0"/>
              </a:rPr>
              <a:t>Name</a:t>
            </a:r>
            <a:r>
              <a:rPr lang="en-US" dirty="0" smtClean="0">
                <a:solidFill>
                  <a:schemeClr val="tx1"/>
                </a:solidFill>
              </a:rPr>
              <a:t>: Afrin</a:t>
            </a:r>
          </a:p>
          <a:p>
            <a:r>
              <a:rPr lang="en-US" dirty="0" smtClean="0">
                <a:solidFill>
                  <a:schemeClr val="tx1"/>
                </a:solidFill>
              </a:rPr>
              <a:t>Roll: 03</a:t>
            </a:r>
          </a:p>
          <a:p>
            <a:r>
              <a:rPr lang="en-US" dirty="0">
                <a:solidFill>
                  <a:schemeClr val="tx1"/>
                </a:solidFill>
              </a:rPr>
              <a:t>Topic: “Long-Term Traditional Fertilization Alters Tea Garden Soil Properties and Tea Leaf Quality in Bangladesh”</a:t>
            </a:r>
            <a:endParaRPr lang="en-US" dirty="0" smtClean="0">
              <a:solidFill>
                <a:schemeClr val="tx1"/>
              </a:solidFill>
            </a:endParaRPr>
          </a:p>
        </p:txBody>
      </p:sp>
    </p:spTree>
    <p:extLst>
      <p:ext uri="{BB962C8B-B14F-4D97-AF65-F5344CB8AC3E}">
        <p14:creationId xmlns:p14="http://schemas.microsoft.com/office/powerpoint/2010/main" val="4160220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Times New Roman" panose="02020603050405020304" pitchFamily="18" charset="0"/>
                <a:cs typeface="Times New Roman" panose="02020603050405020304" pitchFamily="18" charset="0"/>
              </a:rPr>
              <a:t>What is tea?</a:t>
            </a:r>
          </a:p>
        </p:txBody>
      </p:sp>
      <p:sp>
        <p:nvSpPr>
          <p:cNvPr id="3" name="Content Placeholder 2"/>
          <p:cNvSpPr>
            <a:spLocks noGrp="1"/>
          </p:cNvSpPr>
          <p:nvPr>
            <p:ph idx="1"/>
          </p:nvPr>
        </p:nvSpPr>
        <p:spPr>
          <a:xfrm>
            <a:off x="2108445" y="1567991"/>
            <a:ext cx="8915400" cy="4776248"/>
          </a:xfrm>
        </p:spPr>
        <p:txBody>
          <a:bodyPr/>
          <a:lstStyle/>
          <a:p>
            <a:r>
              <a:rPr lang="en-US" dirty="0">
                <a:latin typeface="Times New Roman" panose="02020603050405020304" pitchFamily="18" charset="0"/>
                <a:cs typeface="Times New Roman" panose="02020603050405020304" pitchFamily="18" charset="0"/>
              </a:rPr>
              <a:t>Tea is an aromatic beverage prepared by pouring hot or boiling water over cured or fresh leaves of Camellia </a:t>
            </a:r>
            <a:r>
              <a:rPr lang="en-US" dirty="0" err="1">
                <a:latin typeface="Times New Roman" panose="02020603050405020304" pitchFamily="18" charset="0"/>
                <a:cs typeface="Times New Roman" panose="02020603050405020304" pitchFamily="18" charset="0"/>
              </a:rPr>
              <a:t>sinensis</a:t>
            </a:r>
            <a:r>
              <a:rPr lang="en-US" dirty="0">
                <a:latin typeface="Times New Roman" panose="02020603050405020304" pitchFamily="18" charset="0"/>
                <a:cs typeface="Times New Roman" panose="02020603050405020304" pitchFamily="18" charset="0"/>
              </a:rPr>
              <a:t>, an evergreen shrub native to East Asia which probably originated in the borderlands of south-western China and northern Myanmar</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Tea is also made, but rarely, from the leaves of Camellia </a:t>
            </a:r>
            <a:r>
              <a:rPr lang="en-US" dirty="0" err="1">
                <a:latin typeface="Times New Roman" panose="02020603050405020304" pitchFamily="18" charset="0"/>
                <a:cs typeface="Times New Roman" panose="02020603050405020304" pitchFamily="18" charset="0"/>
              </a:rPr>
              <a:t>taliensis</a:t>
            </a:r>
            <a:r>
              <a:rPr lang="en-US" dirty="0" smtClean="0">
                <a:latin typeface="Times New Roman" panose="02020603050405020304" pitchFamily="18" charset="0"/>
                <a:cs typeface="Times New Roman" panose="02020603050405020304" pitchFamily="18" charset="0"/>
              </a:rPr>
              <a:t>. After </a:t>
            </a:r>
            <a:r>
              <a:rPr lang="en-US" dirty="0">
                <a:latin typeface="Times New Roman" panose="02020603050405020304" pitchFamily="18" charset="0"/>
                <a:cs typeface="Times New Roman" panose="02020603050405020304" pitchFamily="18" charset="0"/>
              </a:rPr>
              <a:t>plain water, tea is the most widely consumed drink in the world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There are many different types of tea; some have a cooling, slightly bitter, and astringent </a:t>
            </a:r>
            <a:r>
              <a:rPr lang="en-US" dirty="0" err="1" smtClean="0">
                <a:latin typeface="Times New Roman" panose="02020603050405020304" pitchFamily="18" charset="0"/>
                <a:cs typeface="Times New Roman" panose="02020603050405020304" pitchFamily="18" charset="0"/>
              </a:rPr>
              <a:t>flavour,while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others have profiles that include sweet, nutty, floral, or grassy notes. Tea has a stimulating effect in humans, primarily due to its caffeine content</a:t>
            </a:r>
          </a:p>
        </p:txBody>
      </p:sp>
      <p:pic>
        <p:nvPicPr>
          <p:cNvPr id="5" name="Picture 4"/>
          <p:cNvPicPr>
            <a:picLocks noChangeAspect="1"/>
          </p:cNvPicPr>
          <p:nvPr/>
        </p:nvPicPr>
        <p:blipFill>
          <a:blip r:embed="rId2"/>
          <a:stretch>
            <a:fillRect/>
          </a:stretch>
        </p:blipFill>
        <p:spPr>
          <a:xfrm>
            <a:off x="4930219" y="3991564"/>
            <a:ext cx="3742441" cy="2352675"/>
          </a:xfrm>
          <a:prstGeom prst="rect">
            <a:avLst/>
          </a:prstGeom>
        </p:spPr>
      </p:pic>
    </p:spTree>
    <p:extLst>
      <p:ext uri="{BB962C8B-B14F-4D97-AF65-F5344CB8AC3E}">
        <p14:creationId xmlns:p14="http://schemas.microsoft.com/office/powerpoint/2010/main" val="22702335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6383" y="546754"/>
            <a:ext cx="3214540" cy="707796"/>
          </a:xfrm>
        </p:spPr>
        <p:txBody>
          <a:bodyPr>
            <a:normAutofit/>
          </a:bodyPr>
          <a:lstStyle/>
          <a:p>
            <a:r>
              <a:rPr lang="en-US" sz="2800" dirty="0" smtClean="0">
                <a:solidFill>
                  <a:srgbClr val="00B050"/>
                </a:solidFill>
                <a:latin typeface="Times New Roman" panose="02020603050405020304" pitchFamily="18" charset="0"/>
                <a:cs typeface="Times New Roman" panose="02020603050405020304" pitchFamily="18" charset="0"/>
              </a:rPr>
              <a:t>Tea Plant</a:t>
            </a:r>
            <a:endParaRPr lang="en-US" sz="28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21411" y="1537353"/>
            <a:ext cx="4685122" cy="4674909"/>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Tea plants are native to East Asia and the probable center of origin of tea is near the source of the Irrawaddy River from where it spread out fan-wise into southeast China, Indo-China and Assam. Thus, the natural home of the tea plant is considered to be within the comparatively small fan-shaped area between Nagaland, Manipur and Mizoram along the Burma frontier in the west, through China as far as the Zhejiang Province in the east, and from this line generally south through the hills to Burma and Thailand to Vietnam. The west–east axis indicated above is about 2,400 km long extending from longitude 95°-120°E. The north–south axis covers about 1,920 km, starting from the northern part of Burma, latitude 29°N passing through Yunnan, </a:t>
            </a:r>
            <a:r>
              <a:rPr lang="en-US" dirty="0" err="1">
                <a:latin typeface="Times New Roman" panose="02020603050405020304" pitchFamily="18" charset="0"/>
                <a:cs typeface="Times New Roman" panose="02020603050405020304" pitchFamily="18" charset="0"/>
              </a:rPr>
              <a:t>Tongkin</a:t>
            </a:r>
            <a:r>
              <a:rPr lang="en-US" dirty="0">
                <a:latin typeface="Times New Roman" panose="02020603050405020304" pitchFamily="18" charset="0"/>
                <a:cs typeface="Times New Roman" panose="02020603050405020304" pitchFamily="18" charset="0"/>
              </a:rPr>
              <a:t>, Thailand, Laos and on to Annan, reaching latitude </a:t>
            </a:r>
            <a:r>
              <a:rPr lang="en-US" dirty="0" smtClean="0">
                <a:latin typeface="Times New Roman" panose="02020603050405020304" pitchFamily="18" charset="0"/>
                <a:cs typeface="Times New Roman" panose="02020603050405020304" pitchFamily="18" charset="0"/>
              </a:rPr>
              <a:t>11°N</a:t>
            </a:r>
            <a:r>
              <a:rPr lang="en-US"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7468680" y="1537353"/>
            <a:ext cx="3143250" cy="2582160"/>
          </a:xfrm>
          <a:prstGeom prst="rect">
            <a:avLst/>
          </a:prstGeom>
        </p:spPr>
      </p:pic>
      <p:pic>
        <p:nvPicPr>
          <p:cNvPr id="5" name="Picture 4"/>
          <p:cNvPicPr>
            <a:picLocks noChangeAspect="1"/>
          </p:cNvPicPr>
          <p:nvPr/>
        </p:nvPicPr>
        <p:blipFill>
          <a:blip r:embed="rId3"/>
          <a:stretch>
            <a:fillRect/>
          </a:stretch>
        </p:blipFill>
        <p:spPr>
          <a:xfrm>
            <a:off x="7468680" y="4393920"/>
            <a:ext cx="3143250" cy="2085975"/>
          </a:xfrm>
          <a:prstGeom prst="rect">
            <a:avLst/>
          </a:prstGeom>
        </p:spPr>
      </p:pic>
    </p:spTree>
    <p:extLst>
      <p:ext uri="{BB962C8B-B14F-4D97-AF65-F5344CB8AC3E}">
        <p14:creationId xmlns:p14="http://schemas.microsoft.com/office/powerpoint/2010/main" val="19709786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87777"/>
            <a:ext cx="3336535" cy="791851"/>
          </a:xfrm>
        </p:spPr>
        <p:txBody>
          <a:bodyPr>
            <a:normAutofit/>
          </a:bodyPr>
          <a:lstStyle/>
          <a:p>
            <a:r>
              <a:rPr lang="en-US" sz="2400" dirty="0" smtClean="0">
                <a:solidFill>
                  <a:srgbClr val="00B050"/>
                </a:solidFill>
              </a:rPr>
              <a:t>Soil Properties of Tea</a:t>
            </a:r>
            <a:endParaRPr lang="en-US" sz="2400" dirty="0">
              <a:solidFill>
                <a:srgbClr val="00B050"/>
              </a:solidFill>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Tea grounds act as an organic matter that can improve soil structure and drainage: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Nitrogen Content: Tea leaves are an excellent source of nitrogen, a fundamental building block for plant growth.</a:t>
            </a:r>
          </a:p>
          <a:p>
            <a:r>
              <a:rPr lang="en-US" dirty="0">
                <a:latin typeface="Times New Roman" panose="02020603050405020304" pitchFamily="18" charset="0"/>
                <a:cs typeface="Times New Roman" panose="02020603050405020304" pitchFamily="18" charset="0"/>
              </a:rPr>
              <a:t>Mulching: Spread around plants, tea grounds can serve as mulch, retaining moisture and suppressing weeds.</a:t>
            </a:r>
          </a:p>
          <a:p>
            <a:r>
              <a:rPr lang="en-US" dirty="0">
                <a:latin typeface="Times New Roman" panose="02020603050405020304" pitchFamily="18" charset="0"/>
                <a:cs typeface="Times New Roman" panose="02020603050405020304" pitchFamily="18" charset="0"/>
              </a:rPr>
              <a:t>Compost: Adding tea bags to compost bins boosts the decomposition process, enriching the compost with minerals like magnesium.</a:t>
            </a:r>
          </a:p>
        </p:txBody>
      </p:sp>
    </p:spTree>
    <p:extLst>
      <p:ext uri="{BB962C8B-B14F-4D97-AF65-F5344CB8AC3E}">
        <p14:creationId xmlns:p14="http://schemas.microsoft.com/office/powerpoint/2010/main" val="19626854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rgbClr val="00B050"/>
                </a:solidFill>
                <a:latin typeface="Times New Roman" panose="02020603050405020304" pitchFamily="18" charset="0"/>
                <a:cs typeface="Times New Roman" panose="02020603050405020304" pitchFamily="18" charset="0"/>
              </a:rPr>
              <a:t>Tea Leaf Quality in Bangladesh</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602557" y="2243578"/>
            <a:ext cx="5300519" cy="3667643"/>
          </a:xfrm>
        </p:spPr>
        <p:txBody>
          <a:bodyPr/>
          <a:lstStyle/>
          <a:p>
            <a:r>
              <a:rPr lang="en-US" dirty="0"/>
              <a:t>The “Tea Leaf Age Quality” dataset represents a pioneering agricultural and machine-learning resource to enhance tea leaf classification, detection, and quality prediction based on leaf age. This comprehensive collection includes 2208 raw images from the historic </a:t>
            </a:r>
            <a:r>
              <a:rPr lang="en-US" dirty="0" err="1"/>
              <a:t>Malnicherra</a:t>
            </a:r>
            <a:r>
              <a:rPr lang="en-US" dirty="0"/>
              <a:t> Tea Garden in </a:t>
            </a:r>
            <a:r>
              <a:rPr lang="en-US" dirty="0" smtClean="0"/>
              <a:t>Sylhet.</a:t>
            </a:r>
            <a:endParaRPr lang="en-US" dirty="0"/>
          </a:p>
        </p:txBody>
      </p:sp>
      <p:pic>
        <p:nvPicPr>
          <p:cNvPr id="5" name="Content Placeholder 4"/>
          <p:cNvPicPr>
            <a:picLocks noGrp="1" noChangeAspect="1"/>
          </p:cNvPicPr>
          <p:nvPr>
            <p:ph sz="half" idx="2"/>
          </p:nvPr>
        </p:nvPicPr>
        <p:blipFill>
          <a:blip r:embed="rId2"/>
          <a:stretch>
            <a:fillRect/>
          </a:stretch>
        </p:blipFill>
        <p:spPr>
          <a:xfrm>
            <a:off x="7191375" y="2243578"/>
            <a:ext cx="4313238" cy="3176834"/>
          </a:xfrm>
          <a:prstGeom prst="rect">
            <a:avLst/>
          </a:prstGeom>
        </p:spPr>
      </p:pic>
    </p:spTree>
    <p:extLst>
      <p:ext uri="{BB962C8B-B14F-4D97-AF65-F5344CB8AC3E}">
        <p14:creationId xmlns:p14="http://schemas.microsoft.com/office/powerpoint/2010/main" val="13541532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14021"/>
            <a:ext cx="8915400" cy="4497201"/>
          </a:xfrm>
        </p:spPr>
        <p:txBody>
          <a:bodyPr/>
          <a:lstStyle/>
          <a:p>
            <a:r>
              <a:rPr lang="en-US" dirty="0" smtClean="0">
                <a:latin typeface="Times New Roman" panose="02020603050405020304" pitchFamily="18" charset="0"/>
                <a:cs typeface="Times New Roman" panose="02020603050405020304" pitchFamily="18" charset="0"/>
              </a:rPr>
              <a:t>Age of different Tea Garden in Bangladesh From 1990- 2020. The Bar Diagram shows a comparison.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01210" y="2686639"/>
            <a:ext cx="5648522" cy="3016577"/>
          </a:xfrm>
          <a:prstGeom prst="rect">
            <a:avLst/>
          </a:prstGeom>
        </p:spPr>
      </p:pic>
    </p:spTree>
    <p:extLst>
      <p:ext uri="{BB962C8B-B14F-4D97-AF65-F5344CB8AC3E}">
        <p14:creationId xmlns:p14="http://schemas.microsoft.com/office/powerpoint/2010/main" val="7563800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0944" y="595829"/>
            <a:ext cx="8911687" cy="1280890"/>
          </a:xfrm>
        </p:spPr>
        <p:txBody>
          <a:bodyPr>
            <a:normAutofit/>
          </a:bodyPr>
          <a:lstStyle/>
          <a:p>
            <a:r>
              <a:rPr lang="en-US" sz="2000" dirty="0" smtClean="0">
                <a:solidFill>
                  <a:srgbClr val="00B050"/>
                </a:solidFill>
                <a:latin typeface="Times New Roman" panose="02020603050405020304" pitchFamily="18" charset="0"/>
                <a:cs typeface="Times New Roman" panose="02020603050405020304" pitchFamily="18" charset="0"/>
              </a:rPr>
              <a:t>Comparison for diffident Tea garden in Bangladesh according to Age, pH and Establishment</a:t>
            </a:r>
            <a:endParaRPr lang="en-US" dirty="0">
              <a:solidFill>
                <a:srgbClr val="00B050"/>
              </a:solidFill>
            </a:endParaRPr>
          </a:p>
        </p:txBody>
      </p:sp>
      <p:pic>
        <p:nvPicPr>
          <p:cNvPr id="5" name="Picture 4"/>
          <p:cNvPicPr>
            <a:picLocks noChangeAspect="1"/>
          </p:cNvPicPr>
          <p:nvPr/>
        </p:nvPicPr>
        <p:blipFill>
          <a:blip r:embed="rId2"/>
          <a:stretch>
            <a:fillRect/>
          </a:stretch>
        </p:blipFill>
        <p:spPr>
          <a:xfrm>
            <a:off x="6466788" y="2045616"/>
            <a:ext cx="5382705" cy="3205114"/>
          </a:xfrm>
          <a:prstGeom prst="rect">
            <a:avLst/>
          </a:prstGeom>
        </p:spPr>
      </p:pic>
      <p:graphicFrame>
        <p:nvGraphicFramePr>
          <p:cNvPr id="7" name="Content Placeholder 6"/>
          <p:cNvGraphicFramePr>
            <a:graphicFrameLocks noGrp="1"/>
          </p:cNvGraphicFramePr>
          <p:nvPr>
            <p:ph idx="1"/>
            <p:extLst>
              <p:ext uri="{D42A27DB-BD31-4B8C-83A1-F6EECF244321}">
                <p14:modId xmlns:p14="http://schemas.microsoft.com/office/powerpoint/2010/main" val="3480679869"/>
              </p:ext>
            </p:extLst>
          </p:nvPr>
        </p:nvGraphicFramePr>
        <p:xfrm>
          <a:off x="1878864" y="2488675"/>
          <a:ext cx="4076700" cy="2224726"/>
        </p:xfrm>
        <a:graphic>
          <a:graphicData uri="http://schemas.openxmlformats.org/drawingml/2006/table">
            <a:tbl>
              <a:tblPr>
                <a:tableStyleId>{5C22544A-7EE6-4342-B048-85BDC9FD1C3A}</a:tableStyleId>
              </a:tblPr>
              <a:tblGrid>
                <a:gridCol w="1765300">
                  <a:extLst>
                    <a:ext uri="{9D8B030D-6E8A-4147-A177-3AD203B41FA5}">
                      <a16:colId xmlns:a16="http://schemas.microsoft.com/office/drawing/2014/main" val="2656189244"/>
                    </a:ext>
                  </a:extLst>
                </a:gridCol>
                <a:gridCol w="939800">
                  <a:extLst>
                    <a:ext uri="{9D8B030D-6E8A-4147-A177-3AD203B41FA5}">
                      <a16:colId xmlns:a16="http://schemas.microsoft.com/office/drawing/2014/main" val="3214844590"/>
                    </a:ext>
                  </a:extLst>
                </a:gridCol>
                <a:gridCol w="762000">
                  <a:extLst>
                    <a:ext uri="{9D8B030D-6E8A-4147-A177-3AD203B41FA5}">
                      <a16:colId xmlns:a16="http://schemas.microsoft.com/office/drawing/2014/main" val="715629438"/>
                    </a:ext>
                  </a:extLst>
                </a:gridCol>
                <a:gridCol w="609600">
                  <a:extLst>
                    <a:ext uri="{9D8B030D-6E8A-4147-A177-3AD203B41FA5}">
                      <a16:colId xmlns:a16="http://schemas.microsoft.com/office/drawing/2014/main" val="1115760141"/>
                    </a:ext>
                  </a:extLst>
                </a:gridCol>
              </a:tblGrid>
              <a:tr h="438105">
                <a:tc>
                  <a:txBody>
                    <a:bodyPr/>
                    <a:lstStyle/>
                    <a:p>
                      <a:pPr algn="l" fontAlgn="b"/>
                      <a:r>
                        <a:rPr lang="en-US" sz="1100" u="none" strike="noStrike">
                          <a:effectLst/>
                        </a:rPr>
                        <a:t>Garden neme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Establishment</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Age (Years)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pH (2020)</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59739727"/>
                  </a:ext>
                </a:extLst>
              </a:tr>
              <a:tr h="236153">
                <a:tc>
                  <a:txBody>
                    <a:bodyPr/>
                    <a:lstStyle/>
                    <a:p>
                      <a:pPr algn="l" fontAlgn="b"/>
                      <a:r>
                        <a:rPr lang="en-US" sz="1100" u="none" strike="noStrike">
                          <a:effectLst/>
                        </a:rPr>
                        <a:t>BTG (BTRI tea garden)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1957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4.24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38915410"/>
                  </a:ext>
                </a:extLst>
              </a:tr>
              <a:tr h="438105">
                <a:tc>
                  <a:txBody>
                    <a:bodyPr/>
                    <a:lstStyle/>
                    <a:p>
                      <a:pPr algn="l" fontAlgn="b"/>
                      <a:r>
                        <a:rPr lang="en-US" sz="1100" u="none" strike="noStrike" dirty="0">
                          <a:effectLst/>
                        </a:rPr>
                        <a:t>NTG (</a:t>
                      </a:r>
                      <a:r>
                        <a:rPr lang="en-US" sz="1100" u="none" strike="noStrike" dirty="0" err="1">
                          <a:effectLst/>
                        </a:rPr>
                        <a:t>Nurjahan</a:t>
                      </a:r>
                      <a:r>
                        <a:rPr lang="en-US" sz="1100" u="none" strike="noStrike" dirty="0">
                          <a:effectLst/>
                        </a:rPr>
                        <a:t> tea garden)</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1879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4.07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2320822"/>
                  </a:ext>
                </a:extLst>
              </a:tr>
              <a:tr h="236153">
                <a:tc>
                  <a:txBody>
                    <a:bodyPr/>
                    <a:lstStyle/>
                    <a:p>
                      <a:pPr algn="l" fontAlgn="b"/>
                      <a:r>
                        <a:rPr lang="en-US" sz="1100" u="none" strike="noStrike">
                          <a:effectLst/>
                        </a:rPr>
                        <a:t>FTG (Finlay tea garden)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1932</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4.17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75713558"/>
                  </a:ext>
                </a:extLst>
              </a:tr>
              <a:tr h="438105">
                <a:tc>
                  <a:txBody>
                    <a:bodyPr/>
                    <a:lstStyle/>
                    <a:p>
                      <a:pPr algn="l" fontAlgn="b"/>
                      <a:r>
                        <a:rPr lang="en-US" sz="1100" u="none" strike="noStrike">
                          <a:effectLst/>
                        </a:rPr>
                        <a:t>LTG (Lakkatora tea garden)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1875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3.95</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51650356"/>
                  </a:ext>
                </a:extLst>
              </a:tr>
              <a:tr h="438105">
                <a:tc>
                  <a:txBody>
                    <a:bodyPr/>
                    <a:lstStyle/>
                    <a:p>
                      <a:pPr algn="l" fontAlgn="b"/>
                      <a:r>
                        <a:rPr lang="en-US" sz="1100" u="none" strike="noStrike">
                          <a:effectLst/>
                        </a:rPr>
                        <a:t>MTG (Malnichara tea garden)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1854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167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3.87</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07652172"/>
                  </a:ext>
                </a:extLst>
              </a:tr>
            </a:tbl>
          </a:graphicData>
        </a:graphic>
      </p:graphicFrame>
    </p:spTree>
    <p:extLst>
      <p:ext uri="{BB962C8B-B14F-4D97-AF65-F5344CB8AC3E}">
        <p14:creationId xmlns:p14="http://schemas.microsoft.com/office/powerpoint/2010/main" val="14300588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6278252" y="2849551"/>
            <a:ext cx="1951349" cy="16496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Types of Tea</a:t>
            </a:r>
            <a:endParaRPr lang="en-US" dirty="0">
              <a:latin typeface="Times New Roman" panose="02020603050405020304" pitchFamily="18" charset="0"/>
              <a:cs typeface="Times New Roman" panose="02020603050405020304" pitchFamily="18" charset="0"/>
            </a:endParaRPr>
          </a:p>
        </p:txBody>
      </p:sp>
      <p:sp>
        <p:nvSpPr>
          <p:cNvPr id="7" name="Oval 6"/>
          <p:cNvSpPr/>
          <p:nvPr/>
        </p:nvSpPr>
        <p:spPr>
          <a:xfrm>
            <a:off x="3629320" y="2849551"/>
            <a:ext cx="1967858" cy="11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Green Tea</a:t>
            </a:r>
            <a:endParaRPr lang="en-US" dirty="0">
              <a:latin typeface="Times New Roman" panose="02020603050405020304" pitchFamily="18" charset="0"/>
              <a:cs typeface="Times New Roman" panose="02020603050405020304" pitchFamily="18" charset="0"/>
            </a:endParaRPr>
          </a:p>
        </p:txBody>
      </p:sp>
      <p:sp>
        <p:nvSpPr>
          <p:cNvPr id="8" name="Oval 7"/>
          <p:cNvSpPr/>
          <p:nvPr/>
        </p:nvSpPr>
        <p:spPr>
          <a:xfrm>
            <a:off x="6363093" y="1197204"/>
            <a:ext cx="2055044" cy="1245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Oolong Tea</a:t>
            </a:r>
            <a:endParaRPr lang="en-US" dirty="0">
              <a:latin typeface="Times New Roman" panose="02020603050405020304" pitchFamily="18" charset="0"/>
              <a:cs typeface="Times New Roman" panose="02020603050405020304" pitchFamily="18" charset="0"/>
            </a:endParaRPr>
          </a:p>
        </p:txBody>
      </p:sp>
      <p:sp>
        <p:nvSpPr>
          <p:cNvPr id="9" name="Oval 8"/>
          <p:cNvSpPr/>
          <p:nvPr/>
        </p:nvSpPr>
        <p:spPr>
          <a:xfrm>
            <a:off x="8967235" y="2849551"/>
            <a:ext cx="1920724" cy="11728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Black Tea</a:t>
            </a:r>
            <a:endParaRPr lang="en-US" dirty="0">
              <a:latin typeface="Times New Roman" panose="02020603050405020304" pitchFamily="18" charset="0"/>
              <a:cs typeface="Times New Roman" panose="02020603050405020304" pitchFamily="18" charset="0"/>
            </a:endParaRPr>
          </a:p>
        </p:txBody>
      </p:sp>
      <p:sp>
        <p:nvSpPr>
          <p:cNvPr id="10" name="Oval 9"/>
          <p:cNvSpPr/>
          <p:nvPr/>
        </p:nvSpPr>
        <p:spPr>
          <a:xfrm>
            <a:off x="4986778" y="4939646"/>
            <a:ext cx="1941923" cy="12263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Yellow Tea</a:t>
            </a:r>
            <a:endParaRPr lang="en-US" dirty="0">
              <a:latin typeface="Times New Roman" panose="02020603050405020304" pitchFamily="18" charset="0"/>
              <a:cs typeface="Times New Roman" panose="02020603050405020304" pitchFamily="18" charset="0"/>
            </a:endParaRPr>
          </a:p>
        </p:txBody>
      </p:sp>
      <p:sp>
        <p:nvSpPr>
          <p:cNvPr id="11" name="Oval 10"/>
          <p:cNvSpPr/>
          <p:nvPr/>
        </p:nvSpPr>
        <p:spPr>
          <a:xfrm>
            <a:off x="8098796" y="4939645"/>
            <a:ext cx="1912469" cy="12437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White Tea</a:t>
            </a:r>
            <a:endParaRPr lang="en-US" dirty="0">
              <a:latin typeface="Times New Roman" panose="02020603050405020304" pitchFamily="18" charset="0"/>
              <a:cs typeface="Times New Roman" panose="02020603050405020304" pitchFamily="18" charset="0"/>
            </a:endParaRPr>
          </a:p>
        </p:txBody>
      </p:sp>
      <p:cxnSp>
        <p:nvCxnSpPr>
          <p:cNvPr id="15" name="Straight Arrow Connector 14"/>
          <p:cNvCxnSpPr>
            <a:stCxn id="6" idx="2"/>
            <a:endCxn id="6" idx="2"/>
          </p:cNvCxnSpPr>
          <p:nvPr/>
        </p:nvCxnSpPr>
        <p:spPr>
          <a:xfrm>
            <a:off x="6278252" y="367439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p:cNvCxnSpPr>
          <p:nvPr/>
        </p:nvCxnSpPr>
        <p:spPr>
          <a:xfrm flipH="1" flipV="1">
            <a:off x="5597178" y="3582186"/>
            <a:ext cx="681074" cy="92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p:cNvCxnSpPr>
          <p:nvPr/>
        </p:nvCxnSpPr>
        <p:spPr>
          <a:xfrm flipV="1">
            <a:off x="7253927" y="2443098"/>
            <a:ext cx="23566" cy="406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6"/>
          </p:cNvCxnSpPr>
          <p:nvPr/>
        </p:nvCxnSpPr>
        <p:spPr>
          <a:xfrm flipV="1">
            <a:off x="8229601" y="3656182"/>
            <a:ext cx="737634" cy="18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5"/>
          </p:cNvCxnSpPr>
          <p:nvPr/>
        </p:nvCxnSpPr>
        <p:spPr>
          <a:xfrm>
            <a:off x="7943833" y="4257650"/>
            <a:ext cx="559144" cy="75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p:cNvCxnSpPr>
          <p:nvPr/>
        </p:nvCxnSpPr>
        <p:spPr>
          <a:xfrm flipH="1">
            <a:off x="6306532" y="4257650"/>
            <a:ext cx="257488" cy="681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831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80570" y="1960776"/>
            <a:ext cx="7709806" cy="3817856"/>
          </a:xfrm>
          <a:prstGeom prst="rect">
            <a:avLst/>
          </a:prstGeom>
        </p:spPr>
      </p:pic>
    </p:spTree>
    <p:extLst>
      <p:ext uri="{BB962C8B-B14F-4D97-AF65-F5344CB8AC3E}">
        <p14:creationId xmlns:p14="http://schemas.microsoft.com/office/powerpoint/2010/main" val="18354142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TotalTime>
  <Words>533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Times New Roman</vt:lpstr>
      <vt:lpstr>Wingdings 3</vt:lpstr>
      <vt:lpstr>Wisp</vt:lpstr>
      <vt:lpstr>Assalamualikum</vt:lpstr>
      <vt:lpstr>What is tea?</vt:lpstr>
      <vt:lpstr>Tea Plant</vt:lpstr>
      <vt:lpstr>Soil Properties of Tea</vt:lpstr>
      <vt:lpstr>Tea Leaf Quality in Bangladesh</vt:lpstr>
      <vt:lpstr>PowerPoint Presentation</vt:lpstr>
      <vt:lpstr>Comparison for diffident Tea garden in Bangladesh according to Age, pH and Establishment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Assalamualikum</dc:title>
  <dc:creator>DOEL</dc:creator>
  <cp:lastModifiedBy>DOEL</cp:lastModifiedBy>
  <cp:revision>8</cp:revision>
  <dcterms:created xsi:type="dcterms:W3CDTF">2025-01-29T12:44:58Z</dcterms:created>
  <dcterms:modified xsi:type="dcterms:W3CDTF">2025-01-29T13:49:09Z</dcterms:modified>
</cp:coreProperties>
</file>