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2" r:id="rId4"/>
    <p:sldMasterId id="2147483684" r:id="rId5"/>
  </p:sldMasterIdLst>
  <p:notesMasterIdLst>
    <p:notesMasterId r:id="rId8"/>
  </p:notesMasterIdLst>
  <p:sldIdLst>
    <p:sldId id="263" r:id="rId6"/>
    <p:sldId id="264" r:id="rId7"/>
    <p:sldId id="336" r:id="rId9"/>
    <p:sldId id="257" r:id="rId10"/>
    <p:sldId id="268" r:id="rId11"/>
    <p:sldId id="267" r:id="rId12"/>
    <p:sldId id="280" r:id="rId13"/>
    <p:sldId id="279" r:id="rId14"/>
    <p:sldId id="266" r:id="rId15"/>
    <p:sldId id="300" r:id="rId16"/>
    <p:sldId id="265" r:id="rId17"/>
    <p:sldId id="337" r:id="rId18"/>
    <p:sldId id="289" r:id="rId19"/>
    <p:sldId id="258" r:id="rId20"/>
    <p:sldId id="338" r:id="rId21"/>
    <p:sldId id="259" r:id="rId22"/>
    <p:sldId id="260" r:id="rId23"/>
    <p:sldId id="270" r:id="rId24"/>
    <p:sldId id="262" r:id="rId25"/>
    <p:sldId id="271" r:id="rId26"/>
    <p:sldId id="285" r:id="rId27"/>
    <p:sldId id="286" r:id="rId28"/>
    <p:sldId id="288" r:id="rId29"/>
    <p:sldId id="261" r:id="rId30"/>
    <p:sldId id="352" r:id="rId31"/>
    <p:sldId id="296" r:id="rId32"/>
    <p:sldId id="339" r:id="rId33"/>
    <p:sldId id="340" r:id="rId34"/>
    <p:sldId id="341" r:id="rId35"/>
    <p:sldId id="342" r:id="rId36"/>
    <p:sldId id="343" r:id="rId37"/>
    <p:sldId id="345" r:id="rId38"/>
    <p:sldId id="346" r:id="rId39"/>
    <p:sldId id="344" r:id="rId40"/>
    <p:sldId id="347" r:id="rId41"/>
    <p:sldId id="274" r:id="rId42"/>
    <p:sldId id="273" r:id="rId43"/>
    <p:sldId id="354" r:id="rId44"/>
    <p:sldId id="277" r:id="rId45"/>
    <p:sldId id="348" r:id="rId46"/>
    <p:sldId id="276" r:id="rId47"/>
    <p:sldId id="330" r:id="rId48"/>
    <p:sldId id="333" r:id="rId49"/>
    <p:sldId id="278" r:id="rId50"/>
    <p:sldId id="351" r:id="rId51"/>
    <p:sldId id="29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33CC"/>
    <a:srgbClr val="CC0099"/>
    <a:srgbClr val="FF99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85" d="100"/>
          <a:sy n="85" d="100"/>
        </p:scale>
        <p:origin x="614" y="62"/>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50C193F-4F4B-451B-8537-577E6E2D30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50C193F-4F4B-451B-8537-577E6E2D30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50C193F-4F4B-451B-8537-577E6E2D30F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50C193F-4F4B-451B-8537-577E6E2D30F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954D8FB-FA1E-4AD2-A442-B194D686D3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54D8FB-FA1E-4AD2-A442-B194D686D3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954D8FB-FA1E-4AD2-A442-B194D686D3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954D8FB-FA1E-4AD2-A442-B194D686D3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954D8FB-FA1E-4AD2-A442-B194D686D39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954D8FB-FA1E-4AD2-A442-B194D686D39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4D8FB-FA1E-4AD2-A442-B194D686D39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50C193F-4F4B-451B-8537-577E6E2D30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54D8FB-FA1E-4AD2-A442-B194D686D3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54D8FB-FA1E-4AD2-A442-B194D686D3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54D8FB-FA1E-4AD2-A442-B194D686D3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98431-1C33-44B2-8BCE-F877AB58BDE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8E4E4FF-D036-4966-98BB-386A290F3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E4E4FF-D036-4966-98BB-386A290F3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8E4E4FF-D036-4966-98BB-386A290F3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8E4E4FF-D036-4966-98BB-386A290F3C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8E4E4FF-D036-4966-98BB-386A290F3C9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8E4E4FF-D036-4966-98BB-386A290F3C9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4E4FF-D036-4966-98BB-386A290F3C9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50C193F-4F4B-451B-8537-577E6E2D30F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E4E4FF-D036-4966-98BB-386A290F3C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E4E4FF-D036-4966-98BB-386A290F3C9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E4E4FF-D036-4966-98BB-386A290F3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E4E4FF-D036-4966-98BB-386A290F3C9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BB93D-83DC-430C-A22F-1C5727556472}"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50FA895-1068-4CE2-8CE6-C2AB33F4B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0FA895-1068-4CE2-8CE6-C2AB33F4B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0FA895-1068-4CE2-8CE6-C2AB33F4B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50FA895-1068-4CE2-8CE6-C2AB33F4B8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50FA895-1068-4CE2-8CE6-C2AB33F4B84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50FA895-1068-4CE2-8CE6-C2AB33F4B84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50C193F-4F4B-451B-8537-577E6E2D30F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0FA895-1068-4CE2-8CE6-C2AB33F4B84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0FA895-1068-4CE2-8CE6-C2AB33F4B8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0FA895-1068-4CE2-8CE6-C2AB33F4B84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0FA895-1068-4CE2-8CE6-C2AB33F4B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0FA895-1068-4CE2-8CE6-C2AB33F4B84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02834-D190-4168-9101-B50D3D5334D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50C193F-4F4B-451B-8537-577E6E2D30F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C193F-4F4B-451B-8537-577E6E2D30F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50C193F-4F4B-451B-8537-577E6E2D30F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50C193F-4F4B-451B-8537-577E6E2D30F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50C193F-4F4B-451B-8537-577E6E2D30F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347FF-C7A7-43B4-98B5-536ABE8049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C193F-4F4B-451B-8537-577E6E2D30F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347FF-C7A7-43B4-98B5-536ABE80496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54D8FB-FA1E-4AD2-A442-B194D686D39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98431-1C33-44B2-8BCE-F877AB58BDE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4E4FF-D036-4966-98BB-386A290F3C9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BB93D-83DC-430C-A22F-1C572755647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0FA895-1068-4CE2-8CE6-C2AB33F4B84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02834-D190-4168-9101-B50D3D5334D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8.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9.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jpe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9784976" cy="4351338"/>
          </a:xfrm>
        </p:spPr>
        <p:txBody>
          <a:bodyPr>
            <a:normAutofit fontScale="92500" lnSpcReduction="10000"/>
          </a:bodyPr>
          <a:lstStyle/>
          <a:p>
            <a:pPr marL="0" indent="0" algn="ctr" eaLnBrk="1" hangingPunct="1">
              <a:buNone/>
            </a:pPr>
            <a:r>
              <a:rPr lang="en-US" sz="2000" dirty="0">
                <a:latin typeface="Times New Roman" panose="02020603050405020304" pitchFamily="18" charset="0"/>
                <a:cs typeface="Times New Roman" panose="02020603050405020304" pitchFamily="18" charset="0"/>
              </a:rPr>
              <a:t> </a:t>
            </a: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GUIDED BY</a:t>
            </a:r>
            <a:endParaRPr lang="en-US" alt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Dr. P. Rajeswari</a:t>
            </a:r>
            <a:endParaRPr lang="en-US" altLang="en-US" sz="20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r>
              <a:rPr lang="en-US" altLang="en-US" sz="2000" b="1" dirty="0">
                <a:solidFill>
                  <a:schemeClr val="accent2">
                    <a:lumMod val="75000"/>
                  </a:schemeClr>
                </a:solidFill>
                <a:latin typeface="Times New Roman" panose="02020603050405020304" pitchFamily="18" charset="0"/>
                <a:cs typeface="Times New Roman" panose="02020603050405020304" pitchFamily="18" charset="0"/>
              </a:rPr>
              <a:t>Associate Professor /ECE</a:t>
            </a:r>
            <a:endParaRPr lang="en-US" altLang="en-US" sz="20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endParaRPr lang="en-US" alt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      PRESENTED BY</a:t>
            </a:r>
            <a:endParaRPr lang="en-US" alt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eaLnBrk="1" fontAlgn="auto" hangingPunct="1">
              <a:spcAft>
                <a:spcPts val="0"/>
              </a:spcAft>
              <a:buNone/>
              <a:defRPr/>
            </a:pPr>
            <a:r>
              <a:rPr lang="en-US" sz="2000" b="1" dirty="0">
                <a:solidFill>
                  <a:schemeClr val="accent2">
                    <a:lumMod val="75000"/>
                  </a:schemeClr>
                </a:solidFill>
                <a:latin typeface="Times New Roman" panose="02020603050405020304" pitchFamily="18" charset="0"/>
                <a:cs typeface="Times New Roman" panose="02020603050405020304" pitchFamily="18" charset="0"/>
              </a:rPr>
              <a:t>       Afrin Jumana M (913119106005)</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eaLnBrk="1" fontAlgn="auto" hangingPunct="1">
              <a:spcAft>
                <a:spcPts val="0"/>
              </a:spcAft>
              <a:buNone/>
              <a:defRPr/>
            </a:pPr>
            <a:r>
              <a:rPr lang="en-US" sz="2000" b="1" dirty="0">
                <a:solidFill>
                  <a:schemeClr val="accent2">
                    <a:lumMod val="75000"/>
                  </a:schemeClr>
                </a:solidFill>
                <a:latin typeface="Times New Roman" panose="02020603050405020304" pitchFamily="18" charset="0"/>
                <a:cs typeface="Times New Roman" panose="02020603050405020304" pitchFamily="18" charset="0"/>
              </a:rPr>
              <a:t>        Jeeva </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Getzie</a:t>
            </a:r>
            <a:r>
              <a:rPr lang="en-US" sz="2000" b="1" dirty="0">
                <a:solidFill>
                  <a:schemeClr val="accent2">
                    <a:lumMod val="75000"/>
                  </a:schemeClr>
                </a:solidFill>
                <a:latin typeface="Times New Roman" panose="02020603050405020304" pitchFamily="18" charset="0"/>
                <a:cs typeface="Times New Roman" panose="02020603050405020304" pitchFamily="18" charset="0"/>
              </a:rPr>
              <a:t> Cynthia A (913119106038)</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eaLnBrk="1" fontAlgn="auto" hangingPunct="1">
              <a:spcAft>
                <a:spcPts val="0"/>
              </a:spcAft>
              <a:buNone/>
              <a:defRPr/>
            </a:pPr>
            <a:r>
              <a:rPr lang="en-US" sz="2000" b="1" dirty="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Srinthi</a:t>
            </a:r>
            <a:r>
              <a:rPr lang="en-US" sz="2000" b="1" dirty="0">
                <a:solidFill>
                  <a:schemeClr val="accent2">
                    <a:lumMod val="75000"/>
                  </a:schemeClr>
                </a:solidFill>
                <a:latin typeface="Times New Roman" panose="02020603050405020304" pitchFamily="18" charset="0"/>
                <a:cs typeface="Times New Roman" panose="02020603050405020304" pitchFamily="18" charset="0"/>
              </a:rPr>
              <a:t> A (913119106109)</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endParaRPr lang="en-US" altLang="en-US" sz="20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r>
              <a:rPr lang="en-US" altLang="en-US" sz="2000" b="1" dirty="0">
                <a:solidFill>
                  <a:schemeClr val="accent1">
                    <a:lumMod val="75000"/>
                  </a:schemeClr>
                </a:solidFill>
                <a:latin typeface="Times New Roman" panose="02020603050405020304" pitchFamily="18" charset="0"/>
                <a:cs typeface="Times New Roman" panose="02020603050405020304" pitchFamily="18" charset="0"/>
              </a:rPr>
              <a:t>      FINAL YEAR ECE</a:t>
            </a:r>
            <a:endParaRPr lang="en-US" alt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r>
              <a:rPr lang="en-US" sz="2000" b="1" dirty="0">
                <a:solidFill>
                  <a:schemeClr val="accent1">
                    <a:lumMod val="75000"/>
                  </a:schemeClr>
                </a:solidFill>
                <a:latin typeface="Times New Roman" panose="02020603050405020304" pitchFamily="18" charset="0"/>
                <a:cs typeface="Times New Roman" panose="02020603050405020304" pitchFamily="18" charset="0"/>
              </a:rPr>
              <a:t>          9131 - </a:t>
            </a:r>
            <a:r>
              <a:rPr lang="en-US" sz="2000" b="1" dirty="0" err="1">
                <a:solidFill>
                  <a:schemeClr val="accent1">
                    <a:lumMod val="75000"/>
                  </a:schemeClr>
                </a:solidFill>
                <a:latin typeface="Times New Roman" panose="02020603050405020304" pitchFamily="18" charset="0"/>
                <a:cs typeface="Times New Roman" panose="02020603050405020304" pitchFamily="18" charset="0"/>
              </a:rPr>
              <a:t>Velammal</a:t>
            </a:r>
            <a:r>
              <a:rPr lang="en-US" sz="2000" b="1" dirty="0">
                <a:solidFill>
                  <a:schemeClr val="accent1">
                    <a:lumMod val="75000"/>
                  </a:schemeClr>
                </a:solidFill>
                <a:latin typeface="Times New Roman" panose="02020603050405020304" pitchFamily="18" charset="0"/>
                <a:cs typeface="Times New Roman" panose="02020603050405020304" pitchFamily="18" charset="0"/>
              </a:rPr>
              <a:t>  College of Engineering &amp; Technology</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a:buNone/>
            </a:pPr>
            <a:r>
              <a:rPr lang="en-US" sz="2000" b="1" dirty="0">
                <a:solidFill>
                  <a:schemeClr val="accent1">
                    <a:lumMod val="75000"/>
                  </a:schemeClr>
                </a:solidFill>
                <a:latin typeface="Times New Roman" panose="02020603050405020304" pitchFamily="18" charset="0"/>
                <a:cs typeface="Times New Roman" panose="02020603050405020304" pitchFamily="18" charset="0"/>
              </a:rPr>
              <a:t>      (Autonomous)</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endParaRPr lang="en-US" alt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eaLnBrk="1" hangingPunct="1">
              <a:buNone/>
            </a:pPr>
            <a:endParaRPr lang="en-US" alt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62524"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49300" y="230188"/>
            <a:ext cx="10466739" cy="1501775"/>
          </a:xfrm>
        </p:spPr>
        <p:txBody>
          <a:bodyPr>
            <a:normAutofit/>
          </a:bodyPr>
          <a:lstStyle/>
          <a:p>
            <a:pPr algn="ctr"/>
            <a:r>
              <a:rPr lang="en-US" sz="3200" b="1" dirty="0">
                <a:solidFill>
                  <a:srgbClr val="0070C0"/>
                </a:solidFill>
                <a:latin typeface="Times New Roman" panose="02020603050405020304" pitchFamily="18" charset="0"/>
                <a:cs typeface="Times New Roman" panose="02020603050405020304" pitchFamily="18" charset="0"/>
              </a:rPr>
              <a:t>Design and Development of Quadrature Branchline coupler using Slow Wave structure</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6"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472950"/>
            <a:ext cx="10515600" cy="671919"/>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   PROBLEM STATEMENT</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558924"/>
            <a:ext cx="10515600" cy="5146676"/>
          </a:xfrm>
        </p:spPr>
        <p:txBody>
          <a:bodyPr>
            <a:noAutofit/>
          </a:bodyPr>
          <a:lstStyle/>
          <a:p>
            <a:pPr marL="365760" algn="just">
              <a:lnSpc>
                <a:spcPct val="150000"/>
              </a:lnSpc>
            </a:pPr>
            <a:r>
              <a:rPr lang="en-US" sz="1600" dirty="0">
                <a:latin typeface="Times New Roman" panose="02020603050405020304" pitchFamily="18" charset="0"/>
                <a:cs typeface="Times New Roman" panose="02020603050405020304" pitchFamily="18" charset="0"/>
              </a:rPr>
              <a:t>The compact size and high performance are demanded in many microwave communication systems. The important component widely applied in microwave circuit design is the quadrature </a:t>
            </a:r>
            <a:r>
              <a:rPr lang="en-US" sz="1600" dirty="0" err="1">
                <a:latin typeface="Times New Roman" panose="02020603050405020304" pitchFamily="18" charset="0"/>
                <a:cs typeface="Times New Roman" panose="02020603050405020304" pitchFamily="18" charset="0"/>
              </a:rPr>
              <a:t>branchline</a:t>
            </a:r>
            <a:r>
              <a:rPr lang="en-US" sz="1600" dirty="0">
                <a:latin typeface="Times New Roman" panose="02020603050405020304" pitchFamily="18" charset="0"/>
                <a:cs typeface="Times New Roman" panose="02020603050405020304" pitchFamily="18" charset="0"/>
              </a:rPr>
              <a:t> coupler. </a:t>
            </a:r>
            <a:endParaRPr lang="en-US" sz="1600" dirty="0">
              <a:latin typeface="Times New Roman" panose="02020603050405020304" pitchFamily="18" charset="0"/>
              <a:cs typeface="Times New Roman" panose="02020603050405020304" pitchFamily="18" charset="0"/>
            </a:endParaRPr>
          </a:p>
          <a:p>
            <a:pPr marL="365760" algn="just">
              <a:lnSpc>
                <a:spcPct val="150000"/>
              </a:lnSpc>
            </a:pPr>
            <a:r>
              <a:rPr lang="en-US" sz="1600" dirty="0">
                <a:latin typeface="Times New Roman" panose="02020603050405020304" pitchFamily="18" charset="0"/>
                <a:cs typeface="Times New Roman" panose="02020603050405020304" pitchFamily="18" charset="0"/>
              </a:rPr>
              <a:t>It is typically used in high frequency transmission and low frequency transmission line. </a:t>
            </a:r>
            <a:endParaRPr lang="en-US" sz="1600" dirty="0">
              <a:latin typeface="Times New Roman" panose="02020603050405020304" pitchFamily="18" charset="0"/>
              <a:cs typeface="Times New Roman" panose="02020603050405020304" pitchFamily="18" charset="0"/>
            </a:endParaRPr>
          </a:p>
          <a:p>
            <a:pPr marL="365760" algn="just">
              <a:lnSpc>
                <a:spcPct val="150000"/>
              </a:lnSpc>
            </a:pPr>
            <a:r>
              <a:rPr lang="en-US" sz="1600" dirty="0">
                <a:latin typeface="Times New Roman" panose="02020603050405020304" pitchFamily="18" charset="0"/>
                <a:cs typeface="Times New Roman" panose="02020603050405020304" pitchFamily="18" charset="0"/>
              </a:rPr>
              <a:t>Branch-line couplers can be made compact by </a:t>
            </a:r>
            <a:r>
              <a:rPr lang="en-US" sz="1600" dirty="0" err="1">
                <a:latin typeface="Times New Roman" panose="02020603050405020304" pitchFamily="18" charset="0"/>
                <a:cs typeface="Times New Roman" panose="02020603050405020304" pitchFamily="18" charset="0"/>
              </a:rPr>
              <a:t>utilising</a:t>
            </a:r>
            <a:r>
              <a:rPr lang="en-US" sz="1600" dirty="0">
                <a:latin typeface="Times New Roman" panose="02020603050405020304" pitchFamily="18" charset="0"/>
                <a:cs typeface="Times New Roman" panose="02020603050405020304" pitchFamily="18" charset="0"/>
              </a:rPr>
              <a:t> metal-insulator-metal (MIM) capacitors, however these capacitors are lossy and challenging to match in the mm-wave range. Others have focused on implementing low-loss couplers with wideband and balanced output performance, but the size is not well constrained .</a:t>
            </a:r>
            <a:endParaRPr lang="en-US" sz="1600" dirty="0">
              <a:latin typeface="Times New Roman" panose="02020603050405020304" pitchFamily="18" charset="0"/>
              <a:cs typeface="Times New Roman" panose="02020603050405020304" pitchFamily="18" charset="0"/>
            </a:endParaRPr>
          </a:p>
          <a:p>
            <a:pPr marL="365760" algn="just">
              <a:lnSpc>
                <a:spcPct val="150000"/>
              </a:lnSpc>
            </a:pPr>
            <a:r>
              <a:rPr lang="en-US" sz="1600" dirty="0">
                <a:latin typeface="Times New Roman" panose="02020603050405020304" pitchFamily="18" charset="0"/>
                <a:cs typeface="Times New Roman" panose="02020603050405020304" pitchFamily="18" charset="0"/>
              </a:rPr>
              <a:t>One of the key challenges in microstrip line design is achieving a high  quality signal with minimal loss and distortion. </a:t>
            </a:r>
            <a:endParaRPr lang="en-US" sz="1600" dirty="0">
              <a:latin typeface="Times New Roman" panose="02020603050405020304" pitchFamily="18" charset="0"/>
              <a:cs typeface="Times New Roman" panose="02020603050405020304" pitchFamily="18" charset="0"/>
            </a:endParaRPr>
          </a:p>
          <a:p>
            <a:pPr marL="365760" algn="just">
              <a:lnSpc>
                <a:spcPct val="150000"/>
              </a:lnSpc>
            </a:pPr>
            <a:r>
              <a:rPr lang="en-US" sz="1600" dirty="0">
                <a:latin typeface="Times New Roman" panose="02020603050405020304" pitchFamily="18" charset="0"/>
                <a:cs typeface="Times New Roman" panose="02020603050405020304" pitchFamily="18" charset="0"/>
              </a:rPr>
              <a:t>This can be achieved by carefully selecting the substrate material and optimizing the dimensions of the microstrip line. </a:t>
            </a:r>
            <a:endParaRPr lang="en-US" sz="1600" dirty="0">
              <a:latin typeface="Times New Roman" panose="02020603050405020304" pitchFamily="18" charset="0"/>
              <a:cs typeface="Times New Roman" panose="02020603050405020304" pitchFamily="18" charset="0"/>
            </a:endParaRPr>
          </a:p>
          <a:p>
            <a:pPr marL="365760" algn="just">
              <a:lnSpc>
                <a:spcPct val="150000"/>
              </a:lnSpc>
            </a:pPr>
            <a:r>
              <a:rPr lang="en-US" sz="1600" dirty="0">
                <a:latin typeface="Times New Roman" panose="02020603050405020304" pitchFamily="18" charset="0"/>
                <a:cs typeface="Times New Roman" panose="02020603050405020304" pitchFamily="18" charset="0"/>
              </a:rPr>
              <a:t>The problem is to design a quadrature </a:t>
            </a:r>
            <a:r>
              <a:rPr lang="en-US" sz="1600" dirty="0" err="1">
                <a:latin typeface="Times New Roman" panose="02020603050405020304" pitchFamily="18" charset="0"/>
                <a:cs typeface="Times New Roman" panose="02020603050405020304" pitchFamily="18" charset="0"/>
              </a:rPr>
              <a:t>branchline</a:t>
            </a:r>
            <a:r>
              <a:rPr lang="en-US" sz="1600" dirty="0">
                <a:latin typeface="Times New Roman" panose="02020603050405020304" pitchFamily="18" charset="0"/>
                <a:cs typeface="Times New Roman" panose="02020603050405020304" pitchFamily="18" charset="0"/>
              </a:rPr>
              <a:t> coupler with  low insertion loss and small phase difference error in a wide frequency range.</a:t>
            </a:r>
            <a:endParaRPr lang="en-US" sz="1600" dirty="0">
              <a:latin typeface="Times New Roman" panose="02020603050405020304" pitchFamily="18" charset="0"/>
              <a:cs typeface="Times New Roman" panose="02020603050405020304" pitchFamily="18" charset="0"/>
            </a:endParaRPr>
          </a:p>
          <a:p>
            <a:pPr marL="365760" algn="just">
              <a:lnSpc>
                <a:spcPct val="150000"/>
              </a:lnSpc>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43402"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114"/>
            <a:ext cx="10515600" cy="777241"/>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OBJECTIVES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81901" y="46411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838200" y="1922607"/>
            <a:ext cx="10515600" cy="4351338"/>
          </a:xfrm>
        </p:spPr>
        <p:txBody>
          <a:bodyPr/>
          <a:lstStyle/>
          <a:p>
            <a:pPr>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 design</a:t>
            </a:r>
            <a:r>
              <a:rPr lang="en-US" dirty="0">
                <a:latin typeface="Times New Roman" panose="02020603050405020304" pitchFamily="18" charset="0"/>
                <a:cs typeface="Times New Roman" panose="02020603050405020304" pitchFamily="18" charset="0"/>
              </a:rPr>
              <a:t> a quadrature </a:t>
            </a:r>
            <a:r>
              <a:rPr lang="en-US" dirty="0" err="1">
                <a:latin typeface="Times New Roman" panose="02020603050405020304" pitchFamily="18" charset="0"/>
                <a:cs typeface="Times New Roman" panose="02020603050405020304" pitchFamily="18" charset="0"/>
              </a:rPr>
              <a:t>branchline</a:t>
            </a:r>
            <a:r>
              <a:rPr lang="en-US" dirty="0">
                <a:latin typeface="Times New Roman" panose="02020603050405020304" pitchFamily="18" charset="0"/>
                <a:cs typeface="Times New Roman" panose="02020603050405020304" pitchFamily="18" charset="0"/>
              </a:rPr>
              <a:t> coupler using slow wave structure.</a:t>
            </a: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To </a:t>
            </a:r>
            <a:r>
              <a:rPr lang="en-US"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compare the design</a:t>
            </a:r>
            <a:r>
              <a:rPr lang="en-US"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 of conventional coupler with proposed coupler design.</a:t>
            </a:r>
            <a:endParaRPr lang="en-US" altLang="en-GB"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L="0" indent="0">
              <a:lnSpc>
                <a:spcPct val="100000"/>
              </a:lnSpc>
              <a:buNone/>
            </a:pPr>
            <a:endParaRPr lang="en-US" dirty="0">
              <a:latin typeface="Times New Roman" panose="02020603050405020304" pitchFamily="18" charset="0"/>
              <a:ea typeface="Arial" panose="020B0604020202020204"/>
              <a:cs typeface="Times New Roman" panose="02020603050405020304" pitchFamily="18" charset="0"/>
              <a:sym typeface="Arial" panose="020B0604020202020204"/>
            </a:endParaRPr>
          </a:p>
          <a:p>
            <a:pPr>
              <a:lnSpc>
                <a:spcPct val="100000"/>
              </a:lnSpc>
              <a:buFont typeface="Wingdings" panose="05000000000000000000" pitchFamily="2" charset="2"/>
              <a:buChar char="Ø"/>
            </a:pPr>
            <a:r>
              <a:rPr lang="en-US"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To </a:t>
            </a:r>
            <a:r>
              <a:rPr lang="en-US" b="1"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measure the performance</a:t>
            </a:r>
            <a:r>
              <a:rPr lang="en-US"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 of proposed coupler with existing coupler design</a:t>
            </a:r>
            <a:r>
              <a:rPr lang="en-US" altLang="en-GB"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rPr>
              <a:t>.</a:t>
            </a:r>
            <a:endParaRPr lang="en-US" dirty="0">
              <a:solidFill>
                <a:schemeClr val="tx1"/>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pic>
        <p:nvPicPr>
          <p:cNvPr id="3"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347"/>
            <a:ext cx="10515600" cy="777241"/>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CONVENTIONAL COUPLER DESIGN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0" y="1551446"/>
            <a:ext cx="5575300" cy="4891915"/>
          </a:xfrm>
        </p:spPr>
        <p:txBody>
          <a:bodyPr>
            <a:noAutofit/>
          </a:bodyPr>
          <a:lstStyle/>
          <a:p>
            <a:pPr algn="just">
              <a:lnSpc>
                <a:spcPct val="150000"/>
              </a:lnSpc>
            </a:pPr>
            <a:r>
              <a:rPr lang="en-IN" sz="1400" dirty="0">
                <a:latin typeface="Times New Roman" panose="02020603050405020304" pitchFamily="18" charset="0"/>
                <a:cs typeface="Times New Roman" panose="02020603050405020304" pitchFamily="18" charset="0"/>
              </a:rPr>
              <a:t>The Conventional Branch Line Coupler is the simplest type of quadrature couplers, since it is entirely planar. They couple a defined amount of electromagnetic power in a transmission line to a port enabling the signal to be used in another circuit. </a:t>
            </a:r>
            <a:endParaRPr lang="en-IN" sz="1400" dirty="0">
              <a:latin typeface="Times New Roman" panose="02020603050405020304" pitchFamily="18" charset="0"/>
              <a:cs typeface="Times New Roman" panose="02020603050405020304" pitchFamily="18" charset="0"/>
            </a:endParaRPr>
          </a:p>
          <a:p>
            <a:pPr lvl="0" algn="just">
              <a:lnSpc>
                <a:spcPct val="150000"/>
              </a:lnSpc>
            </a:pPr>
            <a:r>
              <a:rPr lang="en-IN" sz="1400" dirty="0">
                <a:latin typeface="Times New Roman" panose="02020603050405020304" pitchFamily="18" charset="0"/>
                <a:cs typeface="Times New Roman" panose="02020603050405020304" pitchFamily="18" charset="0"/>
              </a:rPr>
              <a:t>The Basic Branch line coupler comprises four ports: The first port is the input port  (Incident),  Port 2 is the output port  (Transmitted)</a:t>
            </a: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Port 3 is the coupled port  (Forward Coupled Port)</a:t>
            </a:r>
            <a:r>
              <a:rPr lang="en-US"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Port 4 is the isolated port  (Reverse Coupled Port)</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The power enters through the any one of the input ports is divided equally between the two output ports with quadrature phase difference and the remaining port is isolated. </a:t>
            </a:r>
            <a:endParaRPr lang="en-US" sz="1400" dirty="0">
              <a:latin typeface="Times New Roman" panose="02020603050405020304" pitchFamily="18" charset="0"/>
              <a:cs typeface="Times New Roman" panose="02020603050405020304" pitchFamily="18" charset="0"/>
            </a:endParaRPr>
          </a:p>
          <a:p>
            <a:pPr lvl="0" algn="just">
              <a:lnSpc>
                <a:spcPct val="150000"/>
              </a:lnSpc>
            </a:pPr>
            <a:r>
              <a:rPr lang="en-IN" sz="1400" dirty="0">
                <a:latin typeface="Times New Roman" panose="02020603050405020304" pitchFamily="18" charset="0"/>
                <a:cs typeface="Times New Roman" panose="02020603050405020304" pitchFamily="18" charset="0"/>
              </a:rPr>
              <a:t>The bandwidth of branch line coupler is limited to 10 - 20 % which can be applied only for narrow band circuits . It is composed of four quarter wave length transmission lines.</a:t>
            </a:r>
            <a:endParaRPr lang="en-IN" sz="1400" dirty="0">
              <a:latin typeface="Times New Roman" panose="02020603050405020304" pitchFamily="18" charset="0"/>
              <a:cs typeface="Times New Roman" panose="02020603050405020304" pitchFamily="18" charset="0"/>
            </a:endParaRPr>
          </a:p>
          <a:p>
            <a:pPr lvl="0"/>
            <a:endParaRPr lang="en-US" sz="1800" dirty="0"/>
          </a:p>
          <a:p>
            <a:pPr marL="0" indent="0" algn="just">
              <a:lnSpc>
                <a:spcPct val="150000"/>
              </a:lnSpc>
              <a:buNone/>
            </a:pPr>
            <a:endParaRPr lang="en-US" sz="17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700" y="2077772"/>
            <a:ext cx="5188526" cy="3839264"/>
          </a:xfrm>
          <a:prstGeom prst="rect">
            <a:avLst/>
          </a:prstGeom>
        </p:spPr>
      </p:pic>
      <p:pic>
        <p:nvPicPr>
          <p:cNvPr id="6" name="image2.jpeg"/>
          <p:cNvPicPr>
            <a:picLocks noChangeAspect="1"/>
          </p:cNvPicPr>
          <p:nvPr/>
        </p:nvPicPr>
        <p:blipFill>
          <a:blip r:embed="rId3" cstate="print"/>
          <a:stretch>
            <a:fillRect/>
          </a:stretch>
        </p:blipFill>
        <p:spPr>
          <a:xfrm>
            <a:off x="421341" y="395535"/>
            <a:ext cx="914400" cy="91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920"/>
            <a:ext cx="10515600" cy="790187"/>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CONVENTIONAL COUPLER DESIGN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19.jpeg"/>
          <p:cNvPicPr>
            <a:picLocks noGrp="1"/>
          </p:cNvPicPr>
          <p:nvPr>
            <p:ph idx="1"/>
          </p:nvPr>
        </p:nvPicPr>
        <p:blipFill>
          <a:blip r:embed="rId2" cstate="print"/>
          <a:stretch>
            <a:fillRect/>
          </a:stretch>
        </p:blipFill>
        <p:spPr>
          <a:xfrm>
            <a:off x="1787653" y="1662547"/>
            <a:ext cx="8769511" cy="4203865"/>
          </a:xfrm>
          <a:prstGeom prst="rect">
            <a:avLst/>
          </a:prstGeom>
        </p:spPr>
      </p:pic>
      <p:sp>
        <p:nvSpPr>
          <p:cNvPr id="10" name="Rectangle 9"/>
          <p:cNvSpPr/>
          <p:nvPr/>
        </p:nvSpPr>
        <p:spPr>
          <a:xfrm>
            <a:off x="4104543" y="5953080"/>
            <a:ext cx="413029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HFSS Structure of conventional coupler</a:t>
            </a:r>
            <a:endParaRPr lang="en-US" b="1" dirty="0">
              <a:latin typeface="Times New Roman" panose="02020603050405020304" pitchFamily="18" charset="0"/>
              <a:cs typeface="Times New Roman" panose="02020603050405020304" pitchFamily="18" charset="0"/>
            </a:endParaRPr>
          </a:p>
        </p:txBody>
      </p:sp>
      <p:pic>
        <p:nvPicPr>
          <p:cNvPr id="6" name="image2.jpeg"/>
          <p:cNvPicPr>
            <a:picLocks noChangeAspect="1"/>
          </p:cNvPicPr>
          <p:nvPr/>
        </p:nvPicPr>
        <p:blipFill>
          <a:blip r:embed="rId3" cstate="print"/>
          <a:stretch>
            <a:fillRect/>
          </a:stretch>
        </p:blipFill>
        <p:spPr>
          <a:xfrm>
            <a:off x="421341" y="395535"/>
            <a:ext cx="914400" cy="91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593"/>
            <a:ext cx="10515600" cy="777241"/>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EXISTING DESIGN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36064"/>
            <a:ext cx="10515600" cy="4759739"/>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It is a brief analysis of the existing methods of reducing microstrip device dimensions.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Based on this method, a compact directional coupler, which divides the power in a 1:2 ratio, was designed and manufactured.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It uses quarter-wave transmission line segments.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compact directional microstrip coupler, operating at the frequency of 1900 </a:t>
            </a:r>
            <a:r>
              <a:rPr lang="en-US" sz="1600" dirty="0" err="1">
                <a:latin typeface="Times New Roman" panose="02020603050405020304" pitchFamily="18" charset="0"/>
                <a:cs typeface="Times New Roman" panose="02020603050405020304" pitchFamily="18" charset="0"/>
              </a:rPr>
              <a:t>MHz.</a:t>
            </a:r>
            <a:r>
              <a:rPr lang="en-US" sz="1600" dirty="0">
                <a:latin typeface="Times New Roman" panose="02020603050405020304" pitchFamily="18" charset="0"/>
                <a:cs typeface="Times New Roman" panose="02020603050405020304" pitchFamily="18" charset="0"/>
              </a:rPr>
              <a:t> FR4 was used as substrate material in the designed structure, with dielectric permeability İ = 4.4 and thickness of h = 1 mm.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proposed miniaturization method allowed reducing the bridge coupler dimensions by 70% compared to the standard design.</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594"/>
            <a:ext cx="10515600" cy="77724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EXISTING DESIGN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81298" y="1662545"/>
            <a:ext cx="8930245" cy="431074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 name="Picture 2" descr="C:\Users\NETWORK LAB\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0513"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415983" y="6049280"/>
            <a:ext cx="2268570"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Design of the coupler</a:t>
            </a:r>
            <a:endParaRPr lang="en-US" b="1" dirty="0">
              <a:latin typeface="Times New Roman" panose="02020603050405020304" pitchFamily="18" charset="0"/>
              <a:cs typeface="Times New Roman" panose="02020603050405020304" pitchFamily="18" charset="0"/>
            </a:endParaRPr>
          </a:p>
        </p:txBody>
      </p:sp>
      <p:pic>
        <p:nvPicPr>
          <p:cNvPr id="6" name="image2.jpeg"/>
          <p:cNvPicPr>
            <a:picLocks noChangeAspect="1"/>
          </p:cNvPicPr>
          <p:nvPr/>
        </p:nvPicPr>
        <p:blipFill>
          <a:blip r:embed="rId3" cstate="print"/>
          <a:stretch>
            <a:fillRect/>
          </a:stretch>
        </p:blipFill>
        <p:spPr>
          <a:xfrm>
            <a:off x="421341" y="395535"/>
            <a:ext cx="914400" cy="91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EXISTING DESIGN</a:t>
            </a:r>
            <a:endParaRPr lang="en-US" sz="3200" dirty="0">
              <a:solidFill>
                <a:schemeClr val="accent1">
                  <a:lumMod val="75000"/>
                </a:schemeClr>
              </a:solidFill>
            </a:endParaRPr>
          </a:p>
        </p:txBody>
      </p:sp>
      <p:sp>
        <p:nvSpPr>
          <p:cNvPr id="3" name="Content Placeholder 2"/>
          <p:cNvSpPr>
            <a:spLocks noGrp="1"/>
          </p:cNvSpPr>
          <p:nvPr>
            <p:ph idx="1"/>
          </p:nvPr>
        </p:nvSpPr>
        <p:spPr>
          <a:xfrm>
            <a:off x="838200" y="1626053"/>
            <a:ext cx="10515600" cy="4879975"/>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In order to increase the miniaturization efficiency, the length of each stub is selected individually. This allows positioning all the elements in the most compact manner.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The dimensions of the miniature structure are 13.4 mm x 13.6 mm = 182.2 mm</a:t>
            </a:r>
            <a:r>
              <a:rPr lang="en-US" sz="1600" baseline="30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Using the R&amp;S vector network analyzer, the experimental characteristics were obtained, which coincided with simulation results with minor error.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working frequency band, determined by decoupling level of -20 dB, is reduced by approximately 38%. Also, the propagation ratio loss was increased</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US" sz="17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7204"/>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EXISTING DESIGN</a:t>
            </a:r>
            <a:endParaRPr lang="en-US" sz="3200" dirty="0">
              <a:solidFill>
                <a:schemeClr val="accent1">
                  <a:lumMod val="75000"/>
                </a:schemeClr>
              </a:solidFill>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6.jpeg"/>
          <p:cNvPicPr/>
          <p:nvPr/>
        </p:nvPicPr>
        <p:blipFill>
          <a:blip r:embed="rId2" cstate="print"/>
          <a:stretch>
            <a:fillRect/>
          </a:stretch>
        </p:blipFill>
        <p:spPr>
          <a:xfrm>
            <a:off x="1508165" y="1572885"/>
            <a:ext cx="9310255" cy="4234147"/>
          </a:xfrm>
          <a:prstGeom prst="rect">
            <a:avLst/>
          </a:prstGeom>
        </p:spPr>
      </p:pic>
      <p:sp>
        <p:nvSpPr>
          <p:cNvPr id="6" name="Rectangle 5"/>
          <p:cNvSpPr/>
          <p:nvPr/>
        </p:nvSpPr>
        <p:spPr>
          <a:xfrm>
            <a:off x="4069265" y="6017572"/>
            <a:ext cx="3604513"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Simulated Structure of the coupler</a:t>
            </a:r>
            <a:endParaRPr lang="en-US" b="1" dirty="0">
              <a:latin typeface="Times New Roman" panose="02020603050405020304" pitchFamily="18" charset="0"/>
              <a:cs typeface="Times New Roman" panose="02020603050405020304" pitchFamily="18" charset="0"/>
            </a:endParaRPr>
          </a:p>
        </p:txBody>
      </p:sp>
      <p:pic>
        <p:nvPicPr>
          <p:cNvPr id="3"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accent1">
                    <a:lumMod val="75000"/>
                  </a:schemeClr>
                </a:solidFill>
                <a:latin typeface="Times New Roman" panose="02020603050405020304" pitchFamily="18" charset="0"/>
                <a:cs typeface="Times New Roman" panose="02020603050405020304" pitchFamily="18" charset="0"/>
              </a:rPr>
              <a:t>PROPOSED METHOD</a:t>
            </a:r>
            <a:endParaRPr lang="en-US"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4624"/>
            <a:ext cx="10515600" cy="4892675"/>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Quadrature </a:t>
            </a:r>
            <a:r>
              <a:rPr lang="en-US" sz="1600" dirty="0" err="1">
                <a:latin typeface="Times New Roman" panose="02020603050405020304" pitchFamily="18" charset="0"/>
                <a:cs typeface="Times New Roman" panose="02020603050405020304" pitchFamily="18" charset="0"/>
              </a:rPr>
              <a:t>Branchline</a:t>
            </a:r>
            <a:r>
              <a:rPr lang="en-US" sz="1600" dirty="0">
                <a:latin typeface="Times New Roman" panose="02020603050405020304" pitchFamily="18" charset="0"/>
                <a:cs typeface="Times New Roman" panose="02020603050405020304" pitchFamily="18" charset="0"/>
              </a:rPr>
              <a:t> Coupler using slow wave structure is proposed.</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 microstrip line is a type of transmission line which contains of a thin conducting strip (usually made of copper) that is placed on top of a dielectric substrate, with a ground plane on the other side. The strip and the ground are separated by the dielectric substrate.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The strip width, substrate thickness and dielectric constant are the main design parameters that affect the impedance and performance of a microstrip line. </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Here Artificial Transmission lines are installed instead of quarter-wave segments.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The proposed Artificial Transmission Lines have the same phase progression of 90 degrees at the operating frequency as the quarter-wave segment.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A quarter-wave line, also known as a quarter -wave transformer or quarter-wave matching section, is a type of transmission line used in radio frequency (RF) and microwave systems. </a:t>
            </a:r>
            <a:endParaRPr lang="en-US" sz="16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accent1">
                    <a:lumMod val="75000"/>
                  </a:schemeClr>
                </a:solidFill>
                <a:latin typeface="Times New Roman" panose="02020603050405020304" pitchFamily="18" charset="0"/>
                <a:cs typeface="Times New Roman" panose="02020603050405020304" pitchFamily="18" charset="0"/>
              </a:rPr>
              <a:t>PROPOSED METHOD</a:t>
            </a:r>
            <a:endParaRPr lang="en-US" sz="36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281" y="1508166"/>
            <a:ext cx="9815372" cy="5349834"/>
          </a:xfrm>
        </p:spPr>
      </p:pic>
      <p:pic>
        <p:nvPicPr>
          <p:cNvPr id="3"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95534"/>
            <a:ext cx="9407651" cy="695641"/>
          </a:xfrm>
        </p:spPr>
        <p:txBody>
          <a:bodyPr>
            <a:norm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                              OUTLINE</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57300" y="1380735"/>
            <a:ext cx="5181600" cy="5055692"/>
          </a:xfrm>
        </p:spPr>
        <p:txBody>
          <a:bodyPr>
            <a:noAutofit/>
          </a:bodyPr>
          <a:lstStyle/>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Introduction</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Literature Survey</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Problem Statement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Objectives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Conventional Coupler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Existing Design</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Proposed Method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dirty="0"/>
          </a:p>
        </p:txBody>
      </p:sp>
      <p:sp>
        <p:nvSpPr>
          <p:cNvPr id="6" name="Content Placeholder 5"/>
          <p:cNvSpPr>
            <a:spLocks noGrp="1"/>
          </p:cNvSpPr>
          <p:nvPr>
            <p:ph sz="half" idx="2"/>
          </p:nvPr>
        </p:nvSpPr>
        <p:spPr>
          <a:xfrm>
            <a:off x="6408346" y="1518417"/>
            <a:ext cx="5181600" cy="4730115"/>
          </a:xfrm>
        </p:spPr>
        <p:txBody>
          <a:bodyPr>
            <a:normAutofit/>
          </a:bodyPr>
          <a:lstStyle/>
          <a:p>
            <a:pPr>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Advantages</a:t>
            </a:r>
            <a:endParaRPr lang="en-US" sz="20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Result  &amp; Discussion  </a:t>
            </a:r>
            <a:endParaRPr lang="en-US" sz="20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Fabricated Coupler</a:t>
            </a:r>
            <a:endParaRPr lang="en-US" sz="20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Measured Result    </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Relevance to Society</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r>
              <a:rPr lang="en-US" sz="2000" dirty="0">
                <a:latin typeface="Times New Roman" panose="02020603050405020304" pitchFamily="18" charset="0"/>
                <a:cs typeface="Times New Roman" panose="02020603050405020304" pitchFamily="18" charset="0"/>
              </a:rPr>
              <a:t>Reference</a:t>
            </a:r>
            <a:endParaRPr lang="en-US" sz="20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1" y="395534"/>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chemeClr val="accent1">
                    <a:lumMod val="75000"/>
                  </a:schemeClr>
                </a:solidFill>
                <a:latin typeface="Times New Roman" panose="02020603050405020304" pitchFamily="18" charset="0"/>
                <a:cs typeface="Times New Roman" panose="02020603050405020304" pitchFamily="18" charset="0"/>
              </a:rPr>
              <a:t>PROPOSED METHOD</a:t>
            </a:r>
            <a:endParaRPr lang="en-US" sz="4000" dirty="0"/>
          </a:p>
        </p:txBody>
      </p:sp>
      <p:sp>
        <p:nvSpPr>
          <p:cNvPr id="3" name="Content Placeholder 2"/>
          <p:cNvSpPr>
            <a:spLocks noGrp="1"/>
          </p:cNvSpPr>
          <p:nvPr>
            <p:ph idx="1"/>
          </p:nvPr>
        </p:nvSpPr>
        <p:spPr>
          <a:xfrm>
            <a:off x="838200" y="1546224"/>
            <a:ext cx="10515600" cy="4752975"/>
          </a:xfrm>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It is used to match the impedance of two different transmission lines or components in a circuit that have different characteristics impedances</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The substrate used for simulation is FR4 with relative permittivity 4.4 and relative permeability 1. FR" stands for "flame retardant". It is made up of multiple layers of fiberglass cloth and epoxy resin and is designed to resist heat and fire.</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The total dimension of the coupler is 27.2mm x 27.2mm. The length of the series arm L1 is 27.2 mm. The length of shunt arm is 27.2mm.</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In this design, perfect serpentine line section is substituted. A study of simulation fabrication, and system integration for the development of coupler of two- dimensional serpentine pattern is briefed.</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The proposed design is compared with conventional </a:t>
            </a:r>
            <a:r>
              <a:rPr lang="en-US" sz="1600" dirty="0" err="1">
                <a:latin typeface="Times New Roman" panose="02020603050405020304" pitchFamily="18" charset="0"/>
                <a:cs typeface="Times New Roman" panose="02020603050405020304" pitchFamily="18" charset="0"/>
              </a:rPr>
              <a:t>branchline</a:t>
            </a:r>
            <a:r>
              <a:rPr lang="en-US" sz="1600" dirty="0">
                <a:latin typeface="Times New Roman" panose="02020603050405020304" pitchFamily="18" charset="0"/>
                <a:cs typeface="Times New Roman" panose="02020603050405020304" pitchFamily="18" charset="0"/>
              </a:rPr>
              <a:t> coupler and existing design  and S-parameters are analyzed using HFSS design tool.</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PROPOSED METHOD</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nvGraphicFramePr>
        <p:xfrm>
          <a:off x="6011082" y="3515096"/>
          <a:ext cx="5956935" cy="1782445"/>
        </p:xfrm>
        <a:graphic>
          <a:graphicData uri="http://schemas.openxmlformats.org/drawingml/2006/table">
            <a:tbl>
              <a:tblPr firstRow="1" firstCol="1" lastRow="1" lastCol="1" bandRow="1" bandCol="1"/>
              <a:tblGrid>
                <a:gridCol w="991235"/>
                <a:gridCol w="994410"/>
                <a:gridCol w="991235"/>
                <a:gridCol w="994410"/>
                <a:gridCol w="991235"/>
                <a:gridCol w="994410"/>
              </a:tblGrid>
              <a:tr h="892810">
                <a:tc>
                  <a:txBody>
                    <a:bodyPr/>
                    <a:lstStyle/>
                    <a:p>
                      <a:pPr marL="0" marR="0">
                        <a:spcBef>
                          <a:spcPts val="0"/>
                        </a:spcBef>
                        <a:spcAft>
                          <a:spcPts val="0"/>
                        </a:spcAft>
                      </a:pPr>
                      <a:r>
                        <a:rPr lang="en-US" sz="12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0" marR="0">
                        <a:spcBef>
                          <a:spcPts val="15"/>
                        </a:spcBef>
                        <a:spcAft>
                          <a:spcPts val="0"/>
                        </a:spcAft>
                      </a:pPr>
                      <a:r>
                        <a:rPr lang="en-US" sz="125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61595" marR="54610" algn="ctr">
                        <a:spcBef>
                          <a:spcPts val="0"/>
                        </a:spcBef>
                        <a:spcAft>
                          <a:spcPts val="0"/>
                        </a:spcAft>
                      </a:pPr>
                      <a:r>
                        <a:rPr lang="en-US" sz="1100" b="1" dirty="0">
                          <a:effectLst/>
                          <a:latin typeface="Times New Roman" panose="02020603050405020304"/>
                          <a:ea typeface="Times New Roman" panose="02020603050405020304"/>
                          <a:cs typeface="Times New Roman" panose="02020603050405020304"/>
                        </a:rPr>
                        <a:t>SYMBOL</a:t>
                      </a:r>
                      <a:endParaRPr lang="en-US" sz="11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4"/>
                    </a:solidFill>
                  </a:tcPr>
                </a:tc>
                <a:tc>
                  <a:txBody>
                    <a:bodyPr/>
                    <a:lstStyle/>
                    <a:p>
                      <a:pPr marL="0" marR="0">
                        <a:spcBef>
                          <a:spcPts val="0"/>
                        </a:spcBef>
                        <a:spcAft>
                          <a:spcPts val="0"/>
                        </a:spcAft>
                      </a:pPr>
                      <a:r>
                        <a:rPr lang="en-US" sz="15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0" marR="0">
                        <a:spcBef>
                          <a:spcPts val="20"/>
                        </a:spcBef>
                        <a:spcAft>
                          <a:spcPts val="0"/>
                        </a:spcAft>
                      </a:pPr>
                      <a:r>
                        <a:rPr lang="en-US" sz="12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328295" marR="323215" algn="ctr">
                        <a:spcBef>
                          <a:spcPts val="0"/>
                        </a:spcBef>
                        <a:spcAft>
                          <a:spcPts val="0"/>
                        </a:spcAft>
                      </a:pPr>
                      <a:r>
                        <a:rPr lang="en-US" sz="1400" b="1" i="1">
                          <a:effectLst/>
                          <a:latin typeface="Times New Roman" panose="02020603050405020304"/>
                          <a:ea typeface="Times New Roman" panose="02020603050405020304"/>
                          <a:cs typeface="Times New Roman" panose="02020603050405020304"/>
                        </a:rPr>
                        <a:t>L</a:t>
                      </a:r>
                      <a:r>
                        <a:rPr lang="en-US" sz="900" b="1" i="1">
                          <a:effectLst/>
                          <a:latin typeface="Times New Roman" panose="02020603050405020304"/>
                          <a:ea typeface="Times New Roman" panose="02020603050405020304"/>
                          <a:cs typeface="Times New Roman" panose="02020603050405020304"/>
                        </a:rPr>
                        <a:t>1</a:t>
                      </a:r>
                      <a:endParaRPr lang="en-US" sz="110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0" marR="0">
                        <a:spcBef>
                          <a:spcPts val="25"/>
                        </a:spcBef>
                        <a:spcAft>
                          <a:spcPts val="0"/>
                        </a:spcAft>
                      </a:pPr>
                      <a:r>
                        <a:rPr lang="en-US" sz="12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54610" marR="59055" algn="ctr">
                        <a:spcBef>
                          <a:spcPts val="0"/>
                        </a:spcBef>
                        <a:spcAft>
                          <a:spcPts val="0"/>
                        </a:spcAft>
                      </a:pPr>
                      <a:r>
                        <a:rPr lang="en-US" sz="1400" b="1" i="1">
                          <a:effectLst/>
                          <a:latin typeface="Times New Roman" panose="02020603050405020304"/>
                          <a:ea typeface="Times New Roman" panose="02020603050405020304"/>
                          <a:cs typeface="Times New Roman" panose="02020603050405020304"/>
                        </a:rPr>
                        <a:t>L2</a:t>
                      </a:r>
                      <a:endParaRPr lang="en-US" sz="110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0" marR="0">
                        <a:spcBef>
                          <a:spcPts val="25"/>
                        </a:spcBef>
                        <a:spcAft>
                          <a:spcPts val="0"/>
                        </a:spcAft>
                      </a:pPr>
                      <a:r>
                        <a:rPr lang="en-US" sz="12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325120" marR="323215" algn="ctr">
                        <a:spcBef>
                          <a:spcPts val="0"/>
                        </a:spcBef>
                        <a:spcAft>
                          <a:spcPts val="0"/>
                        </a:spcAft>
                      </a:pPr>
                      <a:r>
                        <a:rPr lang="en-US" sz="1400" b="1" i="1">
                          <a:effectLst/>
                          <a:latin typeface="Times New Roman" panose="02020603050405020304"/>
                          <a:ea typeface="Times New Roman" panose="02020603050405020304"/>
                          <a:cs typeface="Times New Roman" panose="02020603050405020304"/>
                        </a:rPr>
                        <a:t>W1</a:t>
                      </a:r>
                      <a:endParaRPr lang="en-US" sz="110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0" marR="0">
                        <a:spcBef>
                          <a:spcPts val="25"/>
                        </a:spcBef>
                        <a:spcAft>
                          <a:spcPts val="0"/>
                        </a:spcAft>
                      </a:pPr>
                      <a:r>
                        <a:rPr lang="en-US" sz="12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61595" marR="57785" algn="ctr">
                        <a:spcBef>
                          <a:spcPts val="0"/>
                        </a:spcBef>
                        <a:spcAft>
                          <a:spcPts val="0"/>
                        </a:spcAft>
                      </a:pPr>
                      <a:r>
                        <a:rPr lang="en-US" sz="1400" b="1" i="1" dirty="0">
                          <a:effectLst/>
                          <a:latin typeface="Times New Roman" panose="02020603050405020304"/>
                          <a:ea typeface="Times New Roman" panose="02020603050405020304"/>
                          <a:cs typeface="Times New Roman" panose="02020603050405020304"/>
                        </a:rPr>
                        <a:t>W2</a:t>
                      </a:r>
                      <a:endParaRPr lang="en-US" sz="11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0" marR="0">
                        <a:spcBef>
                          <a:spcPts val="25"/>
                        </a:spcBef>
                        <a:spcAft>
                          <a:spcPts val="0"/>
                        </a:spcAft>
                      </a:pPr>
                      <a:r>
                        <a:rPr lang="en-US" sz="12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328295" marR="321310" algn="ctr">
                        <a:spcBef>
                          <a:spcPts val="0"/>
                        </a:spcBef>
                        <a:spcAft>
                          <a:spcPts val="0"/>
                        </a:spcAft>
                      </a:pPr>
                      <a:r>
                        <a:rPr lang="en-US" sz="1400" b="1" i="1">
                          <a:effectLst/>
                          <a:latin typeface="Times New Roman" panose="02020603050405020304"/>
                          <a:ea typeface="Times New Roman" panose="02020603050405020304"/>
                          <a:cs typeface="Times New Roman" panose="02020603050405020304"/>
                        </a:rPr>
                        <a:t>W3</a:t>
                      </a:r>
                      <a:endParaRPr lang="en-US" sz="110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89635">
                <a:tc>
                  <a:txBody>
                    <a:bodyPr/>
                    <a:lstStyle/>
                    <a:p>
                      <a:pPr marL="0" marR="0">
                        <a:spcBef>
                          <a:spcPts val="0"/>
                        </a:spcBef>
                        <a:spcAft>
                          <a:spcPts val="0"/>
                        </a:spcAft>
                      </a:pPr>
                      <a:r>
                        <a:rPr lang="en-US" sz="120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0" marR="0">
                        <a:spcBef>
                          <a:spcPts val="15"/>
                        </a:spcBef>
                        <a:spcAft>
                          <a:spcPts val="0"/>
                        </a:spcAft>
                      </a:pPr>
                      <a:r>
                        <a:rPr lang="en-US" sz="1250">
                          <a:effectLst/>
                          <a:latin typeface="Times New Roman" panose="02020603050405020304"/>
                          <a:ea typeface="Times New Roman" panose="02020603050405020304"/>
                          <a:cs typeface="Times New Roman" panose="02020603050405020304"/>
                        </a:rPr>
                        <a:t> </a:t>
                      </a:r>
                      <a:endParaRPr lang="en-US" sz="1100">
                        <a:effectLst/>
                        <a:latin typeface="Times New Roman" panose="02020603050405020304"/>
                        <a:ea typeface="Times New Roman" panose="02020603050405020304"/>
                        <a:cs typeface="Times New Roman" panose="02020603050405020304"/>
                      </a:endParaRPr>
                    </a:p>
                    <a:p>
                      <a:pPr marL="61595" marR="59055" algn="ctr">
                        <a:spcBef>
                          <a:spcPts val="0"/>
                        </a:spcBef>
                        <a:spcAft>
                          <a:spcPts val="0"/>
                        </a:spcAft>
                      </a:pPr>
                      <a:r>
                        <a:rPr lang="en-US" sz="1100" b="1" spc="-5">
                          <a:effectLst/>
                          <a:latin typeface="Times New Roman" panose="02020603050405020304"/>
                          <a:ea typeface="Times New Roman" panose="02020603050405020304"/>
                          <a:cs typeface="Times New Roman" panose="02020603050405020304"/>
                        </a:rPr>
                        <a:t>VALUE</a:t>
                      </a:r>
                      <a:r>
                        <a:rPr lang="en-US" sz="1100" b="1" spc="-65">
                          <a:effectLst/>
                          <a:latin typeface="Times New Roman" panose="02020603050405020304"/>
                          <a:ea typeface="Times New Roman" panose="02020603050405020304"/>
                          <a:cs typeface="Times New Roman" panose="02020603050405020304"/>
                        </a:rPr>
                        <a:t> </a:t>
                      </a:r>
                      <a:r>
                        <a:rPr lang="en-US" sz="1100" b="1">
                          <a:effectLst/>
                          <a:latin typeface="Times New Roman" panose="02020603050405020304"/>
                          <a:ea typeface="Times New Roman" panose="02020603050405020304"/>
                          <a:cs typeface="Times New Roman" panose="02020603050405020304"/>
                        </a:rPr>
                        <a:t>(mm)</a:t>
                      </a:r>
                      <a:endParaRPr lang="en-US" sz="110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CC2E4"/>
                    </a:solidFill>
                  </a:tcPr>
                </a:tc>
                <a:tc>
                  <a:txBody>
                    <a:bodyPr/>
                    <a:lstStyle/>
                    <a:p>
                      <a:pPr marL="0" marR="0">
                        <a:spcBef>
                          <a:spcPts val="0"/>
                        </a:spcBef>
                        <a:spcAft>
                          <a:spcPts val="0"/>
                        </a:spcAft>
                      </a:pPr>
                      <a:r>
                        <a:rPr lang="en-US" sz="15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2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328295" marR="323215" algn="ctr">
                        <a:spcBef>
                          <a:spcPts val="0"/>
                        </a:spcBef>
                        <a:spcAft>
                          <a:spcPts val="0"/>
                        </a:spcAft>
                      </a:pPr>
                      <a:r>
                        <a:rPr lang="en-US" sz="1400" b="1" dirty="0">
                          <a:effectLst/>
                          <a:latin typeface="Times New Roman" panose="02020603050405020304"/>
                          <a:ea typeface="Times New Roman" panose="02020603050405020304"/>
                          <a:cs typeface="Times New Roman" panose="02020603050405020304"/>
                        </a:rPr>
                        <a:t>27.2</a:t>
                      </a:r>
                      <a:endParaRPr lang="en-US" sz="11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2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60325" marR="59055" algn="ctr">
                        <a:spcBef>
                          <a:spcPts val="0"/>
                        </a:spcBef>
                        <a:spcAft>
                          <a:spcPts val="0"/>
                        </a:spcAft>
                      </a:pPr>
                      <a:r>
                        <a:rPr lang="en-US" sz="1400" b="1" dirty="0">
                          <a:effectLst/>
                          <a:latin typeface="Times New Roman" panose="02020603050405020304"/>
                          <a:ea typeface="Times New Roman" panose="02020603050405020304"/>
                          <a:cs typeface="Times New Roman" panose="02020603050405020304"/>
                        </a:rPr>
                        <a:t>27.2</a:t>
                      </a:r>
                      <a:endParaRPr lang="en-US" sz="11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2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323215" marR="323215" algn="ctr">
                        <a:spcBef>
                          <a:spcPts val="0"/>
                        </a:spcBef>
                        <a:spcAft>
                          <a:spcPts val="0"/>
                        </a:spcAft>
                      </a:pPr>
                      <a:r>
                        <a:rPr lang="en-US" sz="1400" b="1" dirty="0">
                          <a:effectLst/>
                          <a:latin typeface="Times New Roman" panose="02020603050405020304"/>
                          <a:ea typeface="Times New Roman" panose="02020603050405020304"/>
                          <a:cs typeface="Times New Roman" panose="02020603050405020304"/>
                        </a:rPr>
                        <a:t>2.5</a:t>
                      </a:r>
                      <a:endParaRPr lang="en-US" sz="11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2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61595" marR="59055" algn="ctr">
                        <a:spcBef>
                          <a:spcPts val="0"/>
                        </a:spcBef>
                        <a:spcAft>
                          <a:spcPts val="0"/>
                        </a:spcAft>
                      </a:pPr>
                      <a:r>
                        <a:rPr lang="en-US" sz="1400" b="1" dirty="0">
                          <a:effectLst/>
                          <a:latin typeface="Times New Roman" panose="02020603050405020304"/>
                          <a:ea typeface="Times New Roman" panose="02020603050405020304"/>
                          <a:cs typeface="Times New Roman" panose="02020603050405020304"/>
                        </a:rPr>
                        <a:t>1</a:t>
                      </a:r>
                      <a:endParaRPr lang="en-US" sz="11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5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200" dirty="0">
                          <a:effectLst/>
                          <a:latin typeface="Times New Roman" panose="02020603050405020304"/>
                          <a:ea typeface="Times New Roman" panose="02020603050405020304"/>
                          <a:cs typeface="Times New Roman" panose="02020603050405020304"/>
                        </a:rPr>
                        <a:t> </a:t>
                      </a:r>
                      <a:endParaRPr lang="en-US" sz="1100" dirty="0">
                        <a:effectLst/>
                        <a:latin typeface="Times New Roman" panose="02020603050405020304"/>
                        <a:ea typeface="Times New Roman" panose="02020603050405020304"/>
                        <a:cs typeface="Times New Roman" panose="02020603050405020304"/>
                      </a:endParaRPr>
                    </a:p>
                    <a:p>
                      <a:pPr marL="5715" marR="0" algn="ctr">
                        <a:spcBef>
                          <a:spcPts val="0"/>
                        </a:spcBef>
                        <a:spcAft>
                          <a:spcPts val="0"/>
                        </a:spcAft>
                      </a:pPr>
                      <a:r>
                        <a:rPr lang="en-US" sz="1400" b="1" dirty="0">
                          <a:effectLst/>
                          <a:latin typeface="Times New Roman" panose="02020603050405020304"/>
                          <a:ea typeface="Times New Roman" panose="02020603050405020304"/>
                          <a:cs typeface="Times New Roman" panose="02020603050405020304"/>
                        </a:rPr>
                        <a:t>0.5</a:t>
                      </a:r>
                      <a:endParaRPr lang="en-US" sz="11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Rectangle 12"/>
          <p:cNvSpPr/>
          <p:nvPr/>
        </p:nvSpPr>
        <p:spPr>
          <a:xfrm>
            <a:off x="1455153" y="5607660"/>
            <a:ext cx="316432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Front view of Proposed design</a:t>
            </a:r>
            <a:endParaRPr lang="en-US" b="1" dirty="0">
              <a:latin typeface="Times New Roman" panose="02020603050405020304" pitchFamily="18" charset="0"/>
              <a:cs typeface="Times New Roman" panose="02020603050405020304" pitchFamily="18" charset="0"/>
            </a:endParaRPr>
          </a:p>
        </p:txBody>
      </p:sp>
      <p:sp>
        <p:nvSpPr>
          <p:cNvPr id="14" name="Rectangle 13"/>
          <p:cNvSpPr/>
          <p:nvPr/>
        </p:nvSpPr>
        <p:spPr>
          <a:xfrm>
            <a:off x="7257440" y="2947451"/>
            <a:ext cx="325185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Dimension of proposed coupler</a:t>
            </a:r>
            <a:endParaRPr lang="en-US" b="1"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7535" b="20578"/>
          <a:stretch>
            <a:fillRect/>
          </a:stretch>
        </p:blipFill>
        <p:spPr>
          <a:xfrm>
            <a:off x="513774" y="1690688"/>
            <a:ext cx="5008485" cy="3490912"/>
          </a:xfrm>
          <a:prstGeom prst="rect">
            <a:avLst/>
          </a:prstGeom>
        </p:spPr>
      </p:pic>
      <p:pic>
        <p:nvPicPr>
          <p:cNvPr id="16"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0124"/>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PROPOSED METHOD</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Content Placeholder 1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060" y="1387783"/>
            <a:ext cx="5646774" cy="4322618"/>
          </a:xfrm>
        </p:spPr>
      </p:pic>
      <p:sp>
        <p:nvSpPr>
          <p:cNvPr id="16" name="Rectangle 15"/>
          <p:cNvSpPr/>
          <p:nvPr/>
        </p:nvSpPr>
        <p:spPr>
          <a:xfrm>
            <a:off x="1477802" y="5940649"/>
            <a:ext cx="367728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HFSS Structure of Proposed design</a:t>
            </a:r>
            <a:endParaRPr lang="en-US" b="1" dirty="0">
              <a:latin typeface="Times New Roman" panose="02020603050405020304" pitchFamily="18" charset="0"/>
              <a:cs typeface="Times New Roman" panose="02020603050405020304" pitchFamily="18" charset="0"/>
            </a:endParaRPr>
          </a:p>
        </p:txBody>
      </p:sp>
      <p:pic>
        <p:nvPicPr>
          <p:cNvPr id="6" name="image2.jpeg"/>
          <p:cNvPicPr>
            <a:picLocks noChangeAspect="1"/>
          </p:cNvPicPr>
          <p:nvPr/>
        </p:nvPicPr>
        <p:blipFill>
          <a:blip r:embed="rId3" cstate="print"/>
          <a:stretch>
            <a:fillRect/>
          </a:stretch>
        </p:blipFill>
        <p:spPr>
          <a:xfrm>
            <a:off x="268941" y="243135"/>
            <a:ext cx="914400" cy="914400"/>
          </a:xfrm>
          <a:prstGeom prst="rect">
            <a:avLst/>
          </a:prstGeom>
        </p:spPr>
      </p:pic>
      <p:graphicFrame>
        <p:nvGraphicFramePr>
          <p:cNvPr id="3" name="Table 7"/>
          <p:cNvGraphicFramePr>
            <a:graphicFrameLocks noGrp="1"/>
          </p:cNvGraphicFramePr>
          <p:nvPr/>
        </p:nvGraphicFramePr>
        <p:xfrm>
          <a:off x="7477432" y="2098428"/>
          <a:ext cx="4026312" cy="3569655"/>
        </p:xfrm>
        <a:graphic>
          <a:graphicData uri="http://schemas.openxmlformats.org/drawingml/2006/table">
            <a:tbl>
              <a:tblPr firstRow="1" bandRow="1">
                <a:tableStyleId>{5C22544A-7EE6-4342-B048-85BDC9FD1C3A}</a:tableStyleId>
              </a:tblPr>
              <a:tblGrid>
                <a:gridCol w="2013156"/>
                <a:gridCol w="2013156"/>
              </a:tblGrid>
              <a:tr h="699022">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 Frequency</a:t>
                      </a:r>
                      <a:endParaRPr lang="en-US" sz="20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dirty="0">
                          <a:solidFill>
                            <a:schemeClr val="tx1"/>
                          </a:solidFill>
                          <a:latin typeface="Times New Roman" panose="02020603050405020304" pitchFamily="18" charset="0"/>
                          <a:cs typeface="Times New Roman" panose="02020603050405020304" pitchFamily="18" charset="0"/>
                        </a:rPr>
                        <a:t> 1.3GHz</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99022">
                <a:tc>
                  <a:txBody>
                    <a:bodyPr/>
                    <a:lstStyle/>
                    <a:p>
                      <a:pPr algn="ctr"/>
                      <a:r>
                        <a:rPr lang="en-US" sz="2000" dirty="0">
                          <a:latin typeface="Times New Roman" panose="02020603050405020304" pitchFamily="18" charset="0"/>
                          <a:cs typeface="Times New Roman" panose="02020603050405020304" pitchFamily="18" charset="0"/>
                        </a:rPr>
                        <a:t>Substrate</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Times New Roman" panose="02020603050405020304" pitchFamily="18" charset="0"/>
                          <a:cs typeface="Times New Roman" panose="02020603050405020304" pitchFamily="18" charset="0"/>
                        </a:rPr>
                        <a:t>FR4</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20346">
                <a:tc>
                  <a:txBody>
                    <a:bodyPr/>
                    <a:lstStyle/>
                    <a:p>
                      <a:pPr algn="ctr"/>
                      <a:r>
                        <a:rPr lang="en-US" sz="2000" dirty="0">
                          <a:latin typeface="Times New Roman" panose="02020603050405020304" pitchFamily="18" charset="0"/>
                          <a:cs typeface="Times New Roman" panose="02020603050405020304" pitchFamily="18" charset="0"/>
                        </a:rPr>
                        <a:t>Substrate thickness</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Times New Roman" panose="02020603050405020304" pitchFamily="18" charset="0"/>
                          <a:cs typeface="Times New Roman" panose="02020603050405020304" pitchFamily="18" charset="0"/>
                        </a:rPr>
                        <a:t>1.25 mm</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9531">
                <a:tc>
                  <a:txBody>
                    <a:bodyPr/>
                    <a:lstStyle/>
                    <a:p>
                      <a:pPr algn="ctr"/>
                      <a:r>
                        <a:rPr lang="en-US" sz="2000" dirty="0">
                          <a:latin typeface="Times New Roman" panose="02020603050405020304" pitchFamily="18" charset="0"/>
                          <a:cs typeface="Times New Roman" panose="02020603050405020304" pitchFamily="18" charset="0"/>
                        </a:rPr>
                        <a:t>Dielectric constant</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latin typeface="Times New Roman" panose="02020603050405020304" pitchFamily="18" charset="0"/>
                          <a:cs typeface="Times New Roman" panose="02020603050405020304" pitchFamily="18" charset="0"/>
                        </a:rPr>
                        <a:t>4.4</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8215745" y="1526928"/>
            <a:ext cx="446943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DESIGN SPECIFICATION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3135"/>
            <a:ext cx="10515600" cy="1325563"/>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06146" y="292417"/>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Simple fabrication process</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rPr>
              <a:t>Design accuracy </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sym typeface="+mn-ea"/>
              </a:rPr>
              <a:t>Low loss performance</a:t>
            </a:r>
            <a:endParaRPr lang="en-US" sz="2200" dirty="0">
              <a:latin typeface="Times New Roman" panose="02020603050405020304" pitchFamily="18" charset="0"/>
              <a:cs typeface="Times New Roman" panose="02020603050405020304" pitchFamily="18" charset="0"/>
              <a:sym typeface="+mn-ea"/>
            </a:endParaRPr>
          </a:p>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sym typeface="+mn-ea"/>
              </a:rPr>
              <a:t>Less Complexity</a:t>
            </a:r>
            <a:endParaRPr lang="en-US" sz="2200" dirty="0">
              <a:latin typeface="Times New Roman" panose="02020603050405020304" pitchFamily="18" charset="0"/>
              <a:cs typeface="Times New Roman" panose="02020603050405020304" pitchFamily="18" charset="0"/>
              <a:sym typeface="+mn-ea"/>
            </a:endParaRPr>
          </a:p>
          <a:p>
            <a:pPr algn="just">
              <a:lnSpc>
                <a:spcPct val="150000"/>
              </a:lnSpc>
              <a:buFont typeface="Wingdings" panose="05000000000000000000" charset="0"/>
              <a:buChar char="Ø"/>
            </a:pPr>
            <a:r>
              <a:rPr lang="en-US" sz="2200" dirty="0">
                <a:latin typeface="Times New Roman" panose="02020603050405020304" pitchFamily="18" charset="0"/>
                <a:cs typeface="Times New Roman" panose="02020603050405020304" pitchFamily="18" charset="0"/>
                <a:sym typeface="+mn-ea"/>
              </a:rPr>
              <a:t>Achieves low insertion loss with excellent output balance and a small phase difference error over a wide frequency range</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charset="0"/>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dirty="0"/>
          </a:p>
          <a:p>
            <a:pPr marL="0" indent="0">
              <a:buFont typeface="Wingdings" panose="05000000000000000000" charset="0"/>
              <a:buNone/>
            </a:pPr>
            <a:endParaRPr lang="en-US" dirty="0"/>
          </a:p>
        </p:txBody>
      </p:sp>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5695"/>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DESIGN EQUATION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42400"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 name="Picture 102" descr="https://lh5.googleusercontent.com/vffKqApg_kfq6_0Eg0shgc3VZTCevJ3ayWo6WtHn1jf_zn93KOSbpR-Gi3c_Ve3Qognbv10_BGmmwgIoLAMms3ytGPV-8Ji2UnqCi-IXCbQM-M2a4tgt_YEGmNqrVHD5QDKk8ybCa99PeXsr7HItV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374265" y="1825625"/>
            <a:ext cx="7442835" cy="4351655"/>
          </a:xfrm>
          <a:prstGeom prst="rect">
            <a:avLst/>
          </a:prstGeom>
          <a:noFill/>
          <a:ln>
            <a:noFill/>
          </a:ln>
        </p:spPr>
      </p:pic>
      <p:sp>
        <p:nvSpPr>
          <p:cNvPr id="6" name="Text Box 5"/>
          <p:cNvSpPr txBox="1"/>
          <p:nvPr/>
        </p:nvSpPr>
        <p:spPr>
          <a:xfrm>
            <a:off x="10765790" y="2359025"/>
            <a:ext cx="899795" cy="368300"/>
          </a:xfrm>
          <a:prstGeom prst="rect">
            <a:avLst/>
          </a:prstGeom>
          <a:noFill/>
        </p:spPr>
        <p:txBody>
          <a:bodyPr wrap="none" rtlCol="0">
            <a:spAutoFit/>
          </a:bodyPr>
          <a:lstStyle/>
          <a:p>
            <a:r>
              <a:rPr lang="en-US"/>
              <a:t>         (1)</a:t>
            </a:r>
            <a:endParaRPr lang="en-US"/>
          </a:p>
        </p:txBody>
      </p:sp>
      <p:sp>
        <p:nvSpPr>
          <p:cNvPr id="7" name="Text Box 6"/>
          <p:cNvSpPr txBox="1"/>
          <p:nvPr/>
        </p:nvSpPr>
        <p:spPr>
          <a:xfrm>
            <a:off x="11160125" y="3465830"/>
            <a:ext cx="488315" cy="368300"/>
          </a:xfrm>
          <a:prstGeom prst="rect">
            <a:avLst/>
          </a:prstGeom>
          <a:noFill/>
        </p:spPr>
        <p:txBody>
          <a:bodyPr wrap="none" rtlCol="0">
            <a:spAutoFit/>
          </a:bodyPr>
          <a:lstStyle/>
          <a:p>
            <a:r>
              <a:rPr lang="en-US"/>
              <a:t> (2)</a:t>
            </a:r>
            <a:endParaRPr lang="en-US"/>
          </a:p>
        </p:txBody>
      </p:sp>
      <p:sp>
        <p:nvSpPr>
          <p:cNvPr id="9" name="Text Box 8"/>
          <p:cNvSpPr txBox="1"/>
          <p:nvPr/>
        </p:nvSpPr>
        <p:spPr>
          <a:xfrm>
            <a:off x="10930890" y="4633595"/>
            <a:ext cx="823595" cy="368300"/>
          </a:xfrm>
          <a:prstGeom prst="rect">
            <a:avLst/>
          </a:prstGeom>
          <a:noFill/>
        </p:spPr>
        <p:txBody>
          <a:bodyPr wrap="square" rtlCol="0">
            <a:spAutoFit/>
          </a:bodyPr>
          <a:lstStyle/>
          <a:p>
            <a:r>
              <a:rPr lang="en-US"/>
              <a:t>     (3)</a:t>
            </a:r>
            <a:endParaRPr lang="en-US"/>
          </a:p>
        </p:txBody>
      </p:sp>
      <p:sp>
        <p:nvSpPr>
          <p:cNvPr id="100" name="Text Box 99"/>
          <p:cNvSpPr txBox="1"/>
          <p:nvPr/>
        </p:nvSpPr>
        <p:spPr>
          <a:xfrm>
            <a:off x="3556000" y="3298825"/>
            <a:ext cx="5080000" cy="260350"/>
          </a:xfrm>
          <a:prstGeom prst="rect">
            <a:avLst/>
          </a:prstGeom>
          <a:noFill/>
          <a:ln w="9525">
            <a:noFill/>
          </a:ln>
        </p:spPr>
        <p:txBody>
          <a:bodyPr>
            <a:spAutoFit/>
          </a:bodyPr>
          <a:lstStyle/>
          <a:p>
            <a:pPr indent="0"/>
            <a:r>
              <a:rPr lang="en-US" sz="1100" b="0">
                <a:solidFill>
                  <a:srgbClr val="000000"/>
                </a:solidFill>
                <a:latin typeface="Arial" panose="020B0604020202020204" pitchFamily="34" charset="0"/>
                <a:cs typeface="Times New Roman" panose="02020603050405020304" pitchFamily="18" charset="0"/>
              </a:rPr>
              <a:t>          (4)</a:t>
            </a:r>
            <a:endParaRPr lang="en-US"/>
          </a:p>
        </p:txBody>
      </p:sp>
      <p:sp>
        <p:nvSpPr>
          <p:cNvPr id="11" name="Text Box 10"/>
          <p:cNvSpPr txBox="1"/>
          <p:nvPr/>
        </p:nvSpPr>
        <p:spPr>
          <a:xfrm>
            <a:off x="10930890" y="5346700"/>
            <a:ext cx="1059815" cy="368300"/>
          </a:xfrm>
          <a:prstGeom prst="rect">
            <a:avLst/>
          </a:prstGeom>
          <a:noFill/>
        </p:spPr>
        <p:txBody>
          <a:bodyPr wrap="square" rtlCol="0">
            <a:spAutoFit/>
          </a:bodyPr>
          <a:lstStyle/>
          <a:p>
            <a:pPr algn="l"/>
            <a:r>
              <a:rPr lang="en-US"/>
              <a:t>     (4)</a:t>
            </a:r>
            <a:endParaRPr lang="en-US"/>
          </a:p>
        </p:txBody>
      </p:sp>
      <p:pic>
        <p:nvPicPr>
          <p:cNvPr id="3"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jpeg"/>
          <p:cNvPicPr>
            <a:picLocks noChangeAspect="1"/>
          </p:cNvPicPr>
          <p:nvPr/>
        </p:nvPicPr>
        <p:blipFill>
          <a:blip r:embed="rId1" cstate="print"/>
          <a:stretch>
            <a:fillRect/>
          </a:stretch>
        </p:blipFill>
        <p:spPr>
          <a:xfrm>
            <a:off x="268941" y="243135"/>
            <a:ext cx="914400" cy="914400"/>
          </a:xfrm>
          <a:prstGeom prst="rect">
            <a:avLst/>
          </a:prstGeom>
        </p:spPr>
      </p:pic>
      <p:sp>
        <p:nvSpPr>
          <p:cNvPr id="5" name="TextBox 4"/>
          <p:cNvSpPr txBox="1"/>
          <p:nvPr/>
        </p:nvSpPr>
        <p:spPr>
          <a:xfrm>
            <a:off x="1183340" y="1335741"/>
            <a:ext cx="10551459" cy="4151393"/>
          </a:xfrm>
          <a:prstGeom prst="rect">
            <a:avLst/>
          </a:prstGeom>
          <a:noFill/>
        </p:spPr>
        <p:txBody>
          <a:bodyPr wrap="square" rtlCol="0">
            <a:spAutoFit/>
          </a:bodyPr>
          <a:lstStyle/>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Where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Equation (1) gives the value of transmission line Width .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Equation (2) gives the value of transmission line Length.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 is velocity of light.</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 is center frequency.</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λ is guided wavelength.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Width and Length of the each design is calculated using the above mentioned equations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6" name="Picture 2" descr="C:\Users\NETWORK LAB\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317812" y="311715"/>
            <a:ext cx="9344900" cy="575791"/>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DESIGN EQUATION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42004" y="236971"/>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919818" y="1128771"/>
            <a:ext cx="5082032"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result of the Conventional coupler</a:t>
            </a:r>
            <a:endParaRPr lang="en-US" sz="2000" b="1" dirty="0">
              <a:latin typeface="Times New Roman" panose="02020603050405020304" pitchFamily="18" charset="0"/>
              <a:cs typeface="Times New Roman" panose="02020603050405020304" pitchFamily="18" charset="0"/>
            </a:endParaRPr>
          </a:p>
        </p:txBody>
      </p:sp>
      <p:pic>
        <p:nvPicPr>
          <p:cNvPr id="3" name="image2.jpeg"/>
          <p:cNvPicPr>
            <a:picLocks noChangeAspect="1"/>
          </p:cNvPicPr>
          <p:nvPr/>
        </p:nvPicPr>
        <p:blipFill>
          <a:blip r:embed="rId2" cstate="print"/>
          <a:stretch>
            <a:fillRect/>
          </a:stretch>
        </p:blipFill>
        <p:spPr>
          <a:xfrm>
            <a:off x="268941" y="243135"/>
            <a:ext cx="914400" cy="914400"/>
          </a:xfrm>
          <a:prstGeom prst="rect">
            <a:avLst/>
          </a:prstGeom>
        </p:spPr>
      </p:pic>
      <p:pic>
        <p:nvPicPr>
          <p:cNvPr id="233474234" name="Picture 1"/>
          <p:cNvPicPr>
            <a:picLocks noChangeAspect="1"/>
          </p:cNvPicPr>
          <p:nvPr>
            <p:ph idx="1"/>
          </p:nvPr>
        </p:nvPicPr>
        <p:blipFill>
          <a:blip r:embed="rId3"/>
          <a:stretch>
            <a:fillRect/>
          </a:stretch>
        </p:blipFill>
        <p:spPr>
          <a:xfrm>
            <a:off x="1276350" y="1825625"/>
            <a:ext cx="9638665"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1633"/>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01219"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800" y="2101934"/>
            <a:ext cx="9934377" cy="4405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471583" y="1258748"/>
            <a:ext cx="5399620"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S</a:t>
            </a:r>
            <a:r>
              <a:rPr lang="en-US" sz="2000" b="1" baseline="-25000" dirty="0">
                <a:latin typeface="Times New Roman" panose="02020603050405020304" pitchFamily="18" charset="0"/>
                <a:cs typeface="Times New Roman" panose="02020603050405020304" pitchFamily="18" charset="0"/>
              </a:rPr>
              <a:t>11 </a:t>
            </a:r>
            <a:r>
              <a:rPr lang="en-US" sz="2000" b="1" dirty="0">
                <a:latin typeface="Times New Roman" panose="02020603050405020304" pitchFamily="18" charset="0"/>
                <a:cs typeface="Times New Roman" panose="02020603050405020304" pitchFamily="18" charset="0"/>
              </a:rPr>
              <a:t>Parameter of the Existing coupler</a:t>
            </a:r>
            <a:endParaRPr lang="en-US" sz="2000" b="1" dirty="0">
              <a:latin typeface="Times New Roman" panose="02020603050405020304" pitchFamily="18" charset="0"/>
              <a:cs typeface="Times New Roman" panose="02020603050405020304" pitchFamily="18" charset="0"/>
            </a:endParaRPr>
          </a:p>
        </p:txBody>
      </p:sp>
      <p:pic>
        <p:nvPicPr>
          <p:cNvPr id="6"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1346"/>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704665" y="1071183"/>
            <a:ext cx="5379085" cy="39878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S</a:t>
            </a:r>
            <a:r>
              <a:rPr lang="en-US" sz="2000" b="1" baseline="-25000" dirty="0">
                <a:latin typeface="Times New Roman" panose="02020603050405020304" pitchFamily="18" charset="0"/>
                <a:cs typeface="Times New Roman" panose="02020603050405020304" pitchFamily="18" charset="0"/>
              </a:rPr>
              <a:t>21</a:t>
            </a:r>
            <a:r>
              <a:rPr lang="en-US" sz="2000" b="1" dirty="0">
                <a:latin typeface="Times New Roman" panose="02020603050405020304" pitchFamily="18" charset="0"/>
                <a:cs typeface="Times New Roman" panose="02020603050405020304" pitchFamily="18" charset="0"/>
              </a:rPr>
              <a:t> Parameter of the Existing coupler</a:t>
            </a:r>
            <a:endParaRPr lang="en-US" sz="2000" b="1"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391" y="1830962"/>
            <a:ext cx="9839122" cy="448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77864"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004722" y="1157535"/>
            <a:ext cx="4549140" cy="39878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Result of the Existing coupler</a:t>
            </a:r>
            <a:endParaRPr lang="en-US" sz="2000" b="1" dirty="0">
              <a:latin typeface="Times New Roman" panose="02020603050405020304" pitchFamily="18" charset="0"/>
              <a:cs typeface="Times New Roman" panose="02020603050405020304" pitchFamily="18" charset="0"/>
            </a:endParaRPr>
          </a:p>
        </p:txBody>
      </p:sp>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pic>
        <p:nvPicPr>
          <p:cNvPr id="204242772" name="Picture 1"/>
          <p:cNvPicPr>
            <a:picLocks noChangeAspect="1"/>
          </p:cNvPicPr>
          <p:nvPr>
            <p:ph idx="1"/>
          </p:nvPr>
        </p:nvPicPr>
        <p:blipFill>
          <a:blip r:embed="rId3"/>
          <a:stretch>
            <a:fillRect/>
          </a:stretch>
        </p:blipFill>
        <p:spPr>
          <a:xfrm>
            <a:off x="1275715" y="1840230"/>
            <a:ext cx="963993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24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3582"/>
            <a:ext cx="10606944" cy="4868883"/>
          </a:xfrm>
        </p:spPr>
        <p:txBody>
          <a:bodyPr>
            <a:noAutofit/>
          </a:bodyPr>
          <a:lstStyle/>
          <a:p>
            <a:pPr marL="422910" indent="-285750" algn="just">
              <a:lnSpc>
                <a:spcPct val="150000"/>
              </a:lnSpc>
            </a:pPr>
            <a:r>
              <a:rPr lang="en-US" sz="1600" dirty="0">
                <a:latin typeface="Times New Roman" panose="02020603050405020304" pitchFamily="18" charset="0"/>
                <a:cs typeface="Times New Roman" panose="02020603050405020304" pitchFamily="18" charset="0"/>
              </a:rPr>
              <a:t>Hybrid Couplers are essential devices in various microwave circuits and systems such as radar systems and beam forming networks. </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The principle of a hybrid coupler is that the input power is split equally between the coupled and through ports, with a 90 degree phase difference. </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The fourth (isolated) port is terminated by a 50- ohm load.</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In RF transceiver systems, hybrid couplers are invariably used to divide or combine signal using a proper phase difference. </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sym typeface="+mn-ea"/>
              </a:rPr>
              <a:t>90°</a:t>
            </a:r>
            <a:r>
              <a:rPr lang="en-US" sz="1600" dirty="0">
                <a:latin typeface="Times New Roman" panose="02020603050405020304" pitchFamily="18" charset="0"/>
                <a:cs typeface="Times New Roman" panose="02020603050405020304" pitchFamily="18" charset="0"/>
              </a:rPr>
              <a:t> and 180</a:t>
            </a:r>
            <a:r>
              <a:rPr lang="en-US" sz="1600" dirty="0">
                <a:latin typeface="Times New Roman" panose="02020603050405020304" pitchFamily="18" charset="0"/>
                <a:cs typeface="Times New Roman" panose="02020603050405020304" pitchFamily="18" charset="0"/>
                <a:sym typeface="+mn-ea"/>
              </a:rPr>
              <a:t>°</a:t>
            </a:r>
            <a:r>
              <a:rPr lang="en-US" sz="1600" dirty="0">
                <a:latin typeface="Times New Roman" panose="02020603050405020304" pitchFamily="18" charset="0"/>
                <a:cs typeface="Times New Roman" panose="02020603050405020304" pitchFamily="18" charset="0"/>
              </a:rPr>
              <a:t> hybrid couplers are widely used to combine RF(radio frequency), LO( local oscillator), IF(Intermediate frequency) frequencies. Furthermore to provide sufficient power, hybrid couplers are incorporated with several nonlinear amplifier.</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 In this study the hybrid coupler is designed for 1.3GHz with impedance (z</a:t>
            </a:r>
            <a:r>
              <a:rPr lang="en-US" sz="1600" baseline="-25000" dirty="0">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is 50Ω, dielectric constant </a:t>
            </a:r>
            <a:r>
              <a:rPr lang="en-US" sz="1600" dirty="0" err="1">
                <a:latin typeface="Times New Roman" panose="02020603050405020304" pitchFamily="18" charset="0"/>
                <a:cs typeface="Times New Roman" panose="02020603050405020304" pitchFamily="18" charset="0"/>
              </a:rPr>
              <a:t>εr</a:t>
            </a:r>
            <a:r>
              <a:rPr lang="en-US" sz="1600" dirty="0">
                <a:latin typeface="Times New Roman" panose="02020603050405020304" pitchFamily="18" charset="0"/>
                <a:cs typeface="Times New Roman" panose="02020603050405020304" pitchFamily="18" charset="0"/>
              </a:rPr>
              <a:t> is 4.4.</a:t>
            </a:r>
            <a:endParaRPr lang="en-US" sz="16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98570"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134"/>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36512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492353" y="1209113"/>
            <a:ext cx="5545685"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S</a:t>
            </a:r>
            <a:r>
              <a:rPr lang="en-US" sz="2000" b="1" baseline="-25000" dirty="0">
                <a:latin typeface="Times New Roman" panose="02020603050405020304" pitchFamily="18" charset="0"/>
                <a:cs typeface="Times New Roman" panose="02020603050405020304" pitchFamily="18" charset="0"/>
              </a:rPr>
              <a:t>11</a:t>
            </a:r>
            <a:r>
              <a:rPr lang="en-US" sz="2000" b="1" dirty="0">
                <a:latin typeface="Times New Roman" panose="02020603050405020304" pitchFamily="18" charset="0"/>
                <a:cs typeface="Times New Roman" panose="02020603050405020304" pitchFamily="18" charset="0"/>
              </a:rPr>
              <a:t> Parameter of the Proposed coupler</a:t>
            </a:r>
            <a:endParaRPr lang="en-US" sz="2000" b="1"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2268187"/>
            <a:ext cx="9674352" cy="419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134"/>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36512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450682" y="1253375"/>
            <a:ext cx="5555110"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S</a:t>
            </a:r>
            <a:r>
              <a:rPr lang="en-US" sz="2000" b="1" baseline="-25000" dirty="0">
                <a:latin typeface="Times New Roman" panose="02020603050405020304" pitchFamily="18" charset="0"/>
                <a:cs typeface="Times New Roman" panose="02020603050405020304" pitchFamily="18" charset="0"/>
              </a:rPr>
              <a:t>21</a:t>
            </a:r>
            <a:r>
              <a:rPr lang="en-US" sz="2000" b="1" dirty="0">
                <a:latin typeface="Times New Roman" panose="02020603050405020304" pitchFamily="18" charset="0"/>
                <a:cs typeface="Times New Roman" panose="02020603050405020304" pitchFamily="18" charset="0"/>
              </a:rPr>
              <a:t> Parameter of the Proposed coupler</a:t>
            </a:r>
            <a:endParaRPr lang="en-US" sz="2000" b="1"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536" y="2149434"/>
            <a:ext cx="10153403" cy="4476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24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60131" y="36512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34335" y="1347277"/>
            <a:ext cx="5271379"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Comparison result of S</a:t>
            </a:r>
            <a:r>
              <a:rPr lang="en-US" sz="2000" b="1" baseline="-25000" dirty="0">
                <a:latin typeface="Times New Roman" panose="02020603050405020304" pitchFamily="18" charset="0"/>
                <a:cs typeface="Times New Roman" panose="02020603050405020304" pitchFamily="18" charset="0"/>
              </a:rPr>
              <a:t>11</a:t>
            </a:r>
            <a:r>
              <a:rPr lang="en-US" sz="2000" b="1" dirty="0">
                <a:latin typeface="Times New Roman" panose="02020603050405020304" pitchFamily="18" charset="0"/>
                <a:cs typeface="Times New Roman" panose="02020603050405020304" pitchFamily="18" charset="0"/>
              </a:rPr>
              <a:t> Parameter</a:t>
            </a:r>
            <a:endParaRPr lang="en-US" sz="2000" dirty="0">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658" y="2080553"/>
            <a:ext cx="9721473" cy="433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24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487658" y="1258034"/>
            <a:ext cx="521668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Simulated Comparison result of S</a:t>
            </a:r>
            <a:r>
              <a:rPr lang="en-US" sz="2000" b="1" baseline="-25000" dirty="0">
                <a:latin typeface="Times New Roman" panose="02020603050405020304" pitchFamily="18" charset="0"/>
                <a:cs typeface="Times New Roman" panose="02020603050405020304" pitchFamily="18" charset="0"/>
              </a:rPr>
              <a:t>21</a:t>
            </a:r>
            <a:r>
              <a:rPr lang="en-US" sz="2000" b="1" dirty="0">
                <a:latin typeface="Times New Roman" panose="02020603050405020304" pitchFamily="18" charset="0"/>
                <a:cs typeface="Times New Roman" panose="02020603050405020304" pitchFamily="18" charset="0"/>
              </a:rPr>
              <a:t>Parameter</a:t>
            </a:r>
            <a:endParaRPr lang="en-US" sz="2000" dirty="0">
              <a:latin typeface="Times New Roman" panose="02020603050405020304" pitchFamily="18" charset="0"/>
              <a:cs typeface="Times New Roman" panose="02020603050405020304" pitchFamily="18" charset="0"/>
            </a:endParaRPr>
          </a:p>
        </p:txBody>
      </p:sp>
      <p:pic>
        <p:nvPicPr>
          <p:cNvPr id="7" name="image39.png"/>
          <p:cNvPicPr/>
          <p:nvPr/>
        </p:nvPicPr>
        <p:blipFill>
          <a:blip r:embed="rId2" cstate="print"/>
          <a:stretch>
            <a:fillRect/>
          </a:stretch>
        </p:blipFill>
        <p:spPr>
          <a:xfrm>
            <a:off x="1257300" y="2079506"/>
            <a:ext cx="9674352" cy="4594427"/>
          </a:xfrm>
          <a:prstGeom prst="rect">
            <a:avLst/>
          </a:prstGeom>
        </p:spPr>
      </p:pic>
      <p:pic>
        <p:nvPicPr>
          <p:cNvPr id="6"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36512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49018" y="1329348"/>
            <a:ext cx="4708726" cy="400110"/>
          </a:xfrm>
          <a:prstGeom prst="rect">
            <a:avLst/>
          </a:prstGeom>
        </p:spPr>
        <p:txBody>
          <a:bodyPr wrap="none">
            <a:spAutoFit/>
          </a:bodyPr>
          <a:lstStyle/>
          <a:p>
            <a:pPr algn="ctr"/>
            <a:r>
              <a:rPr lang="en-US" sz="2000" b="1" dirty="0">
                <a:latin typeface="Times New Roman" panose="02020603050405020304" pitchFamily="18" charset="0"/>
                <a:cs typeface="Times New Roman" panose="02020603050405020304" pitchFamily="18" charset="0"/>
              </a:rPr>
              <a:t>Simulated Result of the Proposed coupler</a:t>
            </a:r>
            <a:endParaRPr lang="en-US" sz="2000" b="1" dirty="0">
              <a:latin typeface="Times New Roman" panose="02020603050405020304" pitchFamily="18" charset="0"/>
              <a:cs typeface="Times New Roman" panose="02020603050405020304" pitchFamily="18" charset="0"/>
            </a:endParaRPr>
          </a:p>
        </p:txBody>
      </p:sp>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pic>
        <p:nvPicPr>
          <p:cNvPr id="1410622063" name="Picture 1"/>
          <p:cNvPicPr>
            <a:picLocks noChangeAspect="1"/>
          </p:cNvPicPr>
          <p:nvPr>
            <p:ph idx="1"/>
          </p:nvPr>
        </p:nvPicPr>
        <p:blipFill>
          <a:blip r:embed="rId3"/>
          <a:stretch>
            <a:fillRect/>
          </a:stretch>
        </p:blipFill>
        <p:spPr>
          <a:xfrm>
            <a:off x="1286510" y="1825625"/>
            <a:ext cx="9617710" cy="43516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57300" y="1616219"/>
            <a:ext cx="184731" cy="369332"/>
          </a:xfrm>
          <a:prstGeom prst="rect">
            <a:avLst/>
          </a:prstGeom>
        </p:spPr>
        <p:txBody>
          <a:bodyPr wrap="none">
            <a:spAutoFit/>
          </a:bodyPr>
          <a:lstStyle/>
          <a:p>
            <a:endParaRPr lang="en-US" b="1" dirty="0">
              <a:latin typeface="Times New Roman" panose="02020603050405020304" pitchFamily="18" charset="0"/>
              <a:cs typeface="Times New Roman" panose="02020603050405020304" pitchFamily="18" charset="0"/>
            </a:endParaRPr>
          </a:p>
        </p:txBody>
      </p:sp>
      <p:sp>
        <p:nvSpPr>
          <p:cNvPr id="6" name="Rectangle 5"/>
          <p:cNvSpPr/>
          <p:nvPr/>
        </p:nvSpPr>
        <p:spPr>
          <a:xfrm>
            <a:off x="2750876" y="1400775"/>
            <a:ext cx="884200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Comparison of Existing and Proposed coupler S parameters</a:t>
            </a:r>
            <a:endParaRPr lang="en-US" sz="2000" b="1" dirty="0">
              <a:latin typeface="Times New Roman" panose="02020603050405020304" pitchFamily="18" charset="0"/>
              <a:cs typeface="Times New Roman" panose="02020603050405020304" pitchFamily="18" charset="0"/>
            </a:endParaRPr>
          </a:p>
        </p:txBody>
      </p:sp>
      <p:pic>
        <p:nvPicPr>
          <p:cNvPr id="7" name="image2.jpeg"/>
          <p:cNvPicPr>
            <a:picLocks noChangeAspect="1"/>
          </p:cNvPicPr>
          <p:nvPr/>
        </p:nvPicPr>
        <p:blipFill>
          <a:blip r:embed="rId2" cstate="print"/>
          <a:stretch>
            <a:fillRect/>
          </a:stretch>
        </p:blipFill>
        <p:spPr>
          <a:xfrm>
            <a:off x="268941" y="243135"/>
            <a:ext cx="914400" cy="914400"/>
          </a:xfrm>
          <a:prstGeom prst="rect">
            <a:avLst/>
          </a:prstGeom>
        </p:spPr>
      </p:pic>
      <p:pic>
        <p:nvPicPr>
          <p:cNvPr id="165672854" name="Picture 1"/>
          <p:cNvPicPr>
            <a:picLocks noChangeAspect="1"/>
          </p:cNvPicPr>
          <p:nvPr>
            <p:ph idx="1"/>
          </p:nvPr>
        </p:nvPicPr>
        <p:blipFill>
          <a:blip r:embed="rId3"/>
          <a:stretch>
            <a:fillRect/>
          </a:stretch>
        </p:blipFill>
        <p:spPr>
          <a:xfrm>
            <a:off x="1290955" y="1840230"/>
            <a:ext cx="9608820" cy="43516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749259" y="5945053"/>
            <a:ext cx="6205736" cy="369332"/>
          </a:xfrm>
          <a:prstGeom prst="rect">
            <a:avLst/>
          </a:prstGeom>
        </p:spPr>
        <p:txBody>
          <a:bodyPr wrap="square">
            <a:spAutoFit/>
          </a:bodyPr>
          <a:lstStyle/>
          <a:p>
            <a:pPr lvl="0" algn="ctr"/>
            <a:r>
              <a:rPr lang="en-US" b="1" dirty="0">
                <a:latin typeface="Times New Roman" panose="02020603050405020304" pitchFamily="18" charset="0"/>
                <a:cs typeface="Times New Roman" panose="02020603050405020304" pitchFamily="18" charset="0"/>
              </a:rPr>
              <a:t>Summary of S parameters</a:t>
            </a:r>
            <a:endParaRPr lang="en-US" b="1" dirty="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nvGraphicFramePr>
        <p:xfrm>
          <a:off x="1012825" y="1612900"/>
          <a:ext cx="10342880" cy="3746500"/>
        </p:xfrm>
        <a:graphic>
          <a:graphicData uri="http://schemas.openxmlformats.org/drawingml/2006/table">
            <a:tbl>
              <a:tblPr firstRow="1" bandRow="1">
                <a:tableStyleId>{5C22544A-7EE6-4342-B048-85BDC9FD1C3A}</a:tableStyleId>
              </a:tblPr>
              <a:tblGrid>
                <a:gridCol w="2585720"/>
                <a:gridCol w="2585720"/>
                <a:gridCol w="2585720"/>
                <a:gridCol w="2585720"/>
              </a:tblGrid>
              <a:tr h="1635125">
                <a:tc>
                  <a:txBody>
                    <a:bodyPr/>
                    <a:lstStyle/>
                    <a:p>
                      <a:pPr marL="99060" marR="94615" algn="ctr">
                        <a:lnSpc>
                          <a:spcPts val="1600"/>
                        </a:lnSpc>
                        <a:spcBef>
                          <a:spcPts val="0"/>
                        </a:spcBef>
                        <a:spcAft>
                          <a:spcPts val="0"/>
                        </a:spcAft>
                      </a:pPr>
                      <a:endParaRPr lang="en-US" sz="1600" b="1" dirty="0">
                        <a:solidFill>
                          <a:srgbClr val="FFFFFF"/>
                        </a:solidFill>
                        <a:effectLst/>
                        <a:latin typeface="Times New Roman" panose="02020603050405020304"/>
                        <a:ea typeface="Times New Roman" panose="02020603050405020304"/>
                        <a:cs typeface="Times New Roman" panose="02020603050405020304"/>
                      </a:endParaRPr>
                    </a:p>
                    <a:p>
                      <a:pPr marL="99060" marR="94615" algn="ctr">
                        <a:lnSpc>
                          <a:spcPts val="1600"/>
                        </a:lnSpc>
                        <a:spcBef>
                          <a:spcPts val="0"/>
                        </a:spcBef>
                        <a:spcAft>
                          <a:spcPts val="0"/>
                        </a:spcAft>
                      </a:pPr>
                      <a:endParaRPr lang="en-US" sz="1600" b="1" dirty="0">
                        <a:solidFill>
                          <a:srgbClr val="FFFFFF"/>
                        </a:solidFill>
                        <a:effectLst/>
                        <a:latin typeface="Times New Roman" panose="02020603050405020304"/>
                        <a:ea typeface="Times New Roman" panose="02020603050405020304"/>
                        <a:cs typeface="Times New Roman" panose="02020603050405020304"/>
                      </a:endParaRPr>
                    </a:p>
                    <a:p>
                      <a:pPr marL="99060" marR="94615" algn="ctr">
                        <a:lnSpc>
                          <a:spcPts val="1600"/>
                        </a:lnSpc>
                        <a:spcBef>
                          <a:spcPts val="0"/>
                        </a:spcBef>
                        <a:spcAft>
                          <a:spcPts val="0"/>
                        </a:spcAft>
                      </a:pPr>
                      <a:endParaRPr lang="en-US" sz="1600" b="1" dirty="0">
                        <a:solidFill>
                          <a:srgbClr val="FFFFFF"/>
                        </a:solidFill>
                        <a:effectLst/>
                        <a:latin typeface="Times New Roman" panose="02020603050405020304"/>
                        <a:ea typeface="Times New Roman" panose="02020603050405020304"/>
                        <a:cs typeface="Times New Roman" panose="02020603050405020304"/>
                      </a:endParaRPr>
                    </a:p>
                    <a:p>
                      <a:pPr marL="99060" marR="94615" algn="ctr">
                        <a:lnSpc>
                          <a:spcPts val="1600"/>
                        </a:lnSpc>
                        <a:spcBef>
                          <a:spcPts val="0"/>
                        </a:spcBef>
                        <a:spcAft>
                          <a:spcPts val="0"/>
                        </a:spcAft>
                      </a:pPr>
                      <a:endParaRPr lang="en-US" sz="1600" b="1" dirty="0">
                        <a:solidFill>
                          <a:srgbClr val="FFFFFF"/>
                        </a:solidFill>
                        <a:effectLst/>
                        <a:latin typeface="Times New Roman" panose="02020603050405020304"/>
                        <a:ea typeface="Times New Roman" panose="02020603050405020304"/>
                        <a:cs typeface="Times New Roman" panose="02020603050405020304"/>
                      </a:endParaRPr>
                    </a:p>
                    <a:p>
                      <a:pPr marL="99060" marR="94615" algn="ctr">
                        <a:lnSpc>
                          <a:spcPts val="1600"/>
                        </a:lnSpc>
                        <a:spcBef>
                          <a:spcPts val="0"/>
                        </a:spcBef>
                        <a:spcAft>
                          <a:spcPts val="0"/>
                        </a:spcAft>
                      </a:pPr>
                      <a:r>
                        <a:rPr lang="en-US" sz="1600" b="1" dirty="0">
                          <a:solidFill>
                            <a:srgbClr val="FFFFFF"/>
                          </a:solidFill>
                          <a:effectLst/>
                          <a:latin typeface="Times New Roman" panose="02020603050405020304"/>
                          <a:ea typeface="Times New Roman" panose="02020603050405020304"/>
                          <a:cs typeface="Times New Roman" panose="02020603050405020304"/>
                        </a:rPr>
                        <a:t>Coupler</a:t>
                      </a:r>
                      <a:endParaRPr lang="en-US" sz="1600" dirty="0">
                        <a:effectLst/>
                        <a:latin typeface="Times New Roman" panose="02020603050405020304"/>
                        <a:ea typeface="Times New Roman" panose="02020603050405020304"/>
                        <a:cs typeface="Times New Roman" panose="02020603050405020304"/>
                      </a:endParaRPr>
                    </a:p>
                  </a:txBody>
                  <a:tcPr marL="0" marR="0" marT="0" marB="0"/>
                </a:tc>
                <a:tc>
                  <a:txBody>
                    <a:bodyPr/>
                    <a:lstStyle/>
                    <a:p>
                      <a:pPr marL="66040" marR="132715" indent="179705" algn="ctr">
                        <a:lnSpc>
                          <a:spcPct val="150000"/>
                        </a:lnSpc>
                        <a:spcBef>
                          <a:spcPts val="0"/>
                        </a:spcBef>
                        <a:spcAft>
                          <a:spcPts val="0"/>
                        </a:spcAft>
                      </a:pPr>
                      <a:endParaRPr lang="en-US" sz="1600" b="1" dirty="0">
                        <a:solidFill>
                          <a:srgbClr val="FFFFFF"/>
                        </a:solidFill>
                        <a:effectLst/>
                        <a:latin typeface="Times New Roman" panose="02020603050405020304"/>
                        <a:ea typeface="Times New Roman" panose="02020603050405020304"/>
                        <a:cs typeface="Times New Roman" panose="02020603050405020304"/>
                      </a:endParaRPr>
                    </a:p>
                    <a:p>
                      <a:pPr marL="66040" marR="132715" indent="179705" algn="ctr">
                        <a:lnSpc>
                          <a:spcPct val="150000"/>
                        </a:lnSpc>
                        <a:spcBef>
                          <a:spcPts val="0"/>
                        </a:spcBef>
                        <a:spcAft>
                          <a:spcPts val="0"/>
                        </a:spcAft>
                      </a:pPr>
                      <a:r>
                        <a:rPr lang="en-US" sz="1600" b="1" dirty="0">
                          <a:solidFill>
                            <a:srgbClr val="FFFFFF"/>
                          </a:solidFill>
                          <a:effectLst/>
                          <a:latin typeface="Times New Roman" panose="02020603050405020304"/>
                          <a:ea typeface="Times New Roman" panose="02020603050405020304"/>
                          <a:cs typeface="Times New Roman" panose="02020603050405020304"/>
                        </a:rPr>
                        <a:t>Operating</a:t>
                      </a:r>
                      <a:r>
                        <a:rPr lang="en-US" sz="1600" b="1" spc="5" dirty="0">
                          <a:solidFill>
                            <a:srgbClr val="FFFFFF"/>
                          </a:solidFill>
                          <a:effectLst/>
                          <a:latin typeface="Times New Roman" panose="02020603050405020304"/>
                          <a:ea typeface="Times New Roman" panose="02020603050405020304"/>
                          <a:cs typeface="Times New Roman" panose="02020603050405020304"/>
                        </a:rPr>
                        <a:t> </a:t>
                      </a:r>
                      <a:r>
                        <a:rPr lang="en-US" sz="1600" b="1" dirty="0">
                          <a:solidFill>
                            <a:srgbClr val="FFFFFF"/>
                          </a:solidFill>
                          <a:effectLst/>
                          <a:latin typeface="Times New Roman" panose="02020603050405020304"/>
                          <a:ea typeface="Times New Roman" panose="02020603050405020304"/>
                          <a:cs typeface="Times New Roman" panose="02020603050405020304"/>
                        </a:rPr>
                        <a:t>frequency</a:t>
                      </a:r>
                      <a:r>
                        <a:rPr lang="en-US" sz="1600" b="1" spc="-90" dirty="0">
                          <a:solidFill>
                            <a:srgbClr val="FFFFFF"/>
                          </a:solidFill>
                          <a:effectLst/>
                          <a:latin typeface="Times New Roman" panose="02020603050405020304"/>
                          <a:ea typeface="Times New Roman" panose="02020603050405020304"/>
                          <a:cs typeface="Times New Roman" panose="02020603050405020304"/>
                        </a:rPr>
                        <a:t>    </a:t>
                      </a:r>
                      <a:r>
                        <a:rPr lang="en-US" sz="1600" b="1" dirty="0">
                          <a:solidFill>
                            <a:srgbClr val="FFFFFF"/>
                          </a:solidFill>
                          <a:effectLst/>
                          <a:latin typeface="Times New Roman" panose="02020603050405020304"/>
                          <a:ea typeface="Times New Roman" panose="02020603050405020304"/>
                          <a:cs typeface="Times New Roman" panose="02020603050405020304"/>
                        </a:rPr>
                        <a:t>(GHz)</a:t>
                      </a:r>
                      <a:endParaRPr lang="en-US" sz="1600" dirty="0">
                        <a:effectLst/>
                        <a:latin typeface="Times New Roman" panose="02020603050405020304"/>
                        <a:ea typeface="Times New Roman" panose="02020603050405020304"/>
                        <a:cs typeface="Times New Roman" panose="02020603050405020304"/>
                      </a:endParaRPr>
                    </a:p>
                  </a:txBody>
                  <a:tcPr marL="0" marR="0" marT="0" marB="0"/>
                </a:tc>
                <a:tc>
                  <a:txBody>
                    <a:bodyPr/>
                    <a:lstStyle/>
                    <a:p>
                      <a:pPr marL="0" marR="0" algn="ctr">
                        <a:spcBef>
                          <a:spcPts val="50"/>
                        </a:spcBef>
                        <a:spcAft>
                          <a:spcPts val="0"/>
                        </a:spcAft>
                      </a:pPr>
                      <a:endPar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p>
                      <a:pPr marL="0" marR="0" algn="ctr">
                        <a:spcBef>
                          <a:spcPts val="50"/>
                        </a:spcBef>
                        <a:spcAft>
                          <a:spcPts val="0"/>
                        </a:spcAft>
                      </a:pP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S</a:t>
                      </a:r>
                      <a:r>
                        <a:rPr lang="en-US" sz="1600" b="1" baseline="-25000"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11</a:t>
                      </a: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 </a:t>
                      </a:r>
                      <a:endPar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p>
                      <a:pPr marL="0" marR="0" algn="ctr">
                        <a:spcBef>
                          <a:spcPts val="50"/>
                        </a:spcBef>
                        <a:spcAft>
                          <a:spcPts val="0"/>
                        </a:spcAft>
                      </a:pP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(Return Loss )</a:t>
                      </a:r>
                      <a:endPar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p>
                      <a:pPr marL="0" marR="0" algn="ctr">
                        <a:spcBef>
                          <a:spcPts val="50"/>
                        </a:spcBef>
                        <a:spcAft>
                          <a:spcPts val="0"/>
                        </a:spcAft>
                      </a:pP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 </a:t>
                      </a:r>
                      <a:r>
                        <a:rPr lang="en-US" sz="1600" b="1" dirty="0" err="1">
                          <a:solidFill>
                            <a:schemeClr val="bg1"/>
                          </a:solidFill>
                          <a:effectLst/>
                          <a:latin typeface="Times New Roman" panose="02020603050405020304" pitchFamily="18" charset="0"/>
                          <a:ea typeface="Times New Roman" panose="02020603050405020304"/>
                          <a:cs typeface="Times New Roman" panose="02020603050405020304" pitchFamily="18" charset="0"/>
                        </a:rPr>
                        <a:t>db</a:t>
                      </a: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 )</a:t>
                      </a:r>
                      <a:endParaRPr lang="en-US" sz="1400" b="1"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marR="0" algn="ctr">
                        <a:spcBef>
                          <a:spcPts val="50"/>
                        </a:spcBef>
                        <a:spcAft>
                          <a:spcPts val="0"/>
                        </a:spcAft>
                      </a:pPr>
                      <a:endPar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p>
                      <a:pPr marL="0" marR="0" algn="ctr">
                        <a:spcBef>
                          <a:spcPts val="50"/>
                        </a:spcBef>
                        <a:spcAft>
                          <a:spcPts val="0"/>
                        </a:spcAft>
                      </a:pP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S</a:t>
                      </a:r>
                      <a:r>
                        <a:rPr lang="en-US" sz="1600" b="1" baseline="-25000"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21</a:t>
                      </a: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 </a:t>
                      </a:r>
                      <a:endPar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p>
                      <a:pPr marL="0" marR="0" algn="ctr">
                        <a:spcBef>
                          <a:spcPts val="50"/>
                        </a:spcBef>
                        <a:spcAft>
                          <a:spcPts val="0"/>
                        </a:spcAft>
                      </a:pP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(Insertion loss)</a:t>
                      </a:r>
                      <a:r>
                        <a:rPr lang="en-US" sz="1600" b="1" baseline="0"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 </a:t>
                      </a:r>
                      <a:endParaRPr lang="en-US" sz="1600" b="1" baseline="0"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p>
                      <a:pPr marL="0" marR="0" algn="ctr">
                        <a:spcBef>
                          <a:spcPts val="50"/>
                        </a:spcBef>
                        <a:spcAft>
                          <a:spcPts val="0"/>
                        </a:spcAft>
                      </a:pPr>
                      <a:r>
                        <a:rPr lang="en-US" sz="1600" b="1" baseline="0"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 </a:t>
                      </a:r>
                      <a:r>
                        <a:rPr lang="en-US" sz="1600" b="1" dirty="0" err="1">
                          <a:solidFill>
                            <a:schemeClr val="bg1"/>
                          </a:solidFill>
                          <a:effectLst/>
                          <a:latin typeface="Times New Roman" panose="02020603050405020304" pitchFamily="18" charset="0"/>
                          <a:ea typeface="Times New Roman" panose="02020603050405020304"/>
                          <a:cs typeface="Times New Roman" panose="02020603050405020304" pitchFamily="18" charset="0"/>
                        </a:rPr>
                        <a:t>db</a:t>
                      </a:r>
                      <a:r>
                        <a:rPr lang="en-US" sz="1600" b="1" dirty="0">
                          <a:solidFill>
                            <a:schemeClr val="bg1"/>
                          </a:solidFill>
                          <a:effectLst/>
                          <a:latin typeface="Times New Roman" panose="02020603050405020304" pitchFamily="18" charset="0"/>
                          <a:ea typeface="Times New Roman" panose="02020603050405020304"/>
                          <a:cs typeface="Times New Roman" panose="02020603050405020304" pitchFamily="18" charset="0"/>
                        </a:rPr>
                        <a:t> )</a:t>
                      </a:r>
                      <a:endParaRPr lang="en-US" sz="1400" b="1" dirty="0">
                        <a:solidFill>
                          <a:schemeClr val="bg1"/>
                        </a:solidFill>
                        <a:effectLst/>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1030605">
                <a:tc>
                  <a:txBody>
                    <a:bodyPr/>
                    <a:lstStyle/>
                    <a:p>
                      <a:pPr marL="99060" marR="94615"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99060" marR="94615"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Existing</a:t>
                      </a:r>
                      <a:r>
                        <a:rPr lang="en-US" sz="1600" spc="-30" dirty="0">
                          <a:solidFill>
                            <a:schemeClr val="tx1"/>
                          </a:solidFill>
                          <a:effectLst/>
                          <a:latin typeface="Times New Roman" panose="02020603050405020304"/>
                          <a:ea typeface="Times New Roman" panose="02020603050405020304"/>
                          <a:cs typeface="Times New Roman" panose="02020603050405020304"/>
                        </a:rPr>
                        <a:t> </a:t>
                      </a:r>
                      <a:r>
                        <a:rPr lang="en-US" sz="1600" dirty="0">
                          <a:solidFill>
                            <a:schemeClr val="tx1"/>
                          </a:solidFill>
                          <a:effectLst/>
                          <a:latin typeface="Times New Roman" panose="02020603050405020304"/>
                          <a:ea typeface="Times New Roman" panose="02020603050405020304"/>
                          <a:cs typeface="Times New Roman" panose="02020603050405020304"/>
                        </a:rPr>
                        <a:t>design</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c>
                  <a:txBody>
                    <a:bodyPr/>
                    <a:lstStyle/>
                    <a:p>
                      <a:pPr marL="97155" marR="97790"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97155" marR="97790"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1.8</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c>
                  <a:txBody>
                    <a:bodyPr/>
                    <a:lstStyle/>
                    <a:p>
                      <a:pPr marL="97790" marR="97790"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97790" marR="97790"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- 12.6747</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c>
                  <a:txBody>
                    <a:bodyPr/>
                    <a:lstStyle/>
                    <a:p>
                      <a:pPr marL="428625" marR="429260"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428625" marR="429260"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- 3.9271</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r>
              <a:tr h="1080770">
                <a:tc>
                  <a:txBody>
                    <a:bodyPr/>
                    <a:lstStyle/>
                    <a:p>
                      <a:pPr marL="99060" marR="97790"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99060" marR="97790"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Proposed</a:t>
                      </a:r>
                      <a:r>
                        <a:rPr lang="en-US" sz="1600" spc="-30" dirty="0">
                          <a:solidFill>
                            <a:schemeClr val="tx1"/>
                          </a:solidFill>
                          <a:effectLst/>
                          <a:latin typeface="Times New Roman" panose="02020603050405020304"/>
                          <a:ea typeface="Times New Roman" panose="02020603050405020304"/>
                          <a:cs typeface="Times New Roman" panose="02020603050405020304"/>
                        </a:rPr>
                        <a:t> </a:t>
                      </a:r>
                      <a:r>
                        <a:rPr lang="en-US" sz="1600" dirty="0">
                          <a:solidFill>
                            <a:schemeClr val="tx1"/>
                          </a:solidFill>
                          <a:effectLst/>
                          <a:latin typeface="Times New Roman" panose="02020603050405020304"/>
                          <a:ea typeface="Times New Roman" panose="02020603050405020304"/>
                          <a:cs typeface="Times New Roman" panose="02020603050405020304"/>
                        </a:rPr>
                        <a:t>Method</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c>
                  <a:txBody>
                    <a:bodyPr/>
                    <a:lstStyle/>
                    <a:p>
                      <a:pPr marL="97155" marR="97790"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97155" marR="97790"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1.3</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c>
                  <a:txBody>
                    <a:bodyPr/>
                    <a:lstStyle/>
                    <a:p>
                      <a:pPr marL="97790" marR="97790"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97790" marR="97790"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- 14.8041</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c>
                  <a:txBody>
                    <a:bodyPr/>
                    <a:lstStyle/>
                    <a:p>
                      <a:pPr marL="427990" marR="431165" algn="ctr">
                        <a:lnSpc>
                          <a:spcPct val="150000"/>
                        </a:lnSpc>
                        <a:spcBef>
                          <a:spcPts val="0"/>
                        </a:spcBef>
                        <a:spcAft>
                          <a:spcPts val="0"/>
                        </a:spcAft>
                      </a:pPr>
                      <a:endParaRPr lang="en-US" sz="1600" dirty="0">
                        <a:solidFill>
                          <a:schemeClr val="tx1"/>
                        </a:solidFill>
                        <a:effectLst/>
                        <a:latin typeface="Times New Roman" panose="02020603050405020304"/>
                        <a:ea typeface="Times New Roman" panose="02020603050405020304"/>
                        <a:cs typeface="Times New Roman" panose="02020603050405020304"/>
                      </a:endParaRPr>
                    </a:p>
                    <a:p>
                      <a:pPr marL="427990" marR="431165" algn="ctr">
                        <a:lnSpc>
                          <a:spcPct val="150000"/>
                        </a:lnSpc>
                        <a:spcBef>
                          <a:spcPts val="0"/>
                        </a:spcBef>
                        <a:spcAft>
                          <a:spcPts val="0"/>
                        </a:spcAft>
                      </a:pPr>
                      <a:r>
                        <a:rPr lang="en-US" sz="1600" dirty="0">
                          <a:solidFill>
                            <a:schemeClr val="tx1"/>
                          </a:solidFill>
                          <a:effectLst/>
                          <a:latin typeface="Times New Roman" panose="02020603050405020304"/>
                          <a:ea typeface="Times New Roman" panose="02020603050405020304"/>
                          <a:cs typeface="Times New Roman" panose="02020603050405020304"/>
                        </a:rPr>
                        <a:t>- 13.4486</a:t>
                      </a:r>
                      <a:endParaRPr lang="en-US" sz="1600" dirty="0">
                        <a:solidFill>
                          <a:schemeClr val="tx1"/>
                        </a:solidFill>
                        <a:effectLst/>
                        <a:latin typeface="Times New Roman" panose="02020603050405020304"/>
                        <a:ea typeface="Times New Roman" panose="02020603050405020304"/>
                        <a:cs typeface="Times New Roman" panose="02020603050405020304"/>
                      </a:endParaRPr>
                    </a:p>
                  </a:txBody>
                  <a:tcPr marL="0" marR="0" marT="0" marB="0"/>
                </a:tc>
              </a:tr>
            </a:tbl>
          </a:graphicData>
        </a:graphic>
      </p:graphicFrame>
      <p:pic>
        <p:nvPicPr>
          <p:cNvPr id="3"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7204"/>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95793"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005730" y="5842604"/>
            <a:ext cx="432682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Bandwidth Utilization of simulated Result</a:t>
            </a:r>
            <a:endParaRPr lang="en-US"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6226810" y="2753360"/>
            <a:ext cx="459740" cy="273050"/>
          </a:xfrm>
          <a:prstGeom prst="rect">
            <a:avLst/>
          </a:prstGeom>
          <a:noFill/>
        </p:spPr>
        <p:txBody>
          <a:bodyPr vert="eaVert" wrap="square" rtlCol="0">
            <a:spAutoFit/>
          </a:bodyPr>
          <a:lstStyle/>
          <a:p>
            <a:endParaRPr lang="en-US"/>
          </a:p>
        </p:txBody>
      </p:sp>
      <p:graphicFrame>
        <p:nvGraphicFramePr>
          <p:cNvPr id="11" name="Table 10"/>
          <p:cNvGraphicFramePr>
            <a:graphicFrameLocks noGrp="1"/>
          </p:cNvGraphicFramePr>
          <p:nvPr/>
        </p:nvGraphicFramePr>
        <p:xfrm>
          <a:off x="1571500" y="1690688"/>
          <a:ext cx="9049000" cy="4046723"/>
        </p:xfrm>
        <a:graphic>
          <a:graphicData uri="http://schemas.openxmlformats.org/drawingml/2006/table">
            <a:tbl>
              <a:tblPr firstRow="1" firstCol="1" lastRow="1" lastCol="1" bandRow="1" bandCol="1"/>
              <a:tblGrid>
                <a:gridCol w="2260378"/>
                <a:gridCol w="2260378"/>
                <a:gridCol w="2264122"/>
                <a:gridCol w="2264122"/>
              </a:tblGrid>
              <a:tr h="826443">
                <a:tc>
                  <a:txBody>
                    <a:bodyPr/>
                    <a:lstStyle/>
                    <a:p>
                      <a:pPr marL="222250" marR="0">
                        <a:spcBef>
                          <a:spcPts val="10"/>
                        </a:spcBef>
                        <a:spcAft>
                          <a:spcPts val="0"/>
                        </a:spcAft>
                      </a:pPr>
                      <a:r>
                        <a:rPr lang="en-US" sz="1800" b="1" dirty="0">
                          <a:solidFill>
                            <a:srgbClr val="FFFFFF"/>
                          </a:solidFill>
                          <a:effectLst/>
                          <a:latin typeface="Times New Roman" panose="02020603050405020304"/>
                          <a:ea typeface="Times New Roman" panose="02020603050405020304"/>
                          <a:cs typeface="Times New Roman" panose="02020603050405020304"/>
                        </a:rPr>
                        <a:t>S</a:t>
                      </a:r>
                      <a:r>
                        <a:rPr lang="en-US" sz="1800" b="1" spc="-20" dirty="0">
                          <a:solidFill>
                            <a:srgbClr val="FFFFFF"/>
                          </a:solidFill>
                          <a:effectLst/>
                          <a:latin typeface="Times New Roman" panose="02020603050405020304"/>
                          <a:ea typeface="Times New Roman" panose="02020603050405020304"/>
                          <a:cs typeface="Times New Roman" panose="02020603050405020304"/>
                        </a:rPr>
                        <a:t> </a:t>
                      </a:r>
                      <a:r>
                        <a:rPr lang="en-US" sz="1800" b="1" dirty="0">
                          <a:solidFill>
                            <a:srgbClr val="FFFFFF"/>
                          </a:solidFill>
                          <a:effectLst/>
                          <a:latin typeface="Times New Roman" panose="02020603050405020304"/>
                          <a:ea typeface="Times New Roman" panose="02020603050405020304"/>
                          <a:cs typeface="Times New Roman" panose="02020603050405020304"/>
                        </a:rPr>
                        <a:t>–</a:t>
                      </a:r>
                      <a:r>
                        <a:rPr lang="en-US" sz="1800" b="1" spc="-5" dirty="0">
                          <a:solidFill>
                            <a:srgbClr val="FFFFFF"/>
                          </a:solidFill>
                          <a:effectLst/>
                          <a:latin typeface="Times New Roman" panose="02020603050405020304"/>
                          <a:ea typeface="Times New Roman" panose="02020603050405020304"/>
                          <a:cs typeface="Times New Roman" panose="02020603050405020304"/>
                        </a:rPr>
                        <a:t> </a:t>
                      </a:r>
                      <a:r>
                        <a:rPr lang="en-US" sz="1800" b="1" dirty="0">
                          <a:solidFill>
                            <a:srgbClr val="FFFFFF"/>
                          </a:solidFill>
                          <a:effectLst/>
                          <a:latin typeface="Times New Roman" panose="02020603050405020304"/>
                          <a:ea typeface="Times New Roman" panose="02020603050405020304"/>
                          <a:cs typeface="Times New Roman" panose="02020603050405020304"/>
                        </a:rPr>
                        <a:t>Parameter</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D74B5"/>
                    </a:solidFill>
                  </a:tcPr>
                </a:tc>
                <a:tc gridSpan="2">
                  <a:txBody>
                    <a:bodyPr/>
                    <a:lstStyle/>
                    <a:p>
                      <a:pPr marL="868680" marR="0">
                        <a:spcBef>
                          <a:spcPts val="10"/>
                        </a:spcBef>
                        <a:spcAft>
                          <a:spcPts val="0"/>
                        </a:spcAft>
                      </a:pPr>
                      <a:r>
                        <a:rPr lang="en-US" sz="1800" b="1" dirty="0">
                          <a:solidFill>
                            <a:srgbClr val="FFFFFF"/>
                          </a:solidFill>
                          <a:effectLst/>
                          <a:latin typeface="Times New Roman" panose="02020603050405020304"/>
                          <a:ea typeface="Times New Roman" panose="02020603050405020304"/>
                          <a:cs typeface="Times New Roman" panose="02020603050405020304"/>
                        </a:rPr>
                        <a:t>Frequency</a:t>
                      </a:r>
                      <a:r>
                        <a:rPr lang="en-US" sz="1800" b="1" spc="-45" dirty="0">
                          <a:solidFill>
                            <a:srgbClr val="FFFFFF"/>
                          </a:solidFill>
                          <a:effectLst/>
                          <a:latin typeface="Times New Roman" panose="02020603050405020304"/>
                          <a:ea typeface="Times New Roman" panose="02020603050405020304"/>
                          <a:cs typeface="Times New Roman" panose="02020603050405020304"/>
                        </a:rPr>
                        <a:t> </a:t>
                      </a:r>
                      <a:r>
                        <a:rPr lang="en-US" sz="1800" b="1" dirty="0">
                          <a:solidFill>
                            <a:srgbClr val="FFFFFF"/>
                          </a:solidFill>
                          <a:effectLst/>
                          <a:latin typeface="Times New Roman" panose="02020603050405020304"/>
                          <a:ea typeface="Times New Roman" panose="02020603050405020304"/>
                          <a:cs typeface="Times New Roman" panose="02020603050405020304"/>
                        </a:rPr>
                        <a:t>(GHz)</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D74B5"/>
                    </a:solidFill>
                  </a:tcPr>
                </a:tc>
                <a:tc hMerge="1">
                  <a:tcPr/>
                </a:tc>
                <a:tc>
                  <a:txBody>
                    <a:bodyPr/>
                    <a:lstStyle/>
                    <a:p>
                      <a:pPr marL="198120" marR="0">
                        <a:spcBef>
                          <a:spcPts val="10"/>
                        </a:spcBef>
                        <a:spcAft>
                          <a:spcPts val="0"/>
                        </a:spcAft>
                      </a:pPr>
                      <a:r>
                        <a:rPr lang="en-US" sz="1800" b="1">
                          <a:solidFill>
                            <a:srgbClr val="FFFFFF"/>
                          </a:solidFill>
                          <a:effectLst/>
                          <a:latin typeface="Times New Roman" panose="02020603050405020304"/>
                          <a:ea typeface="Times New Roman" panose="02020603050405020304"/>
                          <a:cs typeface="Times New Roman" panose="02020603050405020304"/>
                        </a:rPr>
                        <a:t>Bandwidth(%)</a:t>
                      </a:r>
                      <a:endParaRPr lang="en-US" sz="180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D74B5"/>
                    </a:solidFill>
                  </a:tcPr>
                </a:tc>
              </a:tr>
              <a:tr h="784448">
                <a:tc rowSpan="2">
                  <a:txBody>
                    <a:bodyPr/>
                    <a:lstStyle/>
                    <a:p>
                      <a:pPr marL="641350" marR="642620" algn="ctr">
                        <a:lnSpc>
                          <a:spcPts val="1635"/>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1350" marR="642620" algn="ctr">
                        <a:lnSpc>
                          <a:spcPts val="1635"/>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1350" marR="642620" algn="ctr">
                        <a:lnSpc>
                          <a:spcPts val="1635"/>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1350" marR="642620" algn="ctr">
                        <a:lnSpc>
                          <a:spcPts val="1635"/>
                        </a:lnSpc>
                        <a:spcBef>
                          <a:spcPts val="0"/>
                        </a:spcBef>
                        <a:spcAft>
                          <a:spcPts val="0"/>
                        </a:spcAft>
                      </a:pPr>
                      <a:r>
                        <a:rPr lang="en-US" sz="1800" dirty="0">
                          <a:solidFill>
                            <a:srgbClr val="1F4E79"/>
                          </a:solidFill>
                          <a:effectLst/>
                          <a:latin typeface="Times New Roman" panose="02020603050405020304"/>
                          <a:ea typeface="Times New Roman" panose="02020603050405020304"/>
                          <a:cs typeface="Times New Roman" panose="02020603050405020304"/>
                        </a:rPr>
                        <a:t>S11</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643255" marR="641350" algn="ctr">
                        <a:lnSpc>
                          <a:spcPts val="1600"/>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3255" marR="641350" algn="ctr">
                        <a:lnSpc>
                          <a:spcPts val="1600"/>
                        </a:lnSpc>
                        <a:spcBef>
                          <a:spcPts val="0"/>
                        </a:spcBef>
                        <a:spcAft>
                          <a:spcPts val="0"/>
                        </a:spcAft>
                      </a:pPr>
                      <a:r>
                        <a:rPr lang="en-US" sz="1800" dirty="0" err="1">
                          <a:solidFill>
                            <a:srgbClr val="1F4E79"/>
                          </a:solidFill>
                          <a:effectLst/>
                          <a:latin typeface="Times New Roman" panose="02020603050405020304"/>
                          <a:ea typeface="Times New Roman" panose="02020603050405020304"/>
                          <a:cs typeface="Times New Roman" panose="02020603050405020304"/>
                        </a:rPr>
                        <a:t>f</a:t>
                      </a:r>
                      <a:r>
                        <a:rPr lang="en-US" sz="1800" baseline="-25000" dirty="0" err="1">
                          <a:solidFill>
                            <a:srgbClr val="1F4E79"/>
                          </a:solidFill>
                          <a:effectLst/>
                          <a:latin typeface="Times New Roman" panose="02020603050405020304"/>
                          <a:ea typeface="Times New Roman" panose="02020603050405020304"/>
                          <a:cs typeface="Times New Roman" panose="02020603050405020304"/>
                        </a:rPr>
                        <a:t>H</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a:t>
                      </a:r>
                      <a:endParaRPr lang="en-US" sz="18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1.4</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rowSpan="2">
                  <a:txBody>
                    <a:bodyPr/>
                    <a:lstStyle/>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a:t>
                      </a:r>
                      <a:endParaRPr lang="en-US" sz="18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cs typeface="Times New Roman" panose="02020603050405020304"/>
                        </a:rPr>
                        <a:t> </a:t>
                      </a:r>
                      <a:endParaRPr lang="en-US" sz="1800" dirty="0">
                        <a:effectLst/>
                        <a:latin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cs typeface="Times New Roman" panose="02020603050405020304"/>
                        </a:rPr>
                        <a:t>             27.27</a:t>
                      </a:r>
                      <a:endParaRPr lang="en-US" sz="1800" dirty="0">
                        <a:effectLst/>
                        <a:latin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826443">
                <a:tc vMerge="1">
                  <a:tcPr/>
                </a:tc>
                <a:tc>
                  <a:txBody>
                    <a:bodyPr/>
                    <a:lstStyle/>
                    <a:p>
                      <a:pPr marL="643255" marR="638810" algn="ctr">
                        <a:lnSpc>
                          <a:spcPts val="1600"/>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3255" marR="638810" algn="ctr">
                        <a:lnSpc>
                          <a:spcPts val="1600"/>
                        </a:lnSpc>
                        <a:spcBef>
                          <a:spcPts val="0"/>
                        </a:spcBef>
                        <a:spcAft>
                          <a:spcPts val="0"/>
                        </a:spcAft>
                      </a:pPr>
                      <a:r>
                        <a:rPr lang="en-US" sz="1800" dirty="0" err="1">
                          <a:solidFill>
                            <a:srgbClr val="1F4E79"/>
                          </a:solidFill>
                          <a:effectLst/>
                          <a:latin typeface="Times New Roman" panose="02020603050405020304"/>
                          <a:ea typeface="Times New Roman" panose="02020603050405020304"/>
                          <a:cs typeface="Times New Roman" panose="02020603050405020304"/>
                        </a:rPr>
                        <a:t>f</a:t>
                      </a:r>
                      <a:r>
                        <a:rPr lang="en-US" sz="1800" baseline="-25000" dirty="0" err="1">
                          <a:solidFill>
                            <a:srgbClr val="1F4E79"/>
                          </a:solidFill>
                          <a:effectLst/>
                          <a:latin typeface="Times New Roman" panose="02020603050405020304"/>
                          <a:ea typeface="Times New Roman" panose="02020603050405020304"/>
                          <a:cs typeface="Times New Roman" panose="02020603050405020304"/>
                        </a:rPr>
                        <a:t>L</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a:t>
                      </a:r>
                      <a:endParaRPr lang="en-US" sz="18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0.8</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782946">
                <a:tc rowSpan="2">
                  <a:txBody>
                    <a:bodyPr/>
                    <a:lstStyle/>
                    <a:p>
                      <a:pPr marL="643255" marR="640080" algn="ctr">
                        <a:lnSpc>
                          <a:spcPts val="1635"/>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3255" marR="640080" algn="ctr">
                        <a:lnSpc>
                          <a:spcPts val="1635"/>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3255" marR="640080" algn="ctr">
                        <a:lnSpc>
                          <a:spcPts val="1635"/>
                        </a:lnSpc>
                        <a:spcBef>
                          <a:spcPts val="0"/>
                        </a:spcBef>
                        <a:spcAft>
                          <a:spcPts val="0"/>
                        </a:spcAft>
                      </a:pPr>
                      <a:r>
                        <a:rPr lang="en-US" sz="1800" dirty="0">
                          <a:solidFill>
                            <a:srgbClr val="1F4E79"/>
                          </a:solidFill>
                          <a:effectLst/>
                          <a:latin typeface="Times New Roman" panose="02020603050405020304"/>
                          <a:ea typeface="Times New Roman" panose="02020603050405020304"/>
                          <a:cs typeface="Times New Roman" panose="02020603050405020304"/>
                        </a:rPr>
                        <a:t>S21</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643255" marR="641350" algn="ctr">
                        <a:lnSpc>
                          <a:spcPts val="1600"/>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3255" marR="641350" algn="ctr">
                        <a:lnSpc>
                          <a:spcPts val="1600"/>
                        </a:lnSpc>
                        <a:spcBef>
                          <a:spcPts val="0"/>
                        </a:spcBef>
                        <a:spcAft>
                          <a:spcPts val="0"/>
                        </a:spcAft>
                      </a:pPr>
                      <a:r>
                        <a:rPr lang="en-US" sz="1800" dirty="0" err="1">
                          <a:solidFill>
                            <a:srgbClr val="1F4E79"/>
                          </a:solidFill>
                          <a:effectLst/>
                          <a:latin typeface="Times New Roman" panose="02020603050405020304"/>
                          <a:ea typeface="Times New Roman" panose="02020603050405020304"/>
                          <a:cs typeface="Times New Roman" panose="02020603050405020304"/>
                        </a:rPr>
                        <a:t>f</a:t>
                      </a:r>
                      <a:r>
                        <a:rPr lang="en-US" sz="1800" baseline="-25000" dirty="0" err="1">
                          <a:solidFill>
                            <a:srgbClr val="1F4E79"/>
                          </a:solidFill>
                          <a:effectLst/>
                          <a:latin typeface="Times New Roman" panose="02020603050405020304"/>
                          <a:ea typeface="Times New Roman" panose="02020603050405020304"/>
                          <a:cs typeface="Times New Roman" panose="02020603050405020304"/>
                        </a:rPr>
                        <a:t>H</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a:t>
                      </a:r>
                      <a:endParaRPr lang="en-US" sz="18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1.3</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rowSpan="2">
                  <a:txBody>
                    <a:bodyPr/>
                    <a:lstStyle/>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a:t>
                      </a:r>
                      <a:endParaRPr lang="en-US" sz="18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cs typeface="Times New Roman" panose="02020603050405020304"/>
                        </a:rPr>
                        <a:t> </a:t>
                      </a:r>
                      <a:endParaRPr lang="en-US" sz="1800" dirty="0">
                        <a:effectLst/>
                        <a:latin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cs typeface="Times New Roman" panose="02020603050405020304"/>
                        </a:rPr>
                        <a:t>               30</a:t>
                      </a:r>
                      <a:endParaRPr lang="en-US" sz="1800" dirty="0">
                        <a:effectLst/>
                        <a:latin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r h="826443">
                <a:tc vMerge="1">
                  <a:tcPr/>
                </a:tc>
                <a:tc>
                  <a:txBody>
                    <a:bodyPr/>
                    <a:lstStyle/>
                    <a:p>
                      <a:pPr marL="643255" marR="638810" algn="ctr">
                        <a:lnSpc>
                          <a:spcPts val="1600"/>
                        </a:lnSpc>
                        <a:spcBef>
                          <a:spcPts val="0"/>
                        </a:spcBef>
                        <a:spcAft>
                          <a:spcPts val="0"/>
                        </a:spcAft>
                      </a:pPr>
                      <a:endParaRPr lang="en-US" sz="1800" dirty="0">
                        <a:solidFill>
                          <a:srgbClr val="1F4E79"/>
                        </a:solidFill>
                        <a:effectLst/>
                        <a:latin typeface="Times New Roman" panose="02020603050405020304"/>
                        <a:ea typeface="Times New Roman" panose="02020603050405020304"/>
                        <a:cs typeface="Times New Roman" panose="02020603050405020304"/>
                      </a:endParaRPr>
                    </a:p>
                    <a:p>
                      <a:pPr marL="643255" marR="638810" algn="ctr">
                        <a:lnSpc>
                          <a:spcPts val="1600"/>
                        </a:lnSpc>
                        <a:spcBef>
                          <a:spcPts val="0"/>
                        </a:spcBef>
                        <a:spcAft>
                          <a:spcPts val="0"/>
                        </a:spcAft>
                      </a:pPr>
                      <a:r>
                        <a:rPr lang="en-US" sz="1800" dirty="0" err="1">
                          <a:solidFill>
                            <a:srgbClr val="1F4E79"/>
                          </a:solidFill>
                          <a:effectLst/>
                          <a:latin typeface="Times New Roman" panose="02020603050405020304"/>
                          <a:ea typeface="Times New Roman" panose="02020603050405020304"/>
                          <a:cs typeface="Times New Roman" panose="02020603050405020304"/>
                        </a:rPr>
                        <a:t>f</a:t>
                      </a:r>
                      <a:r>
                        <a:rPr lang="en-US" sz="1800" baseline="-25000" dirty="0" err="1">
                          <a:solidFill>
                            <a:srgbClr val="1F4E79"/>
                          </a:solidFill>
                          <a:effectLst/>
                          <a:latin typeface="Times New Roman" panose="02020603050405020304"/>
                          <a:ea typeface="Times New Roman" panose="02020603050405020304"/>
                          <a:cs typeface="Times New Roman" panose="02020603050405020304"/>
                        </a:rPr>
                        <a:t>L</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a:txBody>
                    <a:bodyPr/>
                    <a:lstStyle/>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a:t>
                      </a:r>
                      <a:endParaRPr lang="en-US" sz="1800" dirty="0">
                        <a:effectLst/>
                        <a:latin typeface="Times New Roman" panose="02020603050405020304"/>
                        <a:ea typeface="Times New Roman" panose="02020603050405020304"/>
                        <a:cs typeface="Times New Roman" panose="02020603050405020304"/>
                      </a:endParaRPr>
                    </a:p>
                    <a:p>
                      <a:pPr marL="0" marR="0">
                        <a:spcBef>
                          <a:spcPts val="0"/>
                        </a:spcBef>
                        <a:spcAft>
                          <a:spcPts val="0"/>
                        </a:spcAft>
                      </a:pPr>
                      <a:r>
                        <a:rPr lang="en-US" sz="1800" dirty="0">
                          <a:effectLst/>
                          <a:latin typeface="Times New Roman" panose="02020603050405020304"/>
                          <a:ea typeface="Times New Roman" panose="02020603050405020304"/>
                          <a:cs typeface="Times New Roman" panose="02020603050405020304"/>
                        </a:rPr>
                        <a:t>               0.7</a:t>
                      </a:r>
                      <a:endParaRPr lang="en-US" sz="1800" dirty="0">
                        <a:effectLst/>
                        <a:latin typeface="Times New Roman" panose="02020603050405020304"/>
                        <a:ea typeface="Times New Roman" panose="02020603050405020304"/>
                        <a:cs typeface="Times New Roman" panose="02020603050405020304"/>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c vMerge="1">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EEAF6"/>
                    </a:solidFill>
                  </a:tcPr>
                </a:tc>
              </a:tr>
            </a:tbl>
          </a:graphicData>
        </a:graphic>
      </p:graphicFrame>
      <p:pic>
        <p:nvPicPr>
          <p:cNvPr id="3"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7204"/>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RESULT &amp; DISCUSSION</a:t>
            </a:r>
            <a:endParaRPr lang="en-US" sz="3200"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95793"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311275" y="5866509"/>
            <a:ext cx="345290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Phase Difference =  268.32°</a:t>
            </a:r>
            <a:endParaRPr lang="en-US"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6226810" y="2753360"/>
            <a:ext cx="459740" cy="273050"/>
          </a:xfrm>
          <a:prstGeom prst="rect">
            <a:avLst/>
          </a:prstGeom>
          <a:noFill/>
        </p:spPr>
        <p:txBody>
          <a:bodyPr vert="eaVert" wrap="square" rtlCol="0">
            <a:spAutoFit/>
          </a:bodyPr>
          <a:lstStyle/>
          <a:p>
            <a:endParaRPr lang="en-US"/>
          </a:p>
        </p:txBody>
      </p:sp>
      <p:pic>
        <p:nvPicPr>
          <p:cNvPr id="3" name="image2.jpeg"/>
          <p:cNvPicPr>
            <a:picLocks noChangeAspect="1"/>
          </p:cNvPicPr>
          <p:nvPr/>
        </p:nvPicPr>
        <p:blipFill>
          <a:blip r:embed="rId2" cstate="print"/>
          <a:stretch>
            <a:fillRect/>
          </a:stretch>
        </p:blipFill>
        <p:spPr>
          <a:xfrm>
            <a:off x="268941" y="243135"/>
            <a:ext cx="914400" cy="9144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423" y="1326776"/>
            <a:ext cx="9242611" cy="432995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169"/>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FABRICATED COUPLER</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15671" y="1020375"/>
            <a:ext cx="8086164" cy="5622472"/>
          </a:xfrm>
        </p:spPr>
      </p:pic>
      <p:pic>
        <p:nvPicPr>
          <p:cNvPr id="5" name="Picture 2" descr="C:\Users\NETWORK LAB\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79125"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24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270" y="1508166"/>
            <a:ext cx="10617530" cy="4868883"/>
          </a:xfrm>
        </p:spPr>
        <p:txBody>
          <a:bodyPr>
            <a:noAutofit/>
          </a:bodyPr>
          <a:lstStyle/>
          <a:p>
            <a:pPr marL="422910" indent="-285750" algn="just">
              <a:lnSpc>
                <a:spcPct val="150000"/>
              </a:lnSpc>
            </a:pPr>
            <a:r>
              <a:rPr lang="en-US" sz="1600" dirty="0">
                <a:latin typeface="Times New Roman" panose="02020603050405020304" pitchFamily="18" charset="0"/>
                <a:cs typeface="Times New Roman" panose="02020603050405020304" pitchFamily="18" charset="0"/>
              </a:rPr>
              <a:t>Simulation is done by HFSS software.</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In order to keep up with the huge changes in future technologies, couplers still requires noticeable improvement, where wide bandwidth and low loss should be achieved throughout using modern guiding technology such as Ridge Gap Waveguide (RGW) in future work. </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The proposed coupler has a compact size of 27.2 mm × 27.2 mm at the frequency of 1.3 GHz. </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In addition, a stable 90° phase difference between the coupling and transmission coefficients is obtained over the whole frequency band. </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This allows for a wide range of applications such as medical devices, and other IoT networks. </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r>
              <a:rPr lang="en-US" sz="1600" dirty="0">
                <a:latin typeface="Times New Roman" panose="02020603050405020304" pitchFamily="18" charset="0"/>
                <a:cs typeface="Times New Roman" panose="02020603050405020304" pitchFamily="18" charset="0"/>
              </a:rPr>
              <a:t>The proposed directional coupler is fabricated and measured, where the measured results show good agreement</a:t>
            </a:r>
            <a:endParaRPr lang="en-US" sz="1600" dirty="0">
              <a:latin typeface="Times New Roman" panose="02020603050405020304" pitchFamily="18" charset="0"/>
              <a:cs typeface="Times New Roman" panose="02020603050405020304" pitchFamily="18" charset="0"/>
            </a:endParaRPr>
          </a:p>
          <a:p>
            <a:pPr marL="422910" indent="-285750"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95793" y="365126"/>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RELEVANCE TO SOCIETY</a:t>
            </a:r>
            <a:endParaRPr lang="en-US" sz="3200" dirty="0"/>
          </a:p>
        </p:txBody>
      </p:sp>
      <p:sp>
        <p:nvSpPr>
          <p:cNvPr id="3" name="Content Placeholder 2"/>
          <p:cNvSpPr>
            <a:spLocks noGrp="1"/>
          </p:cNvSpPr>
          <p:nvPr>
            <p:ph idx="1"/>
          </p:nvPr>
        </p:nvSpPr>
        <p:spPr>
          <a:xfrm>
            <a:off x="268942" y="1431177"/>
            <a:ext cx="7772399" cy="5183687"/>
          </a:xfrm>
        </p:spPr>
        <p:txBody>
          <a:bodyPr>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Power dividers, monitoring power flow in microwave measurements, power combiners.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Musculoskeletal diseases are a substantial health care burden and one of the most expensive diseases leading to long -term sick leave. The existing radiology based diagnosis and monitoring methods usually give no information on the quality of the healing process and cannot be regularly used due to radiation risks.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can be used for Bone Density Measurement Analysis (BDAS), to develop an embedded system for diagnosis and monitoring of healing of fractures in home care environment.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solution is cost effective, portable, and easy to use and involves no health hazard. It makes orthopaedic healthcare accessible to everyone and as frequent as needed. Radio Frequency (RF) system design using a directional coupler, envelope detector, Analog to digital converter, isolator and signal source is shown here</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680640" y="365126"/>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pic>
        <p:nvPicPr>
          <p:cNvPr id="4" name="image59.jpg"/>
          <p:cNvPicPr/>
          <p:nvPr/>
        </p:nvPicPr>
        <p:blipFill rotWithShape="1">
          <a:blip r:embed="rId3" cstate="print">
            <a:extLst>
              <a:ext uri="{28A0092B-C50C-407E-A947-70E740481C1C}">
                <a14:useLocalDpi xmlns:a14="http://schemas.microsoft.com/office/drawing/2010/main" val="0"/>
              </a:ext>
            </a:extLst>
          </a:blip>
          <a:srcRect l="9227" t="16349" r="10177" b="8340"/>
          <a:stretch>
            <a:fillRect/>
          </a:stretch>
        </p:blipFill>
        <p:spPr bwMode="auto">
          <a:xfrm>
            <a:off x="8220635" y="1559859"/>
            <a:ext cx="3603811" cy="4419600"/>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8588"/>
            <a:ext cx="10515600" cy="661787"/>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81298"/>
            <a:ext cx="10515600" cy="4577441"/>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Branchline</a:t>
            </a:r>
            <a:r>
              <a:rPr lang="en-US" sz="1800" dirty="0">
                <a:latin typeface="Times New Roman" panose="02020603050405020304" pitchFamily="18" charset="0"/>
                <a:cs typeface="Times New Roman" panose="02020603050405020304" pitchFamily="18" charset="0"/>
              </a:rPr>
              <a:t> coupler using slow wave structure is proposed.</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 The suggested solution uses artificial transmission line and a symmetrical layout of a perfect serpentine.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With a relatively small 27.2 mm x 27.2 mm size, it achieves a relative bandwidth of at 1.3 GHz.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Additionally, over the entire frequency band, a stable 90° phase difference between the coupling and transmission coefficients is obtained.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given solution demonstrates a great potential for applications in medical devices, and the coupler's footprint is substantially less than that of a conventional branch- line coupler.</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p>
          <a:p>
            <a:pPr algn="just">
              <a:lnSpc>
                <a:spcPct val="150000"/>
              </a:lnSpc>
            </a:pPr>
            <a:endParaRPr lang="en-US" sz="1800" dirty="0"/>
          </a:p>
          <a:p>
            <a:pPr algn="just">
              <a:lnSpc>
                <a:spcPct val="150000"/>
              </a:lnSpc>
            </a:pPr>
            <a:endParaRPr lang="en-US" sz="1800" dirty="0"/>
          </a:p>
          <a:p>
            <a:endParaRPr lang="en-US"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358588"/>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CONFERENCE DETAILS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608945" cy="435165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sym typeface="+mn-ea"/>
              </a:rPr>
              <a:t>                 2</a:t>
            </a:r>
            <a:r>
              <a:rPr lang="en-US" baseline="30000" dirty="0">
                <a:latin typeface="Times New Roman" panose="02020603050405020304" pitchFamily="18" charset="0"/>
                <a:cs typeface="Times New Roman" panose="02020603050405020304" pitchFamily="18" charset="0"/>
                <a:sym typeface="+mn-ea"/>
              </a:rPr>
              <a:t>nd </a:t>
            </a:r>
            <a:r>
              <a:rPr lang="en-US" dirty="0">
                <a:latin typeface="Times New Roman" panose="02020603050405020304" pitchFamily="18" charset="0"/>
                <a:cs typeface="Times New Roman" panose="02020603050405020304" pitchFamily="18" charset="0"/>
                <a:sym typeface="+mn-ea"/>
              </a:rPr>
              <a:t> InternationalConference on Next Generation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sym typeface="+mn-ea"/>
              </a:rPr>
              <a:t>                          Computing System (ICNGCS - 2023)</a:t>
            </a:r>
            <a:endParaRPr lang="en-US" dirty="0">
              <a:latin typeface="Times New Roman" panose="02020603050405020304" pitchFamily="18" charset="0"/>
              <a:cs typeface="Times New Roman" panose="02020603050405020304" pitchFamily="18" charset="0"/>
              <a:sym typeface="+mn-ea"/>
            </a:endParaRPr>
          </a:p>
          <a:p>
            <a:pPr marL="0" indent="0">
              <a:buNone/>
            </a:pPr>
            <a:endParaRPr lang="en-US" dirty="0">
              <a:latin typeface="Times New Roman" panose="02020603050405020304" pitchFamily="18" charset="0"/>
              <a:cs typeface="Times New Roman" panose="02020603050405020304" pitchFamily="18" charset="0"/>
              <a:sym typeface="+mn-ea"/>
            </a:endParaRPr>
          </a:p>
          <a:p>
            <a:pPr marL="0" indent="0" algn="ctr">
              <a:buNone/>
            </a:pPr>
            <a:r>
              <a:rPr lang="en-US" dirty="0">
                <a:latin typeface="Times New Roman" panose="02020603050405020304" pitchFamily="18" charset="0"/>
                <a:cs typeface="Times New Roman" panose="02020603050405020304" pitchFamily="18" charset="0"/>
                <a:sym typeface="+mn-ea"/>
              </a:rPr>
              <a:t>  PSG Institute of Technology and Applied  Research</a:t>
            </a:r>
            <a:endParaRPr lang="en-US" dirty="0">
              <a:latin typeface="Times New Roman" panose="02020603050405020304" pitchFamily="18" charset="0"/>
              <a:cs typeface="Times New Roman" panose="02020603050405020304" pitchFamily="18" charset="0"/>
              <a:sym typeface="+mn-ea"/>
            </a:endParaRPr>
          </a:p>
          <a:p>
            <a:pPr marL="0" indent="0" algn="ctr">
              <a:buNone/>
            </a:pPr>
            <a:r>
              <a:rPr lang="en-US" dirty="0">
                <a:latin typeface="Times New Roman" panose="02020603050405020304" pitchFamily="18" charset="0"/>
                <a:cs typeface="Times New Roman" panose="02020603050405020304" pitchFamily="18" charset="0"/>
                <a:sym typeface="+mn-ea"/>
              </a:rPr>
              <a:t> Presented On  : 18-03-2023</a:t>
            </a: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a:p>
            <a:endParaRPr lang="en-US" dirty="0"/>
          </a:p>
          <a:p>
            <a:endParaRPr lang="en-US" dirty="0"/>
          </a:p>
          <a:p>
            <a:endParaRPr lang="en-US"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59934" y="257141"/>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CONFERENCE DETAILS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2613660"/>
            <a:ext cx="10608945" cy="356362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sym typeface="+mn-ea"/>
              </a:rPr>
              <a:t>                 </a:t>
            </a:r>
            <a:endParaRPr lang="en-US" dirty="0"/>
          </a:p>
          <a:p>
            <a:endParaRPr lang="en-US" dirty="0"/>
          </a:p>
          <a:p>
            <a:endParaRPr lang="en-US" dirty="0"/>
          </a:p>
          <a:p>
            <a:endParaRPr lang="en-US" dirty="0"/>
          </a:p>
          <a:p>
            <a:endParaRPr lang="en-US"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0890" y="2431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4675" y="2159000"/>
            <a:ext cx="10356215" cy="4245610"/>
          </a:xfrm>
          <a:prstGeom prst="rect">
            <a:avLst/>
          </a:prstGeom>
        </p:spPr>
      </p:pic>
      <p:sp>
        <p:nvSpPr>
          <p:cNvPr id="9" name="Text Box 8"/>
          <p:cNvSpPr txBox="1"/>
          <p:nvPr/>
        </p:nvSpPr>
        <p:spPr>
          <a:xfrm>
            <a:off x="2789555" y="1513840"/>
            <a:ext cx="6464300" cy="953135"/>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sym typeface="+mn-ea"/>
              </a:rPr>
              <a:t>             ICNGCS-2023-Proceeding</a:t>
            </a:r>
            <a:endParaRPr lang="en-US" sz="2800" dirty="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pic>
        <p:nvPicPr>
          <p:cNvPr id="7" name="image2.jpeg"/>
          <p:cNvPicPr>
            <a:picLocks noChangeAspect="1"/>
          </p:cNvPicPr>
          <p:nvPr/>
        </p:nvPicPr>
        <p:blipFill>
          <a:blip r:embed="rId3" cstate="print"/>
          <a:stretch>
            <a:fillRect/>
          </a:stretch>
        </p:blipFill>
        <p:spPr>
          <a:xfrm>
            <a:off x="268941" y="243135"/>
            <a:ext cx="914400" cy="9144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339" y="348456"/>
            <a:ext cx="10515600" cy="809079"/>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9114"/>
            <a:ext cx="10621488" cy="5141067"/>
          </a:xfrm>
        </p:spPr>
        <p:txBody>
          <a:bodyPr>
            <a:normAutofit lnSpcReduction="10000"/>
          </a:bodyPr>
          <a:lstStyle/>
          <a:p>
            <a:pPr marL="0" marR="420370" lvl="0" indent="0" algn="just">
              <a:lnSpc>
                <a:spcPct val="150000"/>
              </a:lnSpc>
              <a:spcBef>
                <a:spcPts val="0"/>
              </a:spcBef>
              <a:spcAft>
                <a:spcPts val="0"/>
              </a:spcAft>
              <a:buSzPts val="1400"/>
              <a:buNone/>
              <a:tabLst>
                <a:tab pos="486410" algn="l"/>
              </a:tabLst>
            </a:pPr>
            <a:r>
              <a:rPr lang="en-US" sz="1400" dirty="0">
                <a:latin typeface="Times New Roman" panose="02020603050405020304"/>
                <a:ea typeface="Times New Roman" panose="02020603050405020304"/>
              </a:rPr>
              <a:t>1. Letavin Denis A, Hung L Quang “Miniaturization of microstrip directionall couplwe by means of artificail transmission lines”.</a:t>
            </a:r>
            <a:endParaRPr lang="en-US" sz="1400" dirty="0">
              <a:latin typeface="Times New Roman" panose="02020603050405020304"/>
              <a:ea typeface="Times New Roman" panose="02020603050405020304"/>
            </a:endParaRPr>
          </a:p>
          <a:p>
            <a:pPr marL="0" marR="420370" lvl="0" indent="0" algn="just">
              <a:lnSpc>
                <a:spcPct val="150000"/>
              </a:lnSpc>
              <a:spcBef>
                <a:spcPts val="0"/>
              </a:spcBef>
              <a:spcAft>
                <a:spcPts val="0"/>
              </a:spcAft>
              <a:buSzPts val="1400"/>
              <a:buNone/>
              <a:tabLst>
                <a:tab pos="486410" algn="l"/>
              </a:tabLst>
            </a:pPr>
            <a:r>
              <a:rPr lang="en-US" sz="1400" dirty="0">
                <a:latin typeface="Times New Roman" panose="02020603050405020304"/>
                <a:ea typeface="Times New Roman" panose="02020603050405020304"/>
              </a:rPr>
              <a:t>.J.G. Chi and Y.J. Kim: “A compact wideband millimeter-wave quadrature hybrid</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coupler using artificial transmission lines on a glass substrate,” IEEE </a:t>
            </a:r>
            <a:r>
              <a:rPr lang="en-US" sz="1400" dirty="0" err="1">
                <a:latin typeface="Times New Roman" panose="02020603050405020304"/>
                <a:ea typeface="Times New Roman" panose="02020603050405020304"/>
              </a:rPr>
              <a:t>Microw</a:t>
            </a:r>
            <a:r>
              <a:rPr lang="en-US" sz="1400" dirty="0">
                <a:latin typeface="Times New Roman" panose="02020603050405020304"/>
                <a:ea typeface="Times New Roman" panose="02020603050405020304"/>
              </a:rPr>
              <a:t>.</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Wireless</a:t>
            </a:r>
            <a:r>
              <a:rPr lang="en-US" sz="1400" spc="-15"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Compon</a:t>
            </a:r>
            <a:r>
              <a:rPr lang="en-US" sz="1400" dirty="0">
                <a:latin typeface="Times New Roman" panose="02020603050405020304"/>
                <a:ea typeface="Times New Roman" panose="02020603050405020304"/>
              </a:rPr>
              <a:t>.</a:t>
            </a:r>
            <a:r>
              <a:rPr lang="en-US" sz="1400" spc="10"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Lett</a:t>
            </a:r>
            <a:r>
              <a:rPr lang="en-US" sz="1400" dirty="0">
                <a:latin typeface="Times New Roman" panose="02020603050405020304"/>
                <a:ea typeface="Times New Roman" panose="02020603050405020304"/>
              </a:rPr>
              <a:t>.</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30</a:t>
            </a:r>
            <a:r>
              <a:rPr lang="en-US" sz="1400" spc="-2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(2020)</a:t>
            </a:r>
            <a:r>
              <a:rPr lang="en-US" sz="1400" spc="-2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1037</a:t>
            </a:r>
            <a:r>
              <a:rPr lang="en-US" sz="1400" spc="-2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(DOI:</a:t>
            </a:r>
            <a:r>
              <a:rPr lang="en-US" sz="1400" spc="-4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10.1109/LMWC.2020.3027921).</a:t>
            </a:r>
            <a:endParaRPr lang="en-US" sz="1400" dirty="0">
              <a:latin typeface="Times New Roman" panose="02020603050405020304"/>
              <a:ea typeface="Times New Roman" panose="02020603050405020304"/>
            </a:endParaRPr>
          </a:p>
          <a:p>
            <a:pPr marL="0" marR="418465" lvl="0" indent="0" algn="just">
              <a:lnSpc>
                <a:spcPct val="150000"/>
              </a:lnSpc>
              <a:spcBef>
                <a:spcPts val="0"/>
              </a:spcBef>
              <a:spcAft>
                <a:spcPts val="0"/>
              </a:spcAft>
              <a:buSzPts val="1400"/>
              <a:buNone/>
              <a:tabLst>
                <a:tab pos="401320" algn="l"/>
              </a:tabLst>
            </a:pPr>
            <a:r>
              <a:rPr lang="en-US" sz="1400" spc="-5" dirty="0" err="1">
                <a:latin typeface="Times New Roman" panose="02020603050405020304"/>
                <a:ea typeface="Times New Roman" panose="02020603050405020304"/>
              </a:rPr>
              <a:t>2. Amitava</a:t>
            </a:r>
            <a:r>
              <a:rPr lang="en-US" sz="1400" spc="-55" dirty="0">
                <a:latin typeface="Times New Roman" panose="02020603050405020304"/>
                <a:ea typeface="Times New Roman" panose="02020603050405020304"/>
              </a:rPr>
              <a:t> </a:t>
            </a:r>
            <a:r>
              <a:rPr lang="en-US" sz="1400" spc="-5" dirty="0" err="1">
                <a:latin typeface="Times New Roman" panose="02020603050405020304"/>
                <a:ea typeface="Times New Roman" panose="02020603050405020304"/>
              </a:rPr>
              <a:t>Ghosh</a:t>
            </a:r>
            <a:r>
              <a:rPr lang="en-US" sz="1400" spc="-5" dirty="0">
                <a:latin typeface="Times New Roman" panose="02020603050405020304"/>
                <a:ea typeface="Times New Roman" panose="02020603050405020304"/>
              </a:rPr>
              <a:t>,</a:t>
            </a:r>
            <a:r>
              <a:rPr lang="en-US" sz="1400" spc="-60" dirty="0">
                <a:latin typeface="Times New Roman" panose="02020603050405020304"/>
                <a:ea typeface="Times New Roman" panose="02020603050405020304"/>
              </a:rPr>
              <a:t> </a:t>
            </a:r>
            <a:r>
              <a:rPr lang="en-US" sz="1400" spc="-5" dirty="0">
                <a:latin typeface="Times New Roman" panose="02020603050405020304"/>
                <a:ea typeface="Times New Roman" panose="02020603050405020304"/>
              </a:rPr>
              <a:t>Theodore</a:t>
            </a:r>
            <a:r>
              <a:rPr lang="en-US" sz="1400" spc="-50" dirty="0">
                <a:latin typeface="Times New Roman" panose="02020603050405020304"/>
                <a:ea typeface="Times New Roman" panose="02020603050405020304"/>
              </a:rPr>
              <a:t> </a:t>
            </a:r>
            <a:r>
              <a:rPr lang="en-US" sz="1400" spc="-5" dirty="0">
                <a:latin typeface="Times New Roman" panose="02020603050405020304"/>
                <a:ea typeface="Times New Roman" panose="02020603050405020304"/>
              </a:rPr>
              <a:t>S.</a:t>
            </a:r>
            <a:r>
              <a:rPr lang="en-US" sz="1400" spc="-50" dirty="0">
                <a:latin typeface="Times New Roman" panose="02020603050405020304"/>
                <a:ea typeface="Times New Roman" panose="02020603050405020304"/>
              </a:rPr>
              <a:t> </a:t>
            </a:r>
            <a:r>
              <a:rPr lang="en-US" sz="1400" spc="-5" dirty="0">
                <a:latin typeface="Times New Roman" panose="02020603050405020304"/>
                <a:ea typeface="Times New Roman" panose="02020603050405020304"/>
              </a:rPr>
              <a:t>Rappaport,</a:t>
            </a:r>
            <a:r>
              <a:rPr lang="en-US" sz="1400" spc="-35" dirty="0">
                <a:latin typeface="Times New Roman" panose="02020603050405020304"/>
                <a:ea typeface="Times New Roman" panose="02020603050405020304"/>
              </a:rPr>
              <a:t> </a:t>
            </a:r>
            <a:r>
              <a:rPr lang="en-US" sz="1400" spc="-5" dirty="0" err="1">
                <a:latin typeface="Times New Roman" panose="02020603050405020304"/>
                <a:ea typeface="Times New Roman" panose="02020603050405020304"/>
              </a:rPr>
              <a:t>Prakash</a:t>
            </a:r>
            <a:r>
              <a:rPr lang="en-US" sz="1400" spc="-80" dirty="0">
                <a:latin typeface="Times New Roman" panose="02020603050405020304"/>
                <a:ea typeface="Times New Roman" panose="02020603050405020304"/>
              </a:rPr>
              <a:t> </a:t>
            </a:r>
            <a:r>
              <a:rPr lang="en-US" sz="1400" spc="-5" dirty="0" err="1">
                <a:latin typeface="Times New Roman" panose="02020603050405020304"/>
                <a:ea typeface="Times New Roman" panose="02020603050405020304"/>
              </a:rPr>
              <a:t>Moorut</a:t>
            </a:r>
            <a:r>
              <a:rPr lang="en-US" sz="1400" spc="-5" dirty="0">
                <a:latin typeface="Times New Roman" panose="02020603050405020304"/>
                <a:ea typeface="Times New Roman" panose="02020603050405020304"/>
              </a:rPr>
              <a:t>,</a:t>
            </a:r>
            <a:r>
              <a:rPr lang="en-US" sz="1400" spc="-6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George</a:t>
            </a:r>
            <a:r>
              <a:rPr lang="en-US" sz="1400" spc="-5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R.</a:t>
            </a:r>
            <a:r>
              <a:rPr lang="en-US" sz="1400" spc="-40"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MacCartney</a:t>
            </a:r>
            <a:r>
              <a:rPr lang="en-US" sz="1400" dirty="0">
                <a:latin typeface="Times New Roman" panose="02020603050405020304"/>
                <a:ea typeface="Times New Roman" panose="02020603050405020304"/>
              </a:rPr>
              <a:t>,</a:t>
            </a:r>
            <a:r>
              <a:rPr lang="en-US" sz="1400" spc="-33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“Millimeter-Wave Enhanced Local Area Systems: A High-Data-Rate Approach for</a:t>
            </a:r>
            <a:r>
              <a:rPr lang="en-US" sz="1400" spc="-33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Future</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Wireless</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Networks”,</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IEEE</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JOURNAL</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ON</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SELECTED</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AREAS</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IN</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COMMUNICATIONS,</a:t>
            </a:r>
            <a:r>
              <a:rPr lang="en-US" sz="1400" spc="-1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VOL.</a:t>
            </a:r>
            <a:r>
              <a:rPr lang="en-US" sz="1400" spc="1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32,</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NO.</a:t>
            </a:r>
            <a:r>
              <a:rPr lang="en-US" sz="1400" spc="1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6,</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JUNE</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2014</a:t>
            </a:r>
            <a:endParaRPr lang="en-US" sz="1400" dirty="0">
              <a:latin typeface="Times New Roman" panose="02020603050405020304"/>
              <a:ea typeface="Times New Roman" panose="02020603050405020304"/>
            </a:endParaRPr>
          </a:p>
          <a:p>
            <a:pPr marL="0" marR="417830" lvl="0" indent="0" algn="just">
              <a:lnSpc>
                <a:spcPct val="150000"/>
              </a:lnSpc>
              <a:spcBef>
                <a:spcPts val="5"/>
              </a:spcBef>
              <a:spcAft>
                <a:spcPts val="0"/>
              </a:spcAft>
              <a:buSzPts val="1400"/>
              <a:buNone/>
              <a:tabLst>
                <a:tab pos="401320" algn="l"/>
              </a:tabLst>
            </a:pPr>
            <a:r>
              <a:rPr lang="en-US" sz="1400" dirty="0">
                <a:latin typeface="Times New Roman" panose="02020603050405020304"/>
                <a:ea typeface="Times New Roman" panose="02020603050405020304"/>
              </a:rPr>
              <a:t>3. B</a:t>
            </a:r>
            <a:r>
              <a:rPr lang="en-US" sz="1400" spc="-30"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Sekharbabu</a:t>
            </a:r>
            <a:r>
              <a:rPr lang="en-US" sz="1400" dirty="0">
                <a:latin typeface="Times New Roman" panose="02020603050405020304"/>
                <a:ea typeface="Times New Roman" panose="02020603050405020304"/>
              </a:rPr>
              <a:t>,</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K</a:t>
            </a:r>
            <a:r>
              <a:rPr lang="en-US" sz="1400" spc="-35"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Narsimha</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Reddy,</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S</a:t>
            </a:r>
            <a:r>
              <a:rPr lang="en-US" sz="1400" spc="-20"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Sreenu</a:t>
            </a:r>
            <a:r>
              <a:rPr lang="en-US" sz="1400" dirty="0">
                <a:latin typeface="Times New Roman" panose="02020603050405020304"/>
                <a:ea typeface="Times New Roman" panose="02020603050405020304"/>
              </a:rPr>
              <a:t>, “Design</a:t>
            </a:r>
            <a:r>
              <a:rPr lang="en-US" sz="1400" spc="-3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and</a:t>
            </a:r>
            <a:r>
              <a:rPr lang="en-US" sz="1400" spc="-1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Development</a:t>
            </a:r>
            <a:r>
              <a:rPr lang="en-US" sz="1400" spc="-1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of</a:t>
            </a:r>
            <a:r>
              <a:rPr lang="en-US" sz="1400" spc="-4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a</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3dB</a:t>
            </a:r>
            <a:r>
              <a:rPr lang="en-US" sz="1400" spc="-34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Quadrature Patch Hybrid Coupler”,</a:t>
            </a:r>
            <a:r>
              <a:rPr lang="en-US" sz="1400" spc="-3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DOI:10.14419/ijet.v7i2.6.10570</a:t>
            </a:r>
            <a:endParaRPr lang="en-US" sz="1400" dirty="0">
              <a:latin typeface="Times New Roman" panose="02020603050405020304"/>
              <a:ea typeface="Times New Roman" panose="02020603050405020304"/>
            </a:endParaRPr>
          </a:p>
          <a:p>
            <a:pPr marL="0" marR="421005" lvl="0" indent="0" algn="just">
              <a:lnSpc>
                <a:spcPct val="150000"/>
              </a:lnSpc>
              <a:spcBef>
                <a:spcPts val="0"/>
              </a:spcBef>
              <a:spcAft>
                <a:spcPts val="0"/>
              </a:spcAft>
              <a:buSzPts val="1400"/>
              <a:buNone/>
              <a:tabLst>
                <a:tab pos="401320" algn="l"/>
              </a:tabLst>
            </a:pPr>
            <a:r>
              <a:rPr lang="en-US" sz="1400" dirty="0" err="1">
                <a:latin typeface="Times New Roman" panose="02020603050405020304"/>
                <a:ea typeface="Times New Roman" panose="02020603050405020304"/>
              </a:rPr>
              <a:t>4. Xiaozhen</a:t>
            </a:r>
            <a:r>
              <a:rPr lang="en-US" sz="1400" dirty="0">
                <a:latin typeface="Times New Roman" panose="02020603050405020304"/>
                <a:ea typeface="Times New Roman" panose="02020603050405020304"/>
              </a:rPr>
              <a:t> Li, </a:t>
            </a:r>
            <a:r>
              <a:rPr lang="en-US" sz="1400" dirty="0" err="1">
                <a:latin typeface="Times New Roman" panose="02020603050405020304"/>
                <a:ea typeface="Times New Roman" panose="02020603050405020304"/>
              </a:rPr>
              <a:t>Mengjjiang</a:t>
            </a:r>
            <a:r>
              <a:rPr lang="en-US" sz="1400" dirty="0">
                <a:latin typeface="Times New Roman" panose="02020603050405020304"/>
                <a:ea typeface="Times New Roman" panose="02020603050405020304"/>
              </a:rPr>
              <a:t> Xing:” Compact </a:t>
            </a:r>
            <a:r>
              <a:rPr lang="en-US" sz="1400" dirty="0" err="1">
                <a:latin typeface="Times New Roman" panose="02020603050405020304"/>
                <a:ea typeface="Times New Roman" panose="02020603050405020304"/>
              </a:rPr>
              <a:t>Reflectionless</a:t>
            </a:r>
            <a:r>
              <a:rPr lang="en-US" sz="1400" dirty="0">
                <a:latin typeface="Times New Roman" panose="02020603050405020304"/>
                <a:ea typeface="Times New Roman" panose="02020603050405020304"/>
              </a:rPr>
              <a:t> Band Pass Filter: Based</a:t>
            </a:r>
            <a:r>
              <a:rPr lang="en-US" sz="1400" spc="-33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on </a:t>
            </a:r>
            <a:r>
              <a:rPr lang="en-US" sz="1400" dirty="0" err="1">
                <a:latin typeface="Times New Roman" panose="02020603050405020304"/>
                <a:ea typeface="Times New Roman" panose="02020603050405020304"/>
              </a:rPr>
              <a:t>GaAs</a:t>
            </a:r>
            <a:r>
              <a:rPr lang="en-US" sz="1400" dirty="0">
                <a:latin typeface="Times New Roman" panose="02020603050405020304"/>
                <a:ea typeface="Times New Roman" panose="02020603050405020304"/>
              </a:rPr>
              <a:t> IPD Process for Highly Reliable Communication”. Electronics 2021,</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10(23), 2998;</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https://doi.org/10.3390/electronics10232998,1</a:t>
            </a:r>
            <a:r>
              <a:rPr lang="en-US" sz="1400" spc="-10"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December</a:t>
            </a:r>
            <a:r>
              <a:rPr lang="en-US" sz="1400" spc="-1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2021</a:t>
            </a:r>
            <a:endParaRPr lang="en-US" sz="1400" dirty="0">
              <a:latin typeface="Times New Roman" panose="02020603050405020304"/>
              <a:ea typeface="Times New Roman" panose="02020603050405020304"/>
            </a:endParaRPr>
          </a:p>
          <a:p>
            <a:pPr marL="0" marR="419100" lvl="0" indent="0" algn="just">
              <a:lnSpc>
                <a:spcPct val="150000"/>
              </a:lnSpc>
              <a:spcBef>
                <a:spcPts val="5"/>
              </a:spcBef>
              <a:spcAft>
                <a:spcPts val="0"/>
              </a:spcAft>
              <a:buSzPts val="1400"/>
              <a:buNone/>
              <a:tabLst>
                <a:tab pos="401320" algn="l"/>
              </a:tabLst>
            </a:pPr>
            <a:r>
              <a:rPr lang="en-US" sz="1400" dirty="0" err="1">
                <a:latin typeface="Times New Roman" panose="02020603050405020304"/>
                <a:ea typeface="Times New Roman" panose="02020603050405020304"/>
              </a:rPr>
              <a:t>5. Elalaouy</a:t>
            </a:r>
            <a:r>
              <a:rPr lang="en-US" sz="1400"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Ouafae</a:t>
            </a:r>
            <a:r>
              <a:rPr lang="en-US" sz="1400" dirty="0">
                <a:latin typeface="Times New Roman" panose="02020603050405020304"/>
                <a:ea typeface="Times New Roman" panose="02020603050405020304"/>
              </a:rPr>
              <a:t>, Mohammed El </a:t>
            </a:r>
            <a:r>
              <a:rPr lang="en-US" sz="1400" dirty="0" err="1">
                <a:latin typeface="Times New Roman" panose="02020603050405020304"/>
                <a:ea typeface="Times New Roman" panose="02020603050405020304"/>
              </a:rPr>
              <a:t>Ghzaoui</a:t>
            </a:r>
            <a:r>
              <a:rPr lang="en-US" sz="1400" dirty="0">
                <a:latin typeface="Times New Roman" panose="02020603050405020304"/>
                <a:ea typeface="Times New Roman" panose="02020603050405020304"/>
              </a:rPr>
              <a:t>, and </a:t>
            </a:r>
            <a:r>
              <a:rPr lang="en-US" sz="1400" dirty="0" err="1">
                <a:latin typeface="Times New Roman" panose="02020603050405020304"/>
                <a:ea typeface="Times New Roman" panose="02020603050405020304"/>
              </a:rPr>
              <a:t>Jaouad</a:t>
            </a:r>
            <a:r>
              <a:rPr lang="en-US" sz="1400" dirty="0">
                <a:latin typeface="Times New Roman" panose="02020603050405020304"/>
                <a:ea typeface="Times New Roman" panose="02020603050405020304"/>
              </a:rPr>
              <a:t> </a:t>
            </a:r>
            <a:r>
              <a:rPr lang="en-US" sz="1400" dirty="0" err="1">
                <a:latin typeface="Times New Roman" panose="02020603050405020304"/>
                <a:ea typeface="Times New Roman" panose="02020603050405020304"/>
              </a:rPr>
              <a:t>Foshi</a:t>
            </a:r>
            <a:r>
              <a:rPr lang="en-US" sz="1400" dirty="0">
                <a:latin typeface="Times New Roman" panose="02020603050405020304"/>
                <a:ea typeface="Times New Roman" panose="02020603050405020304"/>
              </a:rPr>
              <a:t>. "A New Four-Ports</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MIMO Antenna</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for 5G </a:t>
            </a:r>
            <a:r>
              <a:rPr lang="en-US" sz="1400" dirty="0" err="1">
                <a:latin typeface="Times New Roman" panose="02020603050405020304"/>
                <a:ea typeface="Times New Roman" panose="02020603050405020304"/>
              </a:rPr>
              <a:t>IoT</a:t>
            </a:r>
            <a:r>
              <a:rPr lang="en-US" sz="1400" dirty="0">
                <a:latin typeface="Times New Roman" panose="02020603050405020304"/>
                <a:ea typeface="Times New Roman" panose="02020603050405020304"/>
              </a:rPr>
              <a:t> Applications." In Artificial Intelligence and Smart</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Environment: ICAISE’2022, pp. 78-85. Cham: Springer International Publishing,</a:t>
            </a:r>
            <a:r>
              <a:rPr lang="en-US" sz="1400" spc="5" dirty="0">
                <a:latin typeface="Times New Roman" panose="02020603050405020304"/>
                <a:ea typeface="Times New Roman" panose="02020603050405020304"/>
              </a:rPr>
              <a:t> </a:t>
            </a:r>
            <a:r>
              <a:rPr lang="en-US" sz="1400" dirty="0">
                <a:latin typeface="Times New Roman" panose="02020603050405020304"/>
                <a:ea typeface="Times New Roman" panose="02020603050405020304"/>
              </a:rPr>
              <a:t>2023.</a:t>
            </a:r>
            <a:endParaRPr lang="en-US" sz="1400" dirty="0">
              <a:latin typeface="Times New Roman" panose="02020603050405020304"/>
              <a:ea typeface="Times New Roman" panose="02020603050405020304"/>
            </a:endParaRPr>
          </a:p>
          <a:p>
            <a:pPr marL="0" marR="419100" lvl="0" indent="0" algn="just">
              <a:lnSpc>
                <a:spcPct val="150000"/>
              </a:lnSpc>
              <a:spcBef>
                <a:spcPts val="5"/>
              </a:spcBef>
              <a:spcAft>
                <a:spcPts val="0"/>
              </a:spcAft>
              <a:buSzPts val="1400"/>
              <a:buNone/>
              <a:tabLst>
                <a:tab pos="401320" algn="l"/>
              </a:tabLst>
            </a:pPr>
            <a:r>
              <a:rPr lang="en-US" sz="1400" dirty="0" err="1">
                <a:latin typeface="Times New Roman" panose="02020603050405020304"/>
                <a:ea typeface="Times New Roman" panose="02020603050405020304"/>
              </a:rPr>
              <a:t>6. Elshaekh</a:t>
            </a:r>
            <a:r>
              <a:rPr lang="en-US" sz="1400" dirty="0">
                <a:latin typeface="Times New Roman" panose="02020603050405020304"/>
                <a:ea typeface="Times New Roman" panose="02020603050405020304"/>
              </a:rPr>
              <a:t>, Dalia N., et al. "Printed circularly polarized spilt ring resonator monopole antenna for energy harvesting." </a:t>
            </a:r>
            <a:r>
              <a:rPr lang="en-US" sz="1400" dirty="0" err="1">
                <a:latin typeface="Times New Roman" panose="02020603050405020304"/>
                <a:ea typeface="Times New Roman" panose="02020603050405020304"/>
              </a:rPr>
              <a:t>Ain</a:t>
            </a:r>
            <a:r>
              <a:rPr lang="en-US" sz="1400" dirty="0">
                <a:latin typeface="Times New Roman" panose="02020603050405020304"/>
                <a:ea typeface="Times New Roman" panose="02020603050405020304"/>
              </a:rPr>
              <a:t> Shams Engineering Journal 14.6 (2023): 102182.</a:t>
            </a:r>
            <a:endParaRPr lang="en-US" sz="1400" dirty="0">
              <a:latin typeface="Times New Roman" panose="02020603050405020304"/>
              <a:ea typeface="Times New Roman" panose="02020603050405020304"/>
            </a:endParaRPr>
          </a:p>
          <a:p>
            <a:pPr marL="0" marR="419100" lvl="0" indent="0" algn="just">
              <a:lnSpc>
                <a:spcPct val="150000"/>
              </a:lnSpc>
              <a:spcBef>
                <a:spcPts val="5"/>
              </a:spcBef>
              <a:spcAft>
                <a:spcPts val="0"/>
              </a:spcAft>
              <a:buSzPts val="1400"/>
              <a:buNone/>
              <a:tabLst>
                <a:tab pos="401320" algn="l"/>
              </a:tabLst>
            </a:pPr>
            <a:r>
              <a:rPr lang="en-US" sz="1400" dirty="0">
                <a:latin typeface="Times New Roman" panose="02020603050405020304"/>
                <a:ea typeface="Times New Roman" panose="02020603050405020304"/>
              </a:rPr>
              <a:t>7. T. </a:t>
            </a:r>
            <a:r>
              <a:rPr lang="en-US" sz="1400" dirty="0" err="1">
                <a:latin typeface="Times New Roman" panose="02020603050405020304"/>
                <a:ea typeface="Times New Roman" panose="02020603050405020304"/>
              </a:rPr>
              <a:t>Djerafi</a:t>
            </a:r>
            <a:r>
              <a:rPr lang="en-US" sz="1400" dirty="0">
                <a:latin typeface="Times New Roman" panose="02020603050405020304"/>
                <a:ea typeface="Times New Roman" panose="02020603050405020304"/>
              </a:rPr>
              <a:t> and K. Wu, “A low-cost wideband 77-GHz planar butler matrix in SIW technology,” IEEE Trans. Antennas </a:t>
            </a:r>
            <a:r>
              <a:rPr lang="en-US" sz="1400" dirty="0" err="1">
                <a:latin typeface="Times New Roman" panose="02020603050405020304"/>
                <a:ea typeface="Times New Roman" panose="02020603050405020304"/>
              </a:rPr>
              <a:t>Propag</a:t>
            </a:r>
            <a:r>
              <a:rPr lang="en-US" sz="1400" dirty="0">
                <a:latin typeface="Times New Roman" panose="02020603050405020304"/>
                <a:ea typeface="Times New Roman" panose="02020603050405020304"/>
              </a:rPr>
              <a:t>., vol. 60, no. 10, pp. 4949–4954, Oct. 2012.</a:t>
            </a:r>
            <a:endParaRPr lang="en-US" sz="1400" dirty="0">
              <a:latin typeface="Times New Roman" panose="02020603050405020304"/>
              <a:ea typeface="Times New Roman" panose="02020603050405020304"/>
            </a:endParaRPr>
          </a:p>
          <a:p>
            <a:pPr marR="0">
              <a:lnSpc>
                <a:spcPct val="170000"/>
              </a:lnSpc>
              <a:spcBef>
                <a:spcPts val="0"/>
              </a:spcBef>
              <a:spcAft>
                <a:spcPts val="0"/>
              </a:spcAft>
            </a:pPr>
            <a:endParaRPr lang="en-US" sz="1500" dirty="0">
              <a:latin typeface="Times New Roman" panose="02020603050405020304"/>
              <a:ea typeface="Times New Roman" panose="02020603050405020304"/>
            </a:endParaRPr>
          </a:p>
          <a:p>
            <a:pPr marR="424815" lvl="0" algn="just">
              <a:lnSpc>
                <a:spcPct val="150000"/>
              </a:lnSpc>
              <a:spcBef>
                <a:spcPts val="0"/>
              </a:spcBef>
              <a:spcAft>
                <a:spcPts val="0"/>
              </a:spcAft>
              <a:buSzPts val="1400"/>
              <a:tabLst>
                <a:tab pos="495300" algn="l"/>
              </a:tabLst>
            </a:pPr>
            <a:endParaRPr lang="en-US" sz="1500" dirty="0">
              <a:latin typeface="Times New Roman" panose="02020603050405020304"/>
              <a:ea typeface="Times New Roman" panose="02020603050405020304"/>
            </a:endParaRPr>
          </a:p>
          <a:p>
            <a:pPr algn="just">
              <a:lnSpc>
                <a:spcPct val="150000"/>
              </a:lnSpc>
            </a:pPr>
            <a:endParaRPr lang="en-US" sz="1500" dirty="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31652" y="348456"/>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2.jpeg"/>
          <p:cNvPicPr>
            <a:picLocks noChangeAspect="1"/>
          </p:cNvPicPr>
          <p:nvPr/>
        </p:nvPicPr>
        <p:blipFill>
          <a:blip r:embed="rId2" cstate="print"/>
          <a:stretch>
            <a:fillRect/>
          </a:stretch>
        </p:blipFill>
        <p:spPr>
          <a:xfrm>
            <a:off x="268941" y="243135"/>
            <a:ext cx="914400" cy="9144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339" y="348457"/>
            <a:ext cx="10515600" cy="662782"/>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75369"/>
            <a:ext cx="10668990" cy="4749181"/>
          </a:xfrm>
        </p:spPr>
        <p:txBody>
          <a:bodyPr>
            <a:normAutofit fontScale="25000" lnSpcReduction="20000"/>
          </a:bodyPr>
          <a:lstStyle/>
          <a:p>
            <a:pPr marL="0" lvl="0" indent="0" algn="just">
              <a:lnSpc>
                <a:spcPct val="170000"/>
              </a:lnSpc>
              <a:buNone/>
            </a:pPr>
            <a:r>
              <a:rPr lang="en-US" sz="5600" dirty="0" err="1">
                <a:latin typeface="Times New Roman" panose="02020603050405020304" pitchFamily="18" charset="0"/>
                <a:cs typeface="Times New Roman" panose="02020603050405020304" pitchFamily="18" charset="0"/>
              </a:rPr>
              <a:t>8. Sonnenberg</a:t>
            </a:r>
            <a:r>
              <a:rPr lang="en-US" sz="5600" dirty="0">
                <a:latin typeface="Times New Roman" panose="02020603050405020304" pitchFamily="18" charset="0"/>
                <a:cs typeface="Times New Roman" panose="02020603050405020304" pitchFamily="18" charset="0"/>
              </a:rPr>
              <a:t>, Timothy, Shane </a:t>
            </a:r>
            <a:r>
              <a:rPr lang="en-US" sz="5600" dirty="0" err="1">
                <a:latin typeface="Times New Roman" panose="02020603050405020304" pitchFamily="18" charset="0"/>
                <a:cs typeface="Times New Roman" panose="02020603050405020304" pitchFamily="18" charset="0"/>
              </a:rPr>
              <a:t>Verploegh</a:t>
            </a:r>
            <a:r>
              <a:rPr lang="en-US" sz="5600" dirty="0">
                <a:latin typeface="Times New Roman" panose="02020603050405020304" pitchFamily="18" charset="0"/>
                <a:cs typeface="Times New Roman" panose="02020603050405020304" pitchFamily="18" charset="0"/>
              </a:rPr>
              <a:t>, Mauricio Pinto, and </a:t>
            </a:r>
            <a:r>
              <a:rPr lang="en-US" sz="5600" dirty="0" err="1">
                <a:latin typeface="Times New Roman" panose="02020603050405020304" pitchFamily="18" charset="0"/>
                <a:cs typeface="Times New Roman" panose="02020603050405020304" pitchFamily="18" charset="0"/>
              </a:rPr>
              <a:t>Zoya</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Popović</a:t>
            </a:r>
            <a:r>
              <a:rPr lang="en-US" sz="5600" dirty="0">
                <a:latin typeface="Times New Roman" panose="02020603050405020304" pitchFamily="18" charset="0"/>
                <a:cs typeface="Times New Roman" panose="02020603050405020304" pitchFamily="18" charset="0"/>
              </a:rPr>
              <a:t>. " W - Band </a:t>
            </a:r>
            <a:r>
              <a:rPr lang="en-US" sz="5600" dirty="0" err="1">
                <a:latin typeface="Times New Roman" panose="02020603050405020304" pitchFamily="18" charset="0"/>
                <a:cs typeface="Times New Roman" panose="02020603050405020304" pitchFamily="18" charset="0"/>
              </a:rPr>
              <a:t>GaN</a:t>
            </a:r>
            <a:r>
              <a:rPr lang="en-US" sz="5600" dirty="0">
                <a:latin typeface="Times New Roman" panose="02020603050405020304" pitchFamily="18" charset="0"/>
                <a:cs typeface="Times New Roman" panose="02020603050405020304" pitchFamily="18" charset="0"/>
              </a:rPr>
              <a:t> HEMT Frequency Multipliers." IEEE Transactions on Microwave Theory and Techniques (2023).</a:t>
            </a:r>
            <a:endParaRPr lang="en-US" sz="5600" dirty="0">
              <a:latin typeface="Times New Roman" panose="02020603050405020304" pitchFamily="18" charset="0"/>
              <a:cs typeface="Times New Roman" panose="02020603050405020304" pitchFamily="18" charset="0"/>
            </a:endParaRPr>
          </a:p>
          <a:p>
            <a:pPr marL="0" lvl="0" indent="0" algn="just">
              <a:lnSpc>
                <a:spcPct val="170000"/>
              </a:lnSpc>
              <a:buNone/>
            </a:pPr>
            <a:r>
              <a:rPr lang="en-US" sz="5600" dirty="0" err="1">
                <a:latin typeface="Times New Roman" panose="02020603050405020304" pitchFamily="18" charset="0"/>
                <a:cs typeface="Times New Roman" panose="02020603050405020304" pitchFamily="18" charset="0"/>
              </a:rPr>
              <a:t>9. Rohit</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Apurva</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Niraj</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Yadav</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Tapse</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Bhuiya</a:t>
            </a:r>
            <a:r>
              <a:rPr lang="en-US" sz="5600" dirty="0">
                <a:latin typeface="Times New Roman" panose="02020603050405020304" pitchFamily="18" charset="0"/>
                <a:cs typeface="Times New Roman" panose="02020603050405020304" pitchFamily="18" charset="0"/>
              </a:rPr>
              <a:t>, Rajesh Harsh:” Development of Compact and Flexible Quadrature Hybrid Coupler Using Coaxial Cable with Capacitive Loading for 1.5 T Indigenous MRI System”. Vol. 93, 143–151, 2020</a:t>
            </a:r>
            <a:endParaRPr lang="en-US" sz="5600" dirty="0">
              <a:latin typeface="Times New Roman" panose="02020603050405020304" pitchFamily="18" charset="0"/>
              <a:cs typeface="Times New Roman" panose="02020603050405020304" pitchFamily="18" charset="0"/>
            </a:endParaRPr>
          </a:p>
          <a:p>
            <a:pPr marL="0" lvl="0" indent="0" algn="just">
              <a:lnSpc>
                <a:spcPct val="170000"/>
              </a:lnSpc>
              <a:buNone/>
            </a:pPr>
            <a:r>
              <a:rPr lang="en-US" sz="5600" dirty="0" err="1">
                <a:latin typeface="Times New Roman" panose="02020603050405020304" pitchFamily="18" charset="0"/>
                <a:cs typeface="Times New Roman" panose="02020603050405020304" pitchFamily="18" charset="0"/>
              </a:rPr>
              <a:t>10. Ramy</a:t>
            </a:r>
            <a:r>
              <a:rPr lang="en-US" sz="5600" dirty="0">
                <a:latin typeface="Times New Roman" panose="02020603050405020304" pitchFamily="18" charset="0"/>
                <a:cs typeface="Times New Roman" panose="02020603050405020304" pitchFamily="18" charset="0"/>
              </a:rPr>
              <a:t> Mohammad </a:t>
            </a:r>
            <a:r>
              <a:rPr lang="en-US" sz="5600" dirty="0" err="1">
                <a:latin typeface="Times New Roman" panose="02020603050405020304" pitchFamily="18" charset="0"/>
                <a:cs typeface="Times New Roman" panose="02020603050405020304" pitchFamily="18" charset="0"/>
              </a:rPr>
              <a:t>Khattab</a:t>
            </a:r>
            <a:r>
              <a:rPr lang="en-US" sz="5600" dirty="0">
                <a:latin typeface="Times New Roman" panose="02020603050405020304" pitchFamily="18" charset="0"/>
                <a:cs typeface="Times New Roman" panose="02020603050405020304" pitchFamily="18" charset="0"/>
              </a:rPr>
              <a:t>, Abdel-Aziz, </a:t>
            </a:r>
            <a:r>
              <a:rPr lang="en-US" sz="5600" dirty="0" err="1">
                <a:latin typeface="Times New Roman" panose="02020603050405020304" pitchFamily="18" charset="0"/>
                <a:cs typeface="Times New Roman" panose="02020603050405020304" pitchFamily="18" charset="0"/>
              </a:rPr>
              <a:t>Taha</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Shalaby</a:t>
            </a:r>
            <a:r>
              <a:rPr lang="en-US" sz="5600" dirty="0">
                <a:latin typeface="Times New Roman" panose="02020603050405020304" pitchFamily="18" charset="0"/>
                <a:cs typeface="Times New Roman" panose="02020603050405020304" pitchFamily="18" charset="0"/>
              </a:rPr>
              <a:t>:” Compact Wideband Quadrature Hybrid based on </a:t>
            </a:r>
            <a:r>
              <a:rPr lang="en-US" sz="5600" dirty="0" err="1">
                <a:latin typeface="Times New Roman" panose="02020603050405020304" pitchFamily="18" charset="0"/>
                <a:cs typeface="Times New Roman" panose="02020603050405020304" pitchFamily="18" charset="0"/>
              </a:rPr>
              <a:t>Microstrip</a:t>
            </a:r>
            <a:r>
              <a:rPr lang="en-US" sz="5600" dirty="0">
                <a:latin typeface="Times New Roman" panose="02020603050405020304" pitchFamily="18" charset="0"/>
                <a:cs typeface="Times New Roman" panose="02020603050405020304" pitchFamily="18" charset="0"/>
              </a:rPr>
              <a:t> Technique” ISSN: 2278-0181 IJERTV5IS020472 Published by: Vol. 5 Issue 02, February-2016</a:t>
            </a:r>
            <a:endParaRPr lang="en-US" sz="5600" dirty="0">
              <a:latin typeface="Times New Roman" panose="02020603050405020304" pitchFamily="18" charset="0"/>
              <a:cs typeface="Times New Roman" panose="02020603050405020304" pitchFamily="18" charset="0"/>
            </a:endParaRPr>
          </a:p>
          <a:p>
            <a:pPr marL="0" lvl="0" indent="0" algn="just">
              <a:lnSpc>
                <a:spcPct val="170000"/>
              </a:lnSpc>
              <a:buNone/>
            </a:pPr>
            <a:r>
              <a:rPr lang="en-US" sz="5600" dirty="0">
                <a:latin typeface="Times New Roman" panose="02020603050405020304" pitchFamily="18" charset="0"/>
                <a:cs typeface="Times New Roman" panose="02020603050405020304" pitchFamily="18" charset="0"/>
              </a:rPr>
              <a:t>11. Qing-Ling Yang, Yong-Ling Ban, JI-Wei </a:t>
            </a:r>
            <a:r>
              <a:rPr lang="en-US" sz="5600" dirty="0" err="1">
                <a:latin typeface="Times New Roman" panose="02020603050405020304" pitchFamily="18" charset="0"/>
                <a:cs typeface="Times New Roman" panose="02020603050405020304" pitchFamily="18" charset="0"/>
              </a:rPr>
              <a:t>Lian</a:t>
            </a:r>
            <a:r>
              <a:rPr lang="en-US" sz="5600" dirty="0">
                <a:latin typeface="Times New Roman" panose="02020603050405020304" pitchFamily="18" charset="0"/>
                <a:cs typeface="Times New Roman" panose="02020603050405020304" pitchFamily="18" charset="0"/>
              </a:rPr>
              <a:t>, </a:t>
            </a:r>
            <a:r>
              <a:rPr lang="en-US" sz="5600" dirty="0" err="1">
                <a:latin typeface="Times New Roman" panose="02020603050405020304" pitchFamily="18" charset="0"/>
                <a:cs typeface="Times New Roman" panose="02020603050405020304" pitchFamily="18" charset="0"/>
              </a:rPr>
              <a:t>Zhe-Feng</a:t>
            </a:r>
            <a:r>
              <a:rPr lang="en-US" sz="5600" dirty="0">
                <a:latin typeface="Times New Roman" panose="02020603050405020304" pitchFamily="18" charset="0"/>
                <a:cs typeface="Times New Roman" panose="02020603050405020304" pitchFamily="18" charset="0"/>
              </a:rPr>
              <a:t> Yu, </a:t>
            </a:r>
            <a:r>
              <a:rPr lang="en-US" sz="5600" dirty="0" err="1">
                <a:latin typeface="Times New Roman" panose="02020603050405020304" pitchFamily="18" charset="0"/>
                <a:cs typeface="Times New Roman" panose="02020603050405020304" pitchFamily="18" charset="0"/>
              </a:rPr>
              <a:t>Bian</a:t>
            </a:r>
            <a:r>
              <a:rPr lang="en-US" sz="5600" dirty="0">
                <a:latin typeface="Times New Roman" panose="02020603050405020304" pitchFamily="18" charset="0"/>
                <a:cs typeface="Times New Roman" panose="02020603050405020304" pitchFamily="18" charset="0"/>
              </a:rPr>
              <a:t> Wu:” SIW Butler Matrix with Modified Hybrid Coupler for Slot Antenna Array”. DOI: 10.1109/ACCESS.2016.264593829 December 2016</a:t>
            </a:r>
            <a:endParaRPr lang="en-US" sz="5600" dirty="0">
              <a:latin typeface="Times New Roman" panose="02020603050405020304" pitchFamily="18" charset="0"/>
              <a:cs typeface="Times New Roman" panose="02020603050405020304" pitchFamily="18" charset="0"/>
            </a:endParaRPr>
          </a:p>
          <a:p>
            <a:pPr marL="0" lvl="0" indent="0" algn="just">
              <a:lnSpc>
                <a:spcPct val="170000"/>
              </a:lnSpc>
              <a:buNone/>
            </a:pPr>
            <a:r>
              <a:rPr lang="en-US" sz="5600" dirty="0" err="1">
                <a:latin typeface="Times New Roman" panose="02020603050405020304" pitchFamily="18" charset="0"/>
                <a:cs typeface="Times New Roman" panose="02020603050405020304" pitchFamily="18" charset="0"/>
              </a:rPr>
              <a:t>12. Yuzhe</a:t>
            </a:r>
            <a:r>
              <a:rPr lang="en-US" sz="5600" dirty="0">
                <a:latin typeface="Times New Roman" panose="02020603050405020304" pitchFamily="18" charset="0"/>
                <a:cs typeface="Times New Roman" panose="02020603050405020304" pitchFamily="18" charset="0"/>
              </a:rPr>
              <a:t> Zhu 1, </a:t>
            </a:r>
            <a:r>
              <a:rPr lang="en-US" sz="5600" dirty="0" err="1">
                <a:latin typeface="Times New Roman" panose="02020603050405020304" pitchFamily="18" charset="0"/>
                <a:cs typeface="Times New Roman" panose="02020603050405020304" pitchFamily="18" charset="0"/>
              </a:rPr>
              <a:t>Xuzhi</a:t>
            </a:r>
            <a:r>
              <a:rPr lang="en-US" sz="5600" dirty="0">
                <a:latin typeface="Times New Roman" panose="02020603050405020304" pitchFamily="18" charset="0"/>
                <a:cs typeface="Times New Roman" panose="02020603050405020304" pitchFamily="18" charset="0"/>
              </a:rPr>
              <a:t> Liu ,</a:t>
            </a:r>
            <a:r>
              <a:rPr lang="en-US" sz="5600" dirty="0" err="1">
                <a:latin typeface="Times New Roman" panose="02020603050405020304" pitchFamily="18" charset="0"/>
                <a:cs typeface="Times New Roman" panose="02020603050405020304" pitchFamily="18" charset="0"/>
              </a:rPr>
              <a:t>Xiaoran</a:t>
            </a:r>
            <a:r>
              <a:rPr lang="en-US" sz="5600" dirty="0">
                <a:latin typeface="Times New Roman" panose="02020603050405020304" pitchFamily="18" charset="0"/>
                <a:cs typeface="Times New Roman" panose="02020603050405020304" pitchFamily="18" charset="0"/>
              </a:rPr>
              <a:t> Li ,</a:t>
            </a:r>
            <a:r>
              <a:rPr lang="en-US" sz="5600" dirty="0" err="1">
                <a:latin typeface="Times New Roman" panose="02020603050405020304" pitchFamily="18" charset="0"/>
                <a:cs typeface="Times New Roman" panose="02020603050405020304" pitchFamily="18" charset="0"/>
              </a:rPr>
              <a:t>Zicheng</a:t>
            </a:r>
            <a:r>
              <a:rPr lang="en-US" sz="5600" dirty="0">
                <a:latin typeface="Times New Roman" panose="02020603050405020304" pitchFamily="18" charset="0"/>
                <a:cs typeface="Times New Roman" panose="02020603050405020304" pitchFamily="18" charset="0"/>
              </a:rPr>
              <a:t> Liu </a:t>
            </a:r>
            <a:r>
              <a:rPr lang="en-US" sz="5600" dirty="0" err="1">
                <a:latin typeface="Times New Roman" panose="02020603050405020304" pitchFamily="18" charset="0"/>
                <a:cs typeface="Times New Roman" panose="02020603050405020304" pitchFamily="18" charset="0"/>
              </a:rPr>
              <a:t>andQuanwen</a:t>
            </a:r>
            <a:r>
              <a:rPr lang="en-US" sz="5600" dirty="0">
                <a:latin typeface="Times New Roman" panose="02020603050405020304" pitchFamily="18" charset="0"/>
                <a:cs typeface="Times New Roman" panose="02020603050405020304" pitchFamily="18" charset="0"/>
              </a:rPr>
              <a:t> Qi:” A Compact, Ultra-Wideband, Transformer-Based Quadrature Signal Generation Network in 45 nm CMOS SOI for 5G Applications”. Electronics 2022, 11(16), 2508; Electronics 2022, 11(16), 2508; https://doi.org/10.3390/electronics11162508.</a:t>
            </a:r>
            <a:endParaRPr lang="en-US" sz="5600" dirty="0">
              <a:latin typeface="Times New Roman" panose="02020603050405020304" pitchFamily="18" charset="0"/>
              <a:cs typeface="Times New Roman" panose="02020603050405020304" pitchFamily="18" charset="0"/>
            </a:endParaRPr>
          </a:p>
          <a:p>
            <a:pPr marL="0" lvl="0" indent="0" algn="just">
              <a:lnSpc>
                <a:spcPct val="170000"/>
              </a:lnSpc>
              <a:buNone/>
            </a:pPr>
            <a:r>
              <a:rPr lang="en-US" sz="5600" dirty="0">
                <a:latin typeface="Times New Roman" panose="02020603050405020304" pitchFamily="18" charset="0"/>
                <a:cs typeface="Times New Roman" panose="02020603050405020304" pitchFamily="18" charset="0"/>
              </a:rPr>
              <a:t>13. I.-J. </a:t>
            </a:r>
            <a:r>
              <a:rPr lang="en-US" sz="5600" dirty="0" err="1">
                <a:latin typeface="Times New Roman" panose="02020603050405020304" pitchFamily="18" charset="0"/>
                <a:cs typeface="Times New Roman" panose="02020603050405020304" pitchFamily="18" charset="0"/>
              </a:rPr>
              <a:t>Hyeon</a:t>
            </a:r>
            <a:r>
              <a:rPr lang="en-US" sz="5600" dirty="0">
                <a:latin typeface="Times New Roman" panose="02020603050405020304" pitchFamily="18" charset="0"/>
                <a:cs typeface="Times New Roman" panose="02020603050405020304" pitchFamily="18" charset="0"/>
              </a:rPr>
              <a:t> and C.-W. </a:t>
            </a:r>
            <a:r>
              <a:rPr lang="en-US" sz="5600" dirty="0" err="1">
                <a:latin typeface="Times New Roman" panose="02020603050405020304" pitchFamily="18" charset="0"/>
                <a:cs typeface="Times New Roman" panose="02020603050405020304" pitchFamily="18" charset="0"/>
              </a:rPr>
              <a:t>Baek</a:t>
            </a:r>
            <a:r>
              <a:rPr lang="en-US" sz="5600" dirty="0">
                <a:latin typeface="Times New Roman" panose="02020603050405020304" pitchFamily="18" charset="0"/>
                <a:cs typeface="Times New Roman" panose="02020603050405020304" pitchFamily="18" charset="0"/>
              </a:rPr>
              <a:t>, “Millimeter-wave substrate integrated waveguide using </a:t>
            </a:r>
            <a:r>
              <a:rPr lang="en-US" sz="5600" dirty="0" err="1">
                <a:latin typeface="Times New Roman" panose="02020603050405020304" pitchFamily="18" charset="0"/>
                <a:cs typeface="Times New Roman" panose="02020603050405020304" pitchFamily="18" charset="0"/>
              </a:rPr>
              <a:t>micromachined</a:t>
            </a:r>
            <a:r>
              <a:rPr lang="en-US" sz="5600" dirty="0">
                <a:latin typeface="Times New Roman" panose="02020603050405020304" pitchFamily="18" charset="0"/>
                <a:cs typeface="Times New Roman" panose="02020603050405020304" pitchFamily="18" charset="0"/>
              </a:rPr>
              <a:t> tungsten-coated through glass silicon via structures,” </a:t>
            </a:r>
            <a:r>
              <a:rPr lang="en-US" sz="5600" dirty="0" err="1">
                <a:latin typeface="Times New Roman" panose="02020603050405020304" pitchFamily="18" charset="0"/>
                <a:cs typeface="Times New Roman" panose="02020603050405020304" pitchFamily="18" charset="0"/>
              </a:rPr>
              <a:t>Micromachines</a:t>
            </a:r>
            <a:r>
              <a:rPr lang="en-US" sz="5600" dirty="0">
                <a:latin typeface="Times New Roman" panose="02020603050405020304" pitchFamily="18" charset="0"/>
                <a:cs typeface="Times New Roman" panose="02020603050405020304" pitchFamily="18" charset="0"/>
              </a:rPr>
              <a:t>, vol. 9, no. 4, p. 172, Apr. 2018.</a:t>
            </a:r>
            <a:endParaRPr lang="en-US" sz="5600" dirty="0">
              <a:latin typeface="Times New Roman" panose="02020603050405020304" pitchFamily="18" charset="0"/>
              <a:cs typeface="Times New Roman" panose="02020603050405020304" pitchFamily="18" charset="0"/>
            </a:endParaRPr>
          </a:p>
          <a:p>
            <a:pPr lvl="0">
              <a:lnSpc>
                <a:spcPct val="160000"/>
              </a:lnSpc>
            </a:pPr>
            <a:endParaRPr lang="en-US" sz="4300" dirty="0">
              <a:latin typeface="Times New Roman" panose="02020603050405020304" pitchFamily="18" charset="0"/>
              <a:cs typeface="Times New Roman" panose="02020603050405020304" pitchFamily="18" charset="0"/>
            </a:endParaRPr>
          </a:p>
          <a:p>
            <a:pPr marL="0" marR="424815" indent="0" algn="just">
              <a:lnSpc>
                <a:spcPct val="170000"/>
              </a:lnSpc>
              <a:spcBef>
                <a:spcPts val="0"/>
              </a:spcBef>
              <a:buSzPts val="1400"/>
              <a:buNone/>
              <a:tabLst>
                <a:tab pos="495300" algn="l"/>
              </a:tabLst>
            </a:pPr>
            <a:endParaRPr lang="en-US" sz="1500" dirty="0">
              <a:latin typeface="Times New Roman" panose="02020603050405020304" pitchFamily="18" charset="0"/>
              <a:cs typeface="Times New Roman" panose="02020603050405020304" pitchFamily="18" charset="0"/>
            </a:endParaRPr>
          </a:p>
          <a:p>
            <a:pPr marL="0" marR="424815" lvl="0" indent="0" algn="just">
              <a:lnSpc>
                <a:spcPct val="150000"/>
              </a:lnSpc>
              <a:spcBef>
                <a:spcPts val="0"/>
              </a:spcBef>
              <a:spcAft>
                <a:spcPts val="0"/>
              </a:spcAft>
              <a:buSzPts val="1400"/>
              <a:buNone/>
              <a:tabLst>
                <a:tab pos="495300" algn="l"/>
              </a:tabLst>
            </a:pPr>
            <a:endParaRPr lang="en-US" sz="1500" dirty="0">
              <a:latin typeface="Times New Roman" panose="02020603050405020304"/>
              <a:ea typeface="Times New Roman" panose="02020603050405020304"/>
            </a:endParaRPr>
          </a:p>
          <a:p>
            <a:pPr algn="just">
              <a:lnSpc>
                <a:spcPct val="150000"/>
              </a:lnSpc>
            </a:pPr>
            <a:endParaRPr lang="en-US" sz="1500" dirty="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solidFill>
                <a:schemeClr val="dk1"/>
              </a:solidFill>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IN" dirty="0">
              <a:latin typeface="Times New Roman" panose="02020603050405020304" pitchFamily="18" charset="0"/>
              <a:ea typeface="Malgun Gothic" panose="020B0503020000020004" pitchFamily="34" charset="-127"/>
              <a:cs typeface="Times New Roman" panose="02020603050405020304" pitchFamily="18" charset="0"/>
            </a:endParaRPr>
          </a:p>
          <a:p>
            <a:endParaRPr lang="en-US" dirty="0"/>
          </a:p>
        </p:txBody>
      </p:sp>
      <p:pic>
        <p:nvPicPr>
          <p:cNvPr id="4" name="Picture 12" descr="http://www.jobsandcareeralert.com/wp-content/uploads/2016/02/Anna-University-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 y="230188"/>
            <a:ext cx="838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NETWORK LAB\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1652" y="230188"/>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6125"/>
            <a:ext cx="10515600" cy="1325563"/>
          </a:xfrm>
        </p:spPr>
        <p:txBody>
          <a:bodyPr>
            <a:noAutofit/>
          </a:bodyPr>
          <a:lstStyle/>
          <a:p>
            <a:pPr algn="ctr"/>
            <a:r>
              <a:rPr lang="en-US" altLang="en-US" sz="9600" dirty="0">
                <a:latin typeface="Times New Roman" panose="02020603050405020304" pitchFamily="18" charset="0"/>
                <a:cs typeface="Times New Roman" panose="02020603050405020304" pitchFamily="18" charset="0"/>
              </a:rPr>
              <a:t>Thank You</a:t>
            </a:r>
            <a:endParaRPr lang="en-US" sz="9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20900" y="3794125"/>
            <a:ext cx="7924800" cy="2759075"/>
          </a:xfrm>
        </p:spPr>
        <p:txBody>
          <a:bodyPr/>
          <a:lstStyle/>
          <a:p>
            <a:pPr marL="0" indent="0" algn="ctr">
              <a:buNone/>
            </a:pPr>
            <a:r>
              <a:rPr lang="en-US" altLang="en-US" sz="5400" b="1" dirty="0">
                <a:latin typeface="Times New Roman" panose="02020603050405020304" pitchFamily="18" charset="0"/>
                <a:cs typeface="Times New Roman" panose="02020603050405020304" pitchFamily="18" charset="0"/>
              </a:rPr>
              <a:t>Queries??</a:t>
            </a:r>
            <a:endParaRPr lang="en-US" altLang="en-US" sz="5400" b="1" dirty="0">
              <a:latin typeface="Times New Roman" panose="02020603050405020304" pitchFamily="18" charset="0"/>
              <a:cs typeface="Times New Roman" panose="02020603050405020304" pitchFamily="18" charset="0"/>
            </a:endParaRPr>
          </a:p>
          <a:p>
            <a:pPr algn="ctr"/>
            <a:endParaRPr lang="en-US" dirty="0"/>
          </a:p>
        </p:txBody>
      </p:sp>
      <p:pic>
        <p:nvPicPr>
          <p:cNvPr id="4" name="Picture 12" descr="http://www.jobsandcareeralert.com/wp-content/uploads/2016/02/Anna-University-Logo.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100" y="230188"/>
            <a:ext cx="838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NETWORK LAB\Desktop\imag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80513" y="233998"/>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777241"/>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LITERATURE SURVEY</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49273"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6"/>
          <p:cNvGraphicFramePr>
            <a:graphicFrameLocks noGrp="1"/>
          </p:cNvGraphicFramePr>
          <p:nvPr>
            <p:ph idx="1"/>
          </p:nvPr>
        </p:nvGraphicFramePr>
        <p:xfrm>
          <a:off x="752168" y="1623743"/>
          <a:ext cx="10821267" cy="4931183"/>
        </p:xfrm>
        <a:graphic>
          <a:graphicData uri="http://schemas.openxmlformats.org/drawingml/2006/table">
            <a:tbl>
              <a:tblPr firstRow="1" bandRow="1">
                <a:tableStyleId>{5C22544A-7EE6-4342-B048-85BDC9FD1C3A}</a:tableStyleId>
              </a:tblPr>
              <a:tblGrid>
                <a:gridCol w="862876"/>
                <a:gridCol w="2588821"/>
                <a:gridCol w="2327564"/>
                <a:gridCol w="2493818"/>
                <a:gridCol w="2548188"/>
              </a:tblGrid>
              <a:tr h="1190971">
                <a:tc>
                  <a:txBody>
                    <a:bodyPr/>
                    <a:lstStyle/>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solidFill>
                            <a:schemeClr val="tx1"/>
                          </a:solidFill>
                          <a:latin typeface="Times New Roman" panose="02020603050405020304" pitchFamily="18" charset="0"/>
                          <a:cs typeface="Times New Roman" panose="02020603050405020304" pitchFamily="18" charset="0"/>
                        </a:rPr>
                        <a:t>S.no</a:t>
                      </a:r>
                      <a:endParaRPr lang="en-IN"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Title of the paper</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Author &amp; Date</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Methodology</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r>
              <a:tr h="1698040">
                <a:tc>
                  <a:txBody>
                    <a:bodyPr/>
                    <a:lstStyle/>
                    <a:p>
                      <a:pPr algn="l"/>
                      <a:r>
                        <a:rPr lang="en-IN" sz="1600" dirty="0">
                          <a:latin typeface="Times New Roman" panose="02020603050405020304" pitchFamily="18" charset="0"/>
                          <a:cs typeface="Times New Roman" panose="02020603050405020304" pitchFamily="18" charset="0"/>
                        </a:rPr>
                        <a:t>   1 </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Miniaturization of </a:t>
                      </a:r>
                      <a:r>
                        <a:rPr lang="en-US" sz="1600" dirty="0" err="1">
                          <a:latin typeface="Times New Roman" panose="02020603050405020304" pitchFamily="18" charset="0"/>
                          <a:cs typeface="Times New Roman" panose="02020603050405020304" pitchFamily="18" charset="0"/>
                        </a:rPr>
                        <a:t>microstrip</a:t>
                      </a:r>
                      <a:r>
                        <a:rPr lang="en-US" sz="1600" dirty="0">
                          <a:latin typeface="Times New Roman" panose="02020603050405020304" pitchFamily="18" charset="0"/>
                          <a:cs typeface="Times New Roman" panose="02020603050405020304" pitchFamily="18" charset="0"/>
                        </a:rPr>
                        <a:t> directional coupler by</a:t>
                      </a:r>
                      <a:endParaRPr lang="en-US" sz="16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means of artificial transmission lines</a:t>
                      </a:r>
                      <a:endParaRPr lang="en-IN" sz="1600" i="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cs typeface="Times New Roman" panose="02020603050405020304" pitchFamily="18" charset="0"/>
                        </a:rPr>
                        <a:t>Letavin</a:t>
                      </a:r>
                      <a:r>
                        <a:rPr lang="en-US" sz="1600" b="0" kern="1200" dirty="0">
                          <a:solidFill>
                            <a:schemeClr val="dk1"/>
                          </a:solidFill>
                          <a:effectLst/>
                          <a:latin typeface="Times New Roman" panose="02020603050405020304" pitchFamily="18" charset="0"/>
                          <a:cs typeface="Times New Roman" panose="02020603050405020304" pitchFamily="18" charset="0"/>
                        </a:rPr>
                        <a:t> Denis A,</a:t>
                      </a:r>
                      <a:r>
                        <a:rPr lang="en-US" sz="1600" b="0" kern="1200" baseline="0" dirty="0">
                          <a:solidFill>
                            <a:schemeClr val="dk1"/>
                          </a:solidFill>
                          <a:effectLst/>
                          <a:latin typeface="Times New Roman" panose="02020603050405020304" pitchFamily="18" charset="0"/>
                          <a:cs typeface="Times New Roman" panose="02020603050405020304" pitchFamily="18" charset="0"/>
                        </a:rPr>
                        <a:t> Hung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Luu</a:t>
                      </a:r>
                      <a:r>
                        <a:rPr lang="en-US" sz="1600" b="0" kern="1200" baseline="0" dirty="0">
                          <a:solidFill>
                            <a:schemeClr val="dk1"/>
                          </a:solidFill>
                          <a:effectLst/>
                          <a:latin typeface="Times New Roman" panose="02020603050405020304" pitchFamily="18" charset="0"/>
                          <a:cs typeface="Times New Roman" panose="02020603050405020304" pitchFamily="18" charset="0"/>
                        </a:rPr>
                        <a:t>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Quang</a:t>
                      </a:r>
                      <a:endParaRPr lang="en-US" sz="1600" b="0" kern="1200" baseline="0" dirty="0">
                        <a:solidFill>
                          <a:schemeClr val="dk1"/>
                        </a:solidFill>
                        <a:effectLst/>
                        <a:latin typeface="Times New Roman" panose="02020603050405020304" pitchFamily="18" charset="0"/>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defRPr/>
                      </a:pPr>
                      <a:r>
                        <a:rPr lang="en-US" sz="1600" b="0" kern="1200" baseline="0" dirty="0">
                          <a:solidFill>
                            <a:schemeClr val="dk1"/>
                          </a:solidFill>
                          <a:effectLst/>
                          <a:latin typeface="Times New Roman" panose="02020603050405020304" pitchFamily="18" charset="0"/>
                          <a:cs typeface="Times New Roman" panose="02020603050405020304" pitchFamily="18" charset="0"/>
                        </a:rPr>
                        <a:t>1 January 2018</a:t>
                      </a:r>
                      <a:endParaRPr lang="en-US" sz="1600" b="0" i="0" kern="1200" dirty="0">
                        <a:solidFill>
                          <a:schemeClr val="dk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altLang="en-IN" sz="1600" b="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en-US" altLang="en-IN" sz="1600" b="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en-IN" sz="1600" b="0" dirty="0" err="1">
                          <a:latin typeface="Times New Roman" panose="02020603050405020304" pitchFamily="18" charset="0"/>
                          <a:cs typeface="Times New Roman" panose="02020603050405020304" pitchFamily="18" charset="0"/>
                        </a:rPr>
                        <a:t>Minaturization</a:t>
                      </a:r>
                      <a:r>
                        <a:rPr lang="en-US" altLang="en-IN" sz="1600" b="0" dirty="0">
                          <a:latin typeface="Times New Roman" panose="02020603050405020304" pitchFamily="18" charset="0"/>
                          <a:cs typeface="Times New Roman" panose="02020603050405020304" pitchFamily="18" charset="0"/>
                        </a:rPr>
                        <a:t> Technique</a:t>
                      </a:r>
                      <a:endParaRPr lang="en-US" altLang="en-IN" sz="1600" b="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US" sz="1600" dirty="0">
                          <a:latin typeface="Times New Roman" panose="02020603050405020304" pitchFamily="18" charset="0"/>
                          <a:cs typeface="Times New Roman" panose="02020603050405020304" pitchFamily="18" charset="0"/>
                        </a:rPr>
                        <a:t>Artificial transmission lines are used with introduction of open-circuit stubs into the free space</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inside the bridge coupler  which</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allows to achieve a significant surface area reduction of the substrate. </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r h="1698040">
                <a:tc>
                  <a:txBody>
                    <a:bodyPr/>
                    <a:lstStyle/>
                    <a:p>
                      <a:pPr algn="l"/>
                      <a:r>
                        <a:rPr lang="en-IN" sz="1600" dirty="0">
                          <a:latin typeface="Times New Roman" panose="02020603050405020304" pitchFamily="18" charset="0"/>
                          <a:cs typeface="Times New Roman" panose="02020603050405020304" pitchFamily="18" charset="0"/>
                        </a:rPr>
                        <a:t>  2 </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algn="l"/>
                      <a:r>
                        <a:rPr lang="en-IN" sz="1600" dirty="0">
                          <a:latin typeface="Times New Roman" panose="02020603050405020304" pitchFamily="18" charset="0"/>
                          <a:cs typeface="Times New Roman" panose="02020603050405020304" pitchFamily="18" charset="0"/>
                        </a:rPr>
                        <a:t>A Compact, Ultra-</a:t>
                      </a:r>
                      <a:r>
                        <a:rPr lang="en-IN" sz="1600" baseline="0" dirty="0">
                          <a:latin typeface="Times New Roman" panose="02020603050405020304" pitchFamily="18" charset="0"/>
                          <a:cs typeface="Times New Roman" panose="02020603050405020304" pitchFamily="18" charset="0"/>
                        </a:rPr>
                        <a:t>Wideband, Transformer-Based Quadrature Signal Generation Network in 45 nm CMOS SOI for 5G Application.</a:t>
                      </a:r>
                      <a:endParaRPr lang="en-IN" sz="1600" i="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cs typeface="Times New Roman" panose="02020603050405020304" pitchFamily="18" charset="0"/>
                        </a:rPr>
                        <a:t>Yuzhe</a:t>
                      </a:r>
                      <a:r>
                        <a:rPr lang="en-US" sz="1600" b="0" kern="1200" baseline="0" dirty="0">
                          <a:solidFill>
                            <a:schemeClr val="dk1"/>
                          </a:solidFill>
                          <a:effectLst/>
                          <a:latin typeface="Times New Roman" panose="02020603050405020304" pitchFamily="18" charset="0"/>
                          <a:cs typeface="Times New Roman" panose="02020603050405020304" pitchFamily="18" charset="0"/>
                        </a:rPr>
                        <a:t> Zhu,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Xuchi</a:t>
                      </a:r>
                      <a:r>
                        <a:rPr lang="en-US" sz="1600" b="0" kern="1200" baseline="0" dirty="0">
                          <a:solidFill>
                            <a:schemeClr val="dk1"/>
                          </a:solidFill>
                          <a:effectLst/>
                          <a:latin typeface="Times New Roman" panose="02020603050405020304" pitchFamily="18" charset="0"/>
                          <a:cs typeface="Times New Roman" panose="02020603050405020304" pitchFamily="18" charset="0"/>
                        </a:rPr>
                        <a:t> Liu,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Xiaoran</a:t>
                      </a:r>
                      <a:r>
                        <a:rPr lang="en-US" sz="1600" b="0" kern="1200" baseline="0" dirty="0">
                          <a:solidFill>
                            <a:schemeClr val="dk1"/>
                          </a:solidFill>
                          <a:effectLst/>
                          <a:latin typeface="Times New Roman" panose="02020603050405020304" pitchFamily="18" charset="0"/>
                          <a:cs typeface="Times New Roman" panose="02020603050405020304" pitchFamily="18" charset="0"/>
                        </a:rPr>
                        <a:t> Li,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Zicheng</a:t>
                      </a:r>
                      <a:r>
                        <a:rPr lang="en-US" sz="1600" b="0" kern="1200" baseline="0" dirty="0">
                          <a:solidFill>
                            <a:schemeClr val="dk1"/>
                          </a:solidFill>
                          <a:effectLst/>
                          <a:latin typeface="Times New Roman" panose="02020603050405020304" pitchFamily="18" charset="0"/>
                          <a:cs typeface="Times New Roman" panose="02020603050405020304" pitchFamily="18" charset="0"/>
                        </a:rPr>
                        <a:t> Liu,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Quanwen</a:t>
                      </a:r>
                      <a:r>
                        <a:rPr lang="en-US" sz="1600" b="0" kern="1200" baseline="0" dirty="0">
                          <a:solidFill>
                            <a:schemeClr val="dk1"/>
                          </a:solidFill>
                          <a:effectLst/>
                          <a:latin typeface="Times New Roman" panose="02020603050405020304" pitchFamily="18" charset="0"/>
                          <a:cs typeface="Times New Roman" panose="02020603050405020304" pitchFamily="18" charset="0"/>
                        </a:rPr>
                        <a:t> Qi</a:t>
                      </a:r>
                      <a:endParaRPr lang="en-US" sz="1600" b="0" kern="1200" dirty="0">
                        <a:solidFill>
                          <a:schemeClr val="dk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600" b="0" kern="1200" baseline="0" dirty="0">
                          <a:solidFill>
                            <a:schemeClr val="dk1"/>
                          </a:solidFill>
                          <a:effectLst/>
                          <a:latin typeface="Times New Roman" panose="02020603050405020304" pitchFamily="18" charset="0"/>
                          <a:cs typeface="Times New Roman" panose="02020603050405020304" pitchFamily="18" charset="0"/>
                        </a:rPr>
                        <a:t> </a:t>
                      </a:r>
                      <a:endParaRPr lang="en-US" sz="1600" b="0" kern="1200" baseline="0" dirty="0">
                        <a:solidFill>
                          <a:schemeClr val="dk1"/>
                        </a:solidFill>
                        <a:effectLst/>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600" b="0" kern="1200" baseline="0" dirty="0">
                          <a:solidFill>
                            <a:schemeClr val="dk1"/>
                          </a:solidFill>
                          <a:effectLst/>
                          <a:latin typeface="Times New Roman" panose="02020603050405020304" pitchFamily="18" charset="0"/>
                          <a:cs typeface="Times New Roman" panose="02020603050405020304" pitchFamily="18" charset="0"/>
                        </a:rPr>
                        <a:t>11 August 2022</a:t>
                      </a:r>
                      <a:endParaRPr lang="en-US" sz="1600" b="0" i="0" kern="1200" dirty="0">
                        <a:solidFill>
                          <a:schemeClr val="dk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sz="16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en-IN" sz="1600" b="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IN" sz="1600" b="0" dirty="0">
                          <a:latin typeface="Times New Roman" panose="02020603050405020304" pitchFamily="18" charset="0"/>
                          <a:cs typeface="Times New Roman" panose="02020603050405020304" pitchFamily="18" charset="0"/>
                        </a:rPr>
                        <a:t>CMOS</a:t>
                      </a:r>
                      <a:r>
                        <a:rPr lang="en-IN" sz="1600" b="0" baseline="0" dirty="0">
                          <a:latin typeface="Times New Roman" panose="02020603050405020304" pitchFamily="18" charset="0"/>
                          <a:cs typeface="Times New Roman" panose="02020603050405020304" pitchFamily="18" charset="0"/>
                        </a:rPr>
                        <a:t> SOI Technology</a:t>
                      </a:r>
                      <a:endParaRPr lang="en-IN" sz="1600" b="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IN" sz="1600" baseline="0" dirty="0">
                          <a:latin typeface="Times New Roman" panose="02020603050405020304" pitchFamily="18" charset="0"/>
                          <a:cs typeface="Times New Roman" panose="02020603050405020304" pitchFamily="18" charset="0"/>
                        </a:rPr>
                        <a:t>Ultra Wideband Signal Generation Network provides low loss and ultra-wide bandwidth</a:t>
                      </a:r>
                      <a:endParaRPr lang="en-IN" sz="1600" baseline="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bl>
          </a:graphicData>
        </a:graphic>
      </p:graphicFrame>
      <p:pic>
        <p:nvPicPr>
          <p:cNvPr id="3"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LITERATURE SURVEY</a:t>
            </a:r>
            <a:endParaRPr lang="en-US" sz="3200" dirty="0">
              <a:solidFill>
                <a:schemeClr val="accent1">
                  <a:lumMod val="75000"/>
                </a:schemeClr>
              </a:solidFill>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13722"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Content Placeholder 8"/>
          <p:cNvGraphicFramePr>
            <a:graphicFrameLocks noGrp="1"/>
          </p:cNvGraphicFramePr>
          <p:nvPr>
            <p:ph idx="1"/>
          </p:nvPr>
        </p:nvGraphicFramePr>
        <p:xfrm>
          <a:off x="838200" y="1567542"/>
          <a:ext cx="10515600" cy="4904509"/>
        </p:xfrm>
        <a:graphic>
          <a:graphicData uri="http://schemas.openxmlformats.org/drawingml/2006/table">
            <a:tbl>
              <a:tblPr firstRow="1" bandRow="1">
                <a:tableStyleId>{5C22544A-7EE6-4342-B048-85BDC9FD1C3A}</a:tableStyleId>
              </a:tblPr>
              <a:tblGrid>
                <a:gridCol w="848096"/>
                <a:gridCol w="2363190"/>
                <a:gridCol w="2410691"/>
                <a:gridCol w="2422566"/>
                <a:gridCol w="2471057"/>
              </a:tblGrid>
              <a:tr h="1051997">
                <a:tc>
                  <a:txBody>
                    <a:bodyPr/>
                    <a:lstStyle/>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solidFill>
                            <a:schemeClr val="tx1"/>
                          </a:solidFill>
                          <a:latin typeface="Times New Roman" panose="02020603050405020304" pitchFamily="18" charset="0"/>
                          <a:cs typeface="Times New Roman" panose="02020603050405020304" pitchFamily="18" charset="0"/>
                        </a:rPr>
                        <a:t>S.no</a:t>
                      </a:r>
                      <a:endParaRPr lang="en-IN"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Title of the paper</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Author &amp; Date</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Methodology</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r>
              <a:tr h="1926256">
                <a:tc>
                  <a:txBody>
                    <a:bodyPr/>
                    <a:lstStyle/>
                    <a:p>
                      <a:r>
                        <a:rPr lang="en-IN" sz="1600" dirty="0">
                          <a:latin typeface="Times New Roman" panose="02020603050405020304" pitchFamily="18" charset="0"/>
                          <a:cs typeface="Times New Roman" panose="02020603050405020304" pitchFamily="18" charset="0"/>
                        </a:rPr>
                        <a:t> </a:t>
                      </a:r>
                      <a:r>
                        <a:rPr lang="en-IN" sz="1600" baseline="0" dirty="0">
                          <a:latin typeface="Times New Roman" panose="02020603050405020304" pitchFamily="18" charset="0"/>
                          <a:cs typeface="Times New Roman" panose="02020603050405020304" pitchFamily="18" charset="0"/>
                        </a:rPr>
                        <a:t> 3</a:t>
                      </a:r>
                      <a:endParaRPr lang="en-IN" sz="160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algn="just"/>
                      <a:r>
                        <a:rPr lang="en-IN" sz="1600" dirty="0">
                          <a:latin typeface="Times New Roman" panose="02020603050405020304" pitchFamily="18" charset="0"/>
                          <a:cs typeface="Times New Roman" panose="02020603050405020304" pitchFamily="18" charset="0"/>
                        </a:rPr>
                        <a:t>Butler</a:t>
                      </a:r>
                      <a:r>
                        <a:rPr lang="en-IN" sz="1600" baseline="0" dirty="0">
                          <a:latin typeface="Times New Roman" panose="02020603050405020304" pitchFamily="18" charset="0"/>
                          <a:cs typeface="Times New Roman" panose="02020603050405020304" pitchFamily="18" charset="0"/>
                        </a:rPr>
                        <a:t> Matrix Based </a:t>
                      </a:r>
                      <a:r>
                        <a:rPr lang="en-IN" sz="1600" baseline="0" dirty="0" err="1">
                          <a:latin typeface="Times New Roman" panose="02020603050405020304" pitchFamily="18" charset="0"/>
                          <a:cs typeface="Times New Roman" panose="02020603050405020304" pitchFamily="18" charset="0"/>
                        </a:rPr>
                        <a:t>Beamforming</a:t>
                      </a:r>
                      <a:r>
                        <a:rPr lang="en-IN" sz="1600" baseline="0" dirty="0">
                          <a:latin typeface="Times New Roman" panose="02020603050405020304" pitchFamily="18" charset="0"/>
                          <a:cs typeface="Times New Roman" panose="02020603050405020304" pitchFamily="18" charset="0"/>
                        </a:rPr>
                        <a:t> Networks For Phased Array Antenna Systems</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l"/>
                      <a:endParaRPr lang="en-US" sz="1600" b="0" kern="1200" dirty="0">
                        <a:solidFill>
                          <a:schemeClr val="dk1"/>
                        </a:solidFill>
                        <a:effectLst/>
                        <a:latin typeface="Times New Roman" panose="02020603050405020304" pitchFamily="18" charset="0"/>
                        <a:cs typeface="Times New Roman" panose="02020603050405020304" pitchFamily="18" charset="0"/>
                      </a:endParaRPr>
                    </a:p>
                    <a:p>
                      <a:pPr algn="l"/>
                      <a:r>
                        <a:rPr lang="en-US" sz="1600" b="0" kern="1200" dirty="0">
                          <a:solidFill>
                            <a:schemeClr val="dk1"/>
                          </a:solidFill>
                          <a:effectLst/>
                          <a:latin typeface="Times New Roman" panose="02020603050405020304" pitchFamily="18" charset="0"/>
                          <a:cs typeface="Times New Roman" panose="02020603050405020304" pitchFamily="18" charset="0"/>
                        </a:rPr>
                        <a:t>Arshad</a:t>
                      </a:r>
                      <a:r>
                        <a:rPr lang="en-US" sz="1600" b="0" kern="1200" baseline="0" dirty="0">
                          <a:solidFill>
                            <a:schemeClr val="dk1"/>
                          </a:solidFill>
                          <a:effectLst/>
                          <a:latin typeface="Times New Roman" panose="02020603050405020304" pitchFamily="18" charset="0"/>
                          <a:cs typeface="Times New Roman" panose="02020603050405020304" pitchFamily="18" charset="0"/>
                        </a:rPr>
                        <a:t>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Karimbu</a:t>
                      </a:r>
                      <a:r>
                        <a:rPr lang="en-US" sz="1600" b="0" kern="1200" baseline="0" dirty="0">
                          <a:solidFill>
                            <a:schemeClr val="dk1"/>
                          </a:solidFill>
                          <a:effectLst/>
                          <a:latin typeface="Times New Roman" panose="02020603050405020304" pitchFamily="18" charset="0"/>
                          <a:cs typeface="Times New Roman" panose="02020603050405020304" pitchFamily="18" charset="0"/>
                        </a:rPr>
                        <a:t> </a:t>
                      </a:r>
                      <a:r>
                        <a:rPr lang="en-US" sz="1600" b="0" kern="1200" baseline="0" dirty="0" err="1">
                          <a:solidFill>
                            <a:schemeClr val="dk1"/>
                          </a:solidFill>
                          <a:effectLst/>
                          <a:latin typeface="Times New Roman" panose="02020603050405020304" pitchFamily="18" charset="0"/>
                          <a:cs typeface="Times New Roman" panose="02020603050405020304" pitchFamily="18" charset="0"/>
                        </a:rPr>
                        <a:t>Vallappil</a:t>
                      </a:r>
                      <a:r>
                        <a:rPr lang="en-US" sz="1600" b="0" kern="1200" baseline="0" dirty="0">
                          <a:solidFill>
                            <a:schemeClr val="dk1"/>
                          </a:solidFill>
                          <a:effectLst/>
                          <a:latin typeface="Times New Roman" panose="02020603050405020304" pitchFamily="18" charset="0"/>
                          <a:cs typeface="Times New Roman" panose="02020603050405020304" pitchFamily="18" charset="0"/>
                        </a:rPr>
                        <a:t>, MKA Rahim, Bilal A  Khawaja</a:t>
                      </a:r>
                      <a:endParaRPr lang="en-US" sz="1600" b="0" kern="1200" baseline="0" dirty="0">
                        <a:solidFill>
                          <a:schemeClr val="dk1"/>
                        </a:solidFill>
                        <a:effectLst/>
                        <a:latin typeface="Times New Roman" panose="02020603050405020304" pitchFamily="18" charset="0"/>
                        <a:cs typeface="Times New Roman" panose="02020603050405020304" pitchFamily="18" charset="0"/>
                      </a:endParaRPr>
                    </a:p>
                    <a:p>
                      <a:pPr algn="l"/>
                      <a:r>
                        <a:rPr lang="en-US" sz="1600" b="0" kern="1200" dirty="0">
                          <a:solidFill>
                            <a:schemeClr val="dk1"/>
                          </a:solidFill>
                          <a:effectLst/>
                          <a:latin typeface="Times New Roman" panose="02020603050405020304" pitchFamily="18" charset="0"/>
                          <a:cs typeface="Times New Roman" panose="02020603050405020304" pitchFamily="18" charset="0"/>
                        </a:rPr>
                        <a:t>28 December 2020</a:t>
                      </a:r>
                      <a:endParaRPr lang="en-US" sz="1600" b="0" i="0" kern="1200" dirty="0">
                        <a:solidFill>
                          <a:schemeClr val="dk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ctr"/>
                      <a:endParaRPr lang="en-US" sz="1600" b="0" kern="1200" dirty="0">
                        <a:solidFill>
                          <a:schemeClr val="dk1"/>
                        </a:solidFill>
                        <a:effectLst/>
                        <a:latin typeface="Times New Roman" panose="02020603050405020304" pitchFamily="18" charset="0"/>
                        <a:cs typeface="Times New Roman" panose="02020603050405020304" pitchFamily="18" charset="0"/>
                      </a:endParaRPr>
                    </a:p>
                    <a:p>
                      <a:pPr algn="ctr"/>
                      <a:endParaRPr lang="en-US" sz="1600" b="0" kern="1200" dirty="0">
                        <a:solidFill>
                          <a:schemeClr val="dk1"/>
                        </a:solidFill>
                        <a:effectLst/>
                        <a:latin typeface="Times New Roman" panose="02020603050405020304" pitchFamily="18" charset="0"/>
                        <a:cs typeface="Times New Roman" panose="02020603050405020304" pitchFamily="18" charset="0"/>
                      </a:endParaRPr>
                    </a:p>
                    <a:p>
                      <a:pPr algn="ctr"/>
                      <a:r>
                        <a:rPr lang="en-US" sz="1600" b="0" kern="1200" dirty="0">
                          <a:solidFill>
                            <a:schemeClr val="dk1"/>
                          </a:solidFill>
                          <a:effectLst/>
                          <a:latin typeface="Times New Roman" panose="02020603050405020304" pitchFamily="18" charset="0"/>
                          <a:cs typeface="Times New Roman" panose="02020603050405020304" pitchFamily="18" charset="0"/>
                        </a:rPr>
                        <a:t>Butler</a:t>
                      </a:r>
                      <a:r>
                        <a:rPr lang="en-US" sz="1600" b="0" kern="1200" baseline="0" dirty="0">
                          <a:solidFill>
                            <a:schemeClr val="dk1"/>
                          </a:solidFill>
                          <a:effectLst/>
                          <a:latin typeface="Times New Roman" panose="02020603050405020304" pitchFamily="18" charset="0"/>
                          <a:cs typeface="Times New Roman" panose="02020603050405020304" pitchFamily="18" charset="0"/>
                        </a:rPr>
                        <a:t> Matrix Technique</a:t>
                      </a:r>
                      <a:endParaRPr lang="en-US" sz="1600" b="0" i="0" kern="1200" dirty="0">
                        <a:solidFill>
                          <a:schemeClr val="dk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US" sz="1600" dirty="0" err="1">
                          <a:latin typeface="Times New Roman" panose="02020603050405020304" pitchFamily="18" charset="0"/>
                          <a:cs typeface="Times New Roman" panose="02020603050405020304" pitchFamily="18" charset="0"/>
                        </a:rPr>
                        <a:t>Matamaterial</a:t>
                      </a:r>
                      <a:r>
                        <a:rPr lang="en-US" sz="1600" baseline="0" dirty="0">
                          <a:latin typeface="Times New Roman" panose="02020603050405020304" pitchFamily="18" charset="0"/>
                          <a:cs typeface="Times New Roman" panose="02020603050405020304" pitchFamily="18" charset="0"/>
                        </a:rPr>
                        <a:t> based bi-layer BM provides low insertion loss and phase error, good S parameter performance</a:t>
                      </a:r>
                      <a:endParaRPr lang="en-US"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r h="1926256">
                <a:tc>
                  <a:txBody>
                    <a:bodyPr/>
                    <a:lstStyle/>
                    <a:p>
                      <a:r>
                        <a:rPr lang="en-IN" sz="1600" dirty="0">
                          <a:latin typeface="Times New Roman" panose="02020603050405020304" pitchFamily="18" charset="0"/>
                          <a:cs typeface="Times New Roman" panose="02020603050405020304" pitchFamily="18" charset="0"/>
                        </a:rPr>
                        <a:t>  4 </a:t>
                      </a:r>
                      <a:endParaRPr lang="en-IN" sz="160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algn="just"/>
                      <a:r>
                        <a:rPr lang="en-IN" sz="1600" dirty="0" err="1">
                          <a:latin typeface="Times New Roman" panose="02020603050405020304" pitchFamily="18" charset="0"/>
                          <a:cs typeface="Times New Roman" panose="02020603050405020304" pitchFamily="18" charset="0"/>
                        </a:rPr>
                        <a:t>Millimeter</a:t>
                      </a:r>
                      <a:r>
                        <a:rPr lang="en-IN" sz="1600" baseline="0" dirty="0">
                          <a:latin typeface="Times New Roman" panose="02020603050405020304" pitchFamily="18" charset="0"/>
                          <a:cs typeface="Times New Roman" panose="02020603050405020304" pitchFamily="18" charset="0"/>
                        </a:rPr>
                        <a:t>-Wave Substrate Integrated Waveguide Using </a:t>
                      </a:r>
                      <a:r>
                        <a:rPr lang="en-IN" sz="1600" baseline="0" dirty="0" err="1">
                          <a:latin typeface="Times New Roman" panose="02020603050405020304" pitchFamily="18" charset="0"/>
                          <a:cs typeface="Times New Roman" panose="02020603050405020304" pitchFamily="18" charset="0"/>
                        </a:rPr>
                        <a:t>Micromachined</a:t>
                      </a:r>
                      <a:r>
                        <a:rPr lang="en-IN" sz="1600" baseline="0" dirty="0">
                          <a:latin typeface="Times New Roman" panose="02020603050405020304" pitchFamily="18" charset="0"/>
                          <a:cs typeface="Times New Roman" panose="02020603050405020304" pitchFamily="18" charset="0"/>
                        </a:rPr>
                        <a:t> Tungsten-Coated Through Glass Silicon via Structures</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l"/>
                      <a:endParaRPr lang="en-US" sz="1600" b="0" kern="1200" dirty="0">
                        <a:solidFill>
                          <a:schemeClr val="dk1"/>
                        </a:solidFill>
                        <a:effectLst/>
                        <a:latin typeface="Times New Roman" panose="02020603050405020304" pitchFamily="18" charset="0"/>
                        <a:cs typeface="Times New Roman" panose="02020603050405020304" pitchFamily="18" charset="0"/>
                      </a:endParaRPr>
                    </a:p>
                    <a:p>
                      <a:pPr algn="l"/>
                      <a:r>
                        <a:rPr lang="en-US" sz="1600" b="0" kern="1200" dirty="0" err="1">
                          <a:solidFill>
                            <a:schemeClr val="dk1"/>
                          </a:solidFill>
                          <a:effectLst/>
                          <a:latin typeface="Times New Roman" panose="02020603050405020304" pitchFamily="18" charset="0"/>
                          <a:cs typeface="Times New Roman" panose="02020603050405020304" pitchFamily="18" charset="0"/>
                        </a:rPr>
                        <a:t>Ik</a:t>
                      </a:r>
                      <a:r>
                        <a:rPr lang="en-US" sz="1600" b="0" kern="1200" dirty="0">
                          <a:solidFill>
                            <a:schemeClr val="dk1"/>
                          </a:solidFill>
                          <a:effectLst/>
                          <a:latin typeface="Times New Roman" panose="02020603050405020304" pitchFamily="18" charset="0"/>
                          <a:cs typeface="Times New Roman" panose="02020603050405020304" pitchFamily="18" charset="0"/>
                        </a:rPr>
                        <a:t>-Jae</a:t>
                      </a:r>
                      <a:r>
                        <a:rPr lang="en-US" sz="1600" b="0" kern="1200" baseline="0" dirty="0">
                          <a:solidFill>
                            <a:schemeClr val="dk1"/>
                          </a:solidFill>
                          <a:effectLst/>
                          <a:latin typeface="Times New Roman" panose="02020603050405020304" pitchFamily="18" charset="0"/>
                          <a:cs typeface="Times New Roman" panose="02020603050405020304" pitchFamily="18" charset="0"/>
                        </a:rPr>
                        <a:t> Hyeon, Chang-Wook Baek</a:t>
                      </a:r>
                      <a:endParaRPr lang="en-US" sz="1600" b="0" kern="1200" baseline="0" dirty="0">
                        <a:solidFill>
                          <a:schemeClr val="dk1"/>
                        </a:solidFill>
                        <a:effectLst/>
                        <a:latin typeface="Times New Roman" panose="02020603050405020304" pitchFamily="18" charset="0"/>
                        <a:cs typeface="Times New Roman" panose="02020603050405020304" pitchFamily="18" charset="0"/>
                      </a:endParaRPr>
                    </a:p>
                    <a:p>
                      <a:pPr algn="l"/>
                      <a:r>
                        <a:rPr lang="en-US" sz="1600" b="0" kern="1200" dirty="0">
                          <a:solidFill>
                            <a:schemeClr val="dk1"/>
                          </a:solidFill>
                          <a:effectLst/>
                          <a:latin typeface="Times New Roman" panose="02020603050405020304" pitchFamily="18" charset="0"/>
                          <a:cs typeface="Times New Roman" panose="02020603050405020304" pitchFamily="18" charset="0"/>
                        </a:rPr>
                        <a:t>9</a:t>
                      </a:r>
                      <a:r>
                        <a:rPr lang="en-US" sz="1600" b="0" kern="1200" baseline="0" dirty="0">
                          <a:solidFill>
                            <a:schemeClr val="dk1"/>
                          </a:solidFill>
                          <a:effectLst/>
                          <a:latin typeface="Times New Roman" panose="02020603050405020304" pitchFamily="18" charset="0"/>
                          <a:cs typeface="Times New Roman" panose="02020603050405020304" pitchFamily="18" charset="0"/>
                        </a:rPr>
                        <a:t> April 2018</a:t>
                      </a:r>
                      <a:endParaRPr lang="en-US" sz="1600" b="0" i="0" kern="1200" dirty="0">
                        <a:solidFill>
                          <a:schemeClr val="dk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ctr"/>
                      <a:endParaRPr lang="en-IN" sz="1600" baseline="0" dirty="0">
                        <a:latin typeface="Times New Roman" panose="02020603050405020304" pitchFamily="18" charset="0"/>
                        <a:cs typeface="Times New Roman" panose="02020603050405020304" pitchFamily="18" charset="0"/>
                      </a:endParaRPr>
                    </a:p>
                    <a:p>
                      <a:pPr algn="ctr"/>
                      <a:r>
                        <a:rPr lang="en-IN" sz="1600" baseline="0" dirty="0">
                          <a:latin typeface="Times New Roman" panose="02020603050405020304" pitchFamily="18" charset="0"/>
                          <a:cs typeface="Times New Roman" panose="02020603050405020304" pitchFamily="18" charset="0"/>
                        </a:rPr>
                        <a:t>SIW based </a:t>
                      </a:r>
                      <a:r>
                        <a:rPr lang="en-IN" sz="1600" baseline="0" dirty="0" err="1">
                          <a:latin typeface="Times New Roman" panose="02020603050405020304" pitchFamily="18" charset="0"/>
                          <a:cs typeface="Times New Roman" panose="02020603050405020304" pitchFamily="18" charset="0"/>
                        </a:rPr>
                        <a:t>Micromaching</a:t>
                      </a:r>
                      <a:r>
                        <a:rPr lang="en-IN" sz="1600" baseline="0" dirty="0">
                          <a:latin typeface="Times New Roman" panose="02020603050405020304" pitchFamily="18" charset="0"/>
                          <a:cs typeface="Times New Roman" panose="02020603050405020304" pitchFamily="18" charset="0"/>
                        </a:rPr>
                        <a:t> based fabrication Technology</a:t>
                      </a:r>
                      <a:endParaRPr lang="en-IN" sz="1600" baseline="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US" sz="1600" dirty="0">
                          <a:latin typeface="Times New Roman" panose="02020603050405020304" pitchFamily="18" charset="0"/>
                          <a:cs typeface="Times New Roman" panose="02020603050405020304" pitchFamily="18" charset="0"/>
                        </a:rPr>
                        <a:t>The return loss is better</a:t>
                      </a:r>
                      <a:r>
                        <a:rPr lang="en-US" sz="1600" baseline="0" dirty="0">
                          <a:latin typeface="Times New Roman" panose="02020603050405020304" pitchFamily="18" charset="0"/>
                          <a:cs typeface="Times New Roman" panose="02020603050405020304" pitchFamily="18" charset="0"/>
                        </a:rPr>
                        <a:t> than 10 dB in a frequency range from 20 GHz to 45 GHz</a:t>
                      </a:r>
                      <a:endParaRPr lang="en-US"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bl>
          </a:graphicData>
        </a:graphic>
      </p:graphicFrame>
      <p:pic>
        <p:nvPicPr>
          <p:cNvPr id="3"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LITERATURE SURVEY</a:t>
            </a:r>
            <a:endParaRPr lang="en-US" sz="3200" dirty="0">
              <a:solidFill>
                <a:schemeClr val="accent1">
                  <a:lumMod val="75000"/>
                </a:schemeClr>
              </a:solidFill>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6"/>
          <p:cNvGraphicFramePr>
            <a:graphicFrameLocks noGrp="1"/>
          </p:cNvGraphicFramePr>
          <p:nvPr>
            <p:ph idx="1"/>
          </p:nvPr>
        </p:nvGraphicFramePr>
        <p:xfrm>
          <a:off x="838200" y="1611870"/>
          <a:ext cx="10515600" cy="4897014"/>
        </p:xfrm>
        <a:graphic>
          <a:graphicData uri="http://schemas.openxmlformats.org/drawingml/2006/table">
            <a:tbl>
              <a:tblPr firstRow="1" bandRow="1">
                <a:tableStyleId>{5C22544A-7EE6-4342-B048-85BDC9FD1C3A}</a:tableStyleId>
              </a:tblPr>
              <a:tblGrid>
                <a:gridCol w="954974"/>
                <a:gridCol w="3251266"/>
                <a:gridCol w="2103120"/>
                <a:gridCol w="2103120"/>
                <a:gridCol w="2103120"/>
              </a:tblGrid>
              <a:tr h="1180280">
                <a:tc>
                  <a:txBody>
                    <a:bodyPr/>
                    <a:lstStyle/>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solidFill>
                            <a:schemeClr val="tx1"/>
                          </a:solidFill>
                          <a:latin typeface="Times New Roman" panose="02020603050405020304" pitchFamily="18" charset="0"/>
                          <a:cs typeface="Times New Roman" panose="02020603050405020304" pitchFamily="18" charset="0"/>
                        </a:rPr>
                        <a:t>S.no</a:t>
                      </a:r>
                      <a:endParaRPr lang="en-IN"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Title of the paper</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Author &amp; Date</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Methodology</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r>
              <a:tr h="1674562">
                <a:tc>
                  <a:txBody>
                    <a:bodyPr/>
                    <a:lstStyle/>
                    <a:p>
                      <a:r>
                        <a:rPr lang="en-IN" sz="1600" dirty="0">
                          <a:latin typeface="Times New Roman" panose="02020603050405020304" pitchFamily="18" charset="0"/>
                          <a:cs typeface="Times New Roman" panose="02020603050405020304" pitchFamily="18" charset="0"/>
                        </a:rPr>
                        <a:t>   5</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latin typeface="Times New Roman" panose="02020603050405020304" pitchFamily="18" charset="0"/>
                          <a:cs typeface="Times New Roman" panose="02020603050405020304" pitchFamily="18" charset="0"/>
                        </a:rPr>
                        <a:t>A Low-Cost Wideband 77-GHz Planar Butler Matrix in SIW Technology</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IN" sz="16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Tarek </a:t>
                      </a:r>
                      <a:r>
                        <a:rPr lang="en-IN" sz="1600" dirty="0" err="1">
                          <a:latin typeface="Times New Roman" panose="02020603050405020304" pitchFamily="18" charset="0"/>
                          <a:cs typeface="Times New Roman" panose="02020603050405020304" pitchFamily="18" charset="0"/>
                        </a:rPr>
                        <a:t>Djerafi</a:t>
                      </a:r>
                      <a:r>
                        <a:rPr lang="en-IN" sz="1600" dirty="0">
                          <a:latin typeface="Times New Roman" panose="02020603050405020304" pitchFamily="18" charset="0"/>
                          <a:cs typeface="Times New Roman" panose="02020603050405020304" pitchFamily="18" charset="0"/>
                        </a:rPr>
                        <a:t>,</a:t>
                      </a:r>
                      <a:r>
                        <a:rPr lang="en-IN"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Ke</a:t>
                      </a:r>
                      <a:r>
                        <a:rPr lang="en-IN" sz="1600" dirty="0">
                          <a:latin typeface="Times New Roman" panose="02020603050405020304" pitchFamily="18" charset="0"/>
                          <a:cs typeface="Times New Roman" panose="02020603050405020304" pitchFamily="18" charset="0"/>
                        </a:rPr>
                        <a:t> Wu</a:t>
                      </a:r>
                      <a:endParaRPr lang="en-IN" sz="160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cs typeface="Times New Roman" panose="02020603050405020304" pitchFamily="18" charset="0"/>
                        </a:rPr>
                        <a:t> 05 July 2012</a:t>
                      </a:r>
                      <a:endParaRPr lang="en-IN" sz="1600" i="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1600" b="0" kern="1200" dirty="0">
                        <a:solidFill>
                          <a:schemeClr val="dk1"/>
                        </a:solidFill>
                        <a:effectLst/>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cs typeface="Times New Roman" panose="02020603050405020304" pitchFamily="18" charset="0"/>
                        </a:rPr>
                        <a:t>Substrate integrated waveguide (SIW) technology</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IN" sz="1600" dirty="0">
                          <a:latin typeface="Times New Roman" panose="02020603050405020304" pitchFamily="18" charset="0"/>
                          <a:cs typeface="Times New Roman" panose="02020603050405020304" pitchFamily="18" charset="0"/>
                        </a:rPr>
                        <a:t>The</a:t>
                      </a:r>
                      <a:r>
                        <a:rPr lang="en-IN" sz="1600" baseline="0" dirty="0">
                          <a:latin typeface="Times New Roman" panose="02020603050405020304" pitchFamily="18" charset="0"/>
                          <a:cs typeface="Times New Roman" panose="02020603050405020304" pitchFamily="18" charset="0"/>
                        </a:rPr>
                        <a:t> use of 77 GHz switched-beam slot antenna array driven by a Butler Matrix achieves reduced network losses </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r h="1874711">
                <a:tc>
                  <a:txBody>
                    <a:bodyPr/>
                    <a:lstStyle/>
                    <a:p>
                      <a:r>
                        <a:rPr lang="en-IN" sz="1600" dirty="0">
                          <a:latin typeface="Times New Roman" panose="02020603050405020304" pitchFamily="18" charset="0"/>
                          <a:cs typeface="Times New Roman" panose="02020603050405020304" pitchFamily="18" charset="0"/>
                        </a:rPr>
                        <a:t>   6  </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algn="just"/>
                      <a:r>
                        <a:rPr lang="en-US" sz="1600" dirty="0">
                          <a:latin typeface="Times New Roman" panose="02020603050405020304" pitchFamily="18" charset="0"/>
                          <a:cs typeface="Times New Roman" panose="02020603050405020304" pitchFamily="18" charset="0"/>
                        </a:rPr>
                        <a:t>SIW</a:t>
                      </a:r>
                      <a:r>
                        <a:rPr lang="en-US" sz="1600" baseline="0" dirty="0">
                          <a:latin typeface="Times New Roman" panose="02020603050405020304" pitchFamily="18" charset="0"/>
                          <a:cs typeface="Times New Roman" panose="02020603050405020304" pitchFamily="18" charset="0"/>
                        </a:rPr>
                        <a:t> Butler Matrix with Modified Hybrid Coupler for Slot Antenna Array</a:t>
                      </a:r>
                      <a:endParaRPr lang="en-US" sz="1600" i="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IN" sz="16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Qing</a:t>
                      </a:r>
                      <a:r>
                        <a:rPr lang="en-IN" sz="1600" baseline="0" dirty="0">
                          <a:latin typeface="Times New Roman" panose="02020603050405020304" pitchFamily="18" charset="0"/>
                          <a:cs typeface="Times New Roman" panose="02020603050405020304" pitchFamily="18" charset="0"/>
                        </a:rPr>
                        <a:t>-Ling Yang, Yong-Ling Ban, JI-Wei Lian, </a:t>
                      </a:r>
                      <a:r>
                        <a:rPr lang="en-IN" sz="1600" baseline="0" dirty="0" err="1">
                          <a:latin typeface="Times New Roman" panose="02020603050405020304" pitchFamily="18" charset="0"/>
                          <a:cs typeface="Times New Roman" panose="02020603050405020304" pitchFamily="18" charset="0"/>
                        </a:rPr>
                        <a:t>Zhe</a:t>
                      </a:r>
                      <a:r>
                        <a:rPr lang="en-IN" sz="1600" baseline="0" dirty="0">
                          <a:latin typeface="Times New Roman" panose="02020603050405020304" pitchFamily="18" charset="0"/>
                          <a:cs typeface="Times New Roman" panose="02020603050405020304" pitchFamily="18" charset="0"/>
                        </a:rPr>
                        <a:t>-Feng Yu, Bian Wu</a:t>
                      </a:r>
                      <a:endParaRPr lang="en-IN" sz="16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29</a:t>
                      </a:r>
                      <a:r>
                        <a:rPr lang="en-IN" sz="1600" baseline="0" dirty="0">
                          <a:latin typeface="Times New Roman" panose="02020603050405020304" pitchFamily="18" charset="0"/>
                          <a:cs typeface="Times New Roman" panose="02020603050405020304" pitchFamily="18" charset="0"/>
                        </a:rPr>
                        <a:t> December 2016</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IN" sz="16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IN" sz="1600" dirty="0">
                          <a:latin typeface="Times New Roman" panose="02020603050405020304" pitchFamily="18" charset="0"/>
                          <a:cs typeface="Times New Roman" panose="02020603050405020304" pitchFamily="18" charset="0"/>
                        </a:rPr>
                        <a:t>SIW</a:t>
                      </a:r>
                      <a:r>
                        <a:rPr lang="en-IN" sz="1600" baseline="0" dirty="0">
                          <a:latin typeface="Times New Roman" panose="02020603050405020304" pitchFamily="18" charset="0"/>
                          <a:cs typeface="Times New Roman" panose="02020603050405020304" pitchFamily="18" charset="0"/>
                        </a:rPr>
                        <a:t> Technology </a:t>
                      </a:r>
                      <a:endParaRPr lang="en-IN" sz="1600" baseline="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IN" sz="1600" baseline="0" dirty="0">
                          <a:latin typeface="Times New Roman" panose="02020603050405020304" pitchFamily="18" charset="0"/>
                          <a:cs typeface="Times New Roman" panose="02020603050405020304" pitchFamily="18" charset="0"/>
                        </a:rPr>
                        <a:t>and Butler Matrix technique</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IN" sz="1600" dirty="0">
                          <a:latin typeface="Times New Roman" panose="02020603050405020304" pitchFamily="18" charset="0"/>
                          <a:cs typeface="Times New Roman" panose="02020603050405020304" pitchFamily="18" charset="0"/>
                        </a:rPr>
                        <a:t>90 degree SIW</a:t>
                      </a:r>
                      <a:r>
                        <a:rPr lang="en-IN" sz="1600" baseline="0" dirty="0">
                          <a:latin typeface="Times New Roman" panose="02020603050405020304" pitchFamily="18" charset="0"/>
                          <a:cs typeface="Times New Roman" panose="02020603050405020304" pitchFamily="18" charset="0"/>
                        </a:rPr>
                        <a:t> Hybrid Coupler designed with equal length unequal width phase shifter shows excellent performance with wideband and flat phase balance</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bl>
          </a:graphicData>
        </a:graphic>
      </p:graphicFrame>
      <p:pic>
        <p:nvPicPr>
          <p:cNvPr id="3"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50"/>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LITERATURE SURVEY</a:t>
            </a:r>
            <a:endParaRPr lang="en-US" sz="3200" dirty="0">
              <a:solidFill>
                <a:schemeClr val="accent1">
                  <a:lumMod val="75000"/>
                </a:schemeClr>
              </a:solidFill>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362196"/>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Content Placeholder 2"/>
          <p:cNvGraphicFramePr>
            <a:graphicFrameLocks noGrp="1"/>
          </p:cNvGraphicFramePr>
          <p:nvPr>
            <p:ph idx="1"/>
          </p:nvPr>
        </p:nvGraphicFramePr>
        <p:xfrm>
          <a:off x="838200" y="1555668"/>
          <a:ext cx="10515600" cy="4940136"/>
        </p:xfrm>
        <a:graphic>
          <a:graphicData uri="http://schemas.openxmlformats.org/drawingml/2006/table">
            <a:tbl>
              <a:tblPr firstRow="1" bandRow="1">
                <a:tableStyleId>{5C22544A-7EE6-4342-B048-85BDC9FD1C3A}</a:tableStyleId>
              </a:tblPr>
              <a:tblGrid>
                <a:gridCol w="1121229"/>
                <a:gridCol w="2553194"/>
                <a:gridCol w="2303813"/>
                <a:gridCol w="2161309"/>
                <a:gridCol w="2376055"/>
              </a:tblGrid>
              <a:tr h="1260752">
                <a:tc>
                  <a:txBody>
                    <a:bodyPr/>
                    <a:lstStyle/>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solidFill>
                            <a:schemeClr val="tx1"/>
                          </a:solidFill>
                          <a:latin typeface="Times New Roman" panose="02020603050405020304" pitchFamily="18" charset="0"/>
                          <a:cs typeface="Times New Roman" panose="02020603050405020304" pitchFamily="18" charset="0"/>
                        </a:rPr>
                        <a:t>S.no</a:t>
                      </a:r>
                      <a:endParaRPr lang="en-IN"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Title of the paper</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Author &amp; Date</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Methodology</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r>
              <a:tr h="1839692">
                <a:tc>
                  <a:txBody>
                    <a:bodyPr/>
                    <a:lstStyle/>
                    <a:p>
                      <a:r>
                        <a:rPr lang="en-IN" sz="1600" dirty="0">
                          <a:latin typeface="Times New Roman" panose="02020603050405020304" pitchFamily="18" charset="0"/>
                          <a:cs typeface="Times New Roman" panose="02020603050405020304" pitchFamily="18" charset="0"/>
                        </a:rPr>
                        <a:t>       7</a:t>
                      </a:r>
                      <a:endParaRPr lang="en-IN" sz="160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algn="just"/>
                      <a:r>
                        <a:rPr lang="en-IN" sz="1600" dirty="0">
                          <a:latin typeface="Times New Roman" panose="02020603050405020304" pitchFamily="18" charset="0"/>
                          <a:cs typeface="Times New Roman" panose="02020603050405020304" pitchFamily="18" charset="0"/>
                        </a:rPr>
                        <a:t>Development</a:t>
                      </a:r>
                      <a:r>
                        <a:rPr lang="en-IN" sz="1600" baseline="0" dirty="0">
                          <a:latin typeface="Times New Roman" panose="02020603050405020304" pitchFamily="18" charset="0"/>
                          <a:cs typeface="Times New Roman" panose="02020603050405020304" pitchFamily="18" charset="0"/>
                        </a:rPr>
                        <a:t>  of Compact and Flexible Quadrature Hybrid Coupler Using Coaxial Cable with Capacitive Loading for 1.5 T Indigenous MRI System</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Rohit</a:t>
                      </a:r>
                      <a:r>
                        <a:rPr lang="en-IN" sz="1600" baseline="0" dirty="0">
                          <a:latin typeface="Times New Roman" panose="02020603050405020304" pitchFamily="18" charset="0"/>
                          <a:cs typeface="Times New Roman" panose="02020603050405020304" pitchFamily="18" charset="0"/>
                        </a:rPr>
                        <a:t> Apurva, Niraj Yadav, </a:t>
                      </a:r>
                      <a:r>
                        <a:rPr lang="en-IN" sz="1600" baseline="0" dirty="0" err="1">
                          <a:latin typeface="Times New Roman" panose="02020603050405020304" pitchFamily="18" charset="0"/>
                          <a:cs typeface="Times New Roman" panose="02020603050405020304" pitchFamily="18" charset="0"/>
                        </a:rPr>
                        <a:t>Tapse</a:t>
                      </a:r>
                      <a:r>
                        <a:rPr lang="en-IN" sz="1600" baseline="0" dirty="0">
                          <a:latin typeface="Times New Roman" panose="02020603050405020304" pitchFamily="18" charset="0"/>
                          <a:cs typeface="Times New Roman" panose="02020603050405020304" pitchFamily="18" charset="0"/>
                        </a:rPr>
                        <a:t> Bhuiya, Rajesh Harsh</a:t>
                      </a:r>
                      <a:endParaRPr lang="en-IN" sz="1600" baseline="0" dirty="0">
                        <a:latin typeface="Times New Roman" panose="02020603050405020304" pitchFamily="18" charset="0"/>
                        <a:cs typeface="Times New Roman" panose="02020603050405020304" pitchFamily="18" charset="0"/>
                      </a:endParaRPr>
                    </a:p>
                    <a:p>
                      <a:pPr algn="l"/>
                      <a:r>
                        <a:rPr lang="en-IN" sz="1600" baseline="0" dirty="0">
                          <a:latin typeface="Times New Roman" panose="02020603050405020304" pitchFamily="18" charset="0"/>
                          <a:cs typeface="Times New Roman" panose="02020603050405020304" pitchFamily="18" charset="0"/>
                        </a:rPr>
                        <a:t>12 October 2020</a:t>
                      </a:r>
                      <a:endParaRPr lang="en-IN" sz="1600" i="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ctr"/>
                      <a:endParaRPr lang="en-US" sz="1600" b="0" kern="1200" dirty="0">
                        <a:solidFill>
                          <a:schemeClr val="dk1"/>
                        </a:solidFill>
                        <a:effectLst/>
                        <a:latin typeface="Times New Roman" panose="02020603050405020304" pitchFamily="18" charset="0"/>
                        <a:cs typeface="Times New Roman" panose="02020603050405020304" pitchFamily="18" charset="0"/>
                      </a:endParaRPr>
                    </a:p>
                    <a:p>
                      <a:pPr algn="ctr"/>
                      <a:r>
                        <a:rPr lang="en-US" sz="1600" b="0" kern="1200" dirty="0">
                          <a:solidFill>
                            <a:schemeClr val="dk1"/>
                          </a:solidFill>
                          <a:effectLst/>
                          <a:latin typeface="Times New Roman" panose="02020603050405020304" pitchFamily="18" charset="0"/>
                          <a:cs typeface="Times New Roman" panose="02020603050405020304" pitchFamily="18" charset="0"/>
                        </a:rPr>
                        <a:t>Capacitive</a:t>
                      </a:r>
                      <a:r>
                        <a:rPr lang="en-US" sz="1600" b="0" kern="1200" baseline="0" dirty="0">
                          <a:solidFill>
                            <a:schemeClr val="dk1"/>
                          </a:solidFill>
                          <a:effectLst/>
                          <a:latin typeface="Times New Roman" panose="02020603050405020304" pitchFamily="18" charset="0"/>
                          <a:cs typeface="Times New Roman" panose="02020603050405020304" pitchFamily="18" charset="0"/>
                        </a:rPr>
                        <a:t> Loading Technique</a:t>
                      </a:r>
                      <a:endParaRPr lang="en-US" sz="1600" b="0" i="0" kern="1200" dirty="0">
                        <a:solidFill>
                          <a:schemeClr val="dk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US" sz="1600" b="0" kern="1200" dirty="0">
                          <a:solidFill>
                            <a:schemeClr val="dk1"/>
                          </a:solidFill>
                          <a:effectLst/>
                          <a:latin typeface="Times New Roman" panose="02020603050405020304" pitchFamily="18" charset="0"/>
                          <a:cs typeface="Times New Roman" panose="02020603050405020304" pitchFamily="18" charset="0"/>
                        </a:rPr>
                        <a:t>Coaxial</a:t>
                      </a:r>
                      <a:r>
                        <a:rPr lang="en-US" sz="1600" b="0" kern="1200" baseline="0" dirty="0">
                          <a:solidFill>
                            <a:schemeClr val="dk1"/>
                          </a:solidFill>
                          <a:effectLst/>
                          <a:latin typeface="Times New Roman" panose="02020603050405020304" pitchFamily="18" charset="0"/>
                          <a:cs typeface="Times New Roman" panose="02020603050405020304" pitchFamily="18" charset="0"/>
                        </a:rPr>
                        <a:t> Cable transmission line with lumped capacitive loading can handle high power and reduces the size of hybrid coupler by 68%</a:t>
                      </a:r>
                      <a:endParaRPr lang="en-US" sz="1600" b="0" i="0" kern="1200" dirty="0">
                        <a:solidFill>
                          <a:schemeClr val="dk1"/>
                        </a:solidFill>
                        <a:effectLst/>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r h="1839692">
                <a:tc>
                  <a:txBody>
                    <a:bodyPr/>
                    <a:lstStyle/>
                    <a:p>
                      <a:r>
                        <a:rPr lang="en-IN" sz="1600" dirty="0">
                          <a:latin typeface="Times New Roman" panose="02020603050405020304" pitchFamily="18" charset="0"/>
                          <a:cs typeface="Times New Roman" panose="02020603050405020304" pitchFamily="18" charset="0"/>
                        </a:rPr>
                        <a:t>      8 </a:t>
                      </a:r>
                      <a:endParaRPr lang="en-IN" sz="160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pPr algn="just"/>
                      <a:r>
                        <a:rPr lang="en-US" sz="1600" dirty="0">
                          <a:latin typeface="Times New Roman" panose="02020603050405020304" pitchFamily="18" charset="0"/>
                          <a:cs typeface="Times New Roman" panose="02020603050405020304" pitchFamily="18" charset="0"/>
                        </a:rPr>
                        <a:t>Compact</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Reflectionless</a:t>
                      </a:r>
                      <a:r>
                        <a:rPr lang="en-US" sz="1600" baseline="0" dirty="0">
                          <a:latin typeface="Times New Roman" panose="02020603050405020304" pitchFamily="18" charset="0"/>
                          <a:cs typeface="Times New Roman" panose="02020603050405020304" pitchFamily="18" charset="0"/>
                        </a:rPr>
                        <a:t> Band Pass Filter: Based on </a:t>
                      </a:r>
                      <a:r>
                        <a:rPr lang="en-US" sz="1600" baseline="0" dirty="0" err="1">
                          <a:latin typeface="Times New Roman" panose="02020603050405020304" pitchFamily="18" charset="0"/>
                          <a:cs typeface="Times New Roman" panose="02020603050405020304" pitchFamily="18" charset="0"/>
                        </a:rPr>
                        <a:t>GaAs</a:t>
                      </a:r>
                      <a:r>
                        <a:rPr lang="en-US" sz="1600" baseline="0" dirty="0">
                          <a:latin typeface="Times New Roman" panose="02020603050405020304" pitchFamily="18" charset="0"/>
                          <a:cs typeface="Times New Roman" panose="02020603050405020304" pitchFamily="18" charset="0"/>
                        </a:rPr>
                        <a:t> IPD Process for Highly Reliable Communication</a:t>
                      </a:r>
                      <a:endParaRPr lang="en-US"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l"/>
                      <a:endParaRPr lang="en-IN" sz="1600" baseline="0" dirty="0">
                        <a:latin typeface="Times New Roman" panose="02020603050405020304" pitchFamily="18" charset="0"/>
                        <a:cs typeface="Times New Roman" panose="02020603050405020304" pitchFamily="18" charset="0"/>
                      </a:endParaRPr>
                    </a:p>
                    <a:p>
                      <a:pPr algn="l"/>
                      <a:r>
                        <a:rPr lang="en-IN" sz="1600" baseline="0" dirty="0" err="1">
                          <a:latin typeface="Times New Roman" panose="02020603050405020304" pitchFamily="18" charset="0"/>
                          <a:cs typeface="Times New Roman" panose="02020603050405020304" pitchFamily="18" charset="0"/>
                        </a:rPr>
                        <a:t>Xiaozhen</a:t>
                      </a:r>
                      <a:r>
                        <a:rPr lang="en-IN" sz="1600" baseline="0" dirty="0">
                          <a:latin typeface="Times New Roman" panose="02020603050405020304" pitchFamily="18" charset="0"/>
                          <a:cs typeface="Times New Roman" panose="02020603050405020304" pitchFamily="18" charset="0"/>
                        </a:rPr>
                        <a:t> Li, </a:t>
                      </a:r>
                      <a:r>
                        <a:rPr lang="en-IN" sz="1600" baseline="0" dirty="0" err="1">
                          <a:latin typeface="Times New Roman" panose="02020603050405020304" pitchFamily="18" charset="0"/>
                          <a:cs typeface="Times New Roman" panose="02020603050405020304" pitchFamily="18" charset="0"/>
                        </a:rPr>
                        <a:t>Mengjjiang</a:t>
                      </a:r>
                      <a:r>
                        <a:rPr lang="en-IN" sz="1600" baseline="0" dirty="0">
                          <a:latin typeface="Times New Roman" panose="02020603050405020304" pitchFamily="18" charset="0"/>
                          <a:cs typeface="Times New Roman" panose="02020603050405020304" pitchFamily="18" charset="0"/>
                        </a:rPr>
                        <a:t> Xing, </a:t>
                      </a:r>
                      <a:endParaRPr lang="en-IN" sz="1600" baseline="0"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defRPr/>
                      </a:pPr>
                      <a:r>
                        <a:rPr lang="en-IN" sz="1600" baseline="0" dirty="0">
                          <a:latin typeface="Times New Roman" panose="02020603050405020304" pitchFamily="18" charset="0"/>
                          <a:cs typeface="Times New Roman" panose="02020603050405020304" pitchFamily="18" charset="0"/>
                        </a:rPr>
                        <a:t>1 December 2021</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ctr"/>
                      <a:endParaRPr lang="en-IN" sz="1600" dirty="0">
                        <a:latin typeface="Times New Roman" panose="02020603050405020304" pitchFamily="18" charset="0"/>
                        <a:cs typeface="Times New Roman" panose="02020603050405020304" pitchFamily="18" charset="0"/>
                      </a:endParaRPr>
                    </a:p>
                    <a:p>
                      <a:pPr algn="ctr"/>
                      <a:r>
                        <a:rPr lang="en-IN" sz="1600" dirty="0">
                          <a:latin typeface="Times New Roman" panose="02020603050405020304" pitchFamily="18" charset="0"/>
                          <a:cs typeface="Times New Roman" panose="02020603050405020304" pitchFamily="18" charset="0"/>
                        </a:rPr>
                        <a:t>GaAs</a:t>
                      </a:r>
                      <a:r>
                        <a:rPr lang="en-IN" sz="1600" baseline="0" dirty="0">
                          <a:latin typeface="Times New Roman" panose="02020603050405020304" pitchFamily="18" charset="0"/>
                          <a:cs typeface="Times New Roman" panose="02020603050405020304" pitchFamily="18" charset="0"/>
                        </a:rPr>
                        <a:t> Integrated Passive Device Technology</a:t>
                      </a:r>
                      <a:endParaRPr lang="en-IN"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c>
                  <a:txBody>
                    <a:bodyPr/>
                    <a:lstStyle/>
                    <a:p>
                      <a:pPr algn="just"/>
                      <a:r>
                        <a:rPr lang="en-US" sz="1600" dirty="0">
                          <a:latin typeface="Times New Roman" panose="02020603050405020304" pitchFamily="18" charset="0"/>
                          <a:cs typeface="Times New Roman" panose="02020603050405020304" pitchFamily="18" charset="0"/>
                        </a:rPr>
                        <a:t>Use of </a:t>
                      </a:r>
                      <a:r>
                        <a:rPr lang="en-US" sz="1600" dirty="0" err="1">
                          <a:latin typeface="Times New Roman" panose="02020603050405020304" pitchFamily="18" charset="0"/>
                          <a:cs typeface="Times New Roman" panose="02020603050405020304" pitchFamily="18" charset="0"/>
                        </a:rPr>
                        <a:t>Reflectionless</a:t>
                      </a:r>
                      <a:r>
                        <a:rPr lang="en-US" sz="1600" baseline="0" dirty="0">
                          <a:latin typeface="Times New Roman" panose="02020603050405020304" pitchFamily="18" charset="0"/>
                          <a:cs typeface="Times New Roman" panose="02020603050405020304" pitchFamily="18" charset="0"/>
                        </a:rPr>
                        <a:t> Band Pass Filter with </a:t>
                      </a:r>
                      <a:r>
                        <a:rPr lang="en-US" sz="1600" baseline="0" dirty="0" err="1">
                          <a:latin typeface="Times New Roman" panose="02020603050405020304" pitchFamily="18" charset="0"/>
                          <a:cs typeface="Times New Roman" panose="02020603050405020304" pitchFamily="18" charset="0"/>
                        </a:rPr>
                        <a:t>GaAs</a:t>
                      </a:r>
                      <a:r>
                        <a:rPr lang="en-US" sz="1600" baseline="0" dirty="0">
                          <a:latin typeface="Times New Roman" panose="02020603050405020304" pitchFamily="18" charset="0"/>
                          <a:cs typeface="Times New Roman" panose="02020603050405020304" pitchFamily="18" charset="0"/>
                        </a:rPr>
                        <a:t> IPD Process p</a:t>
                      </a:r>
                      <a:r>
                        <a:rPr lang="en-US" sz="1600" dirty="0">
                          <a:latin typeface="Times New Roman" panose="02020603050405020304" pitchFamily="18" charset="0"/>
                          <a:cs typeface="Times New Roman" panose="02020603050405020304" pitchFamily="18" charset="0"/>
                        </a:rPr>
                        <a:t>rovides better insertion loss, return loss</a:t>
                      </a:r>
                      <a:endParaRPr lang="en-US" sz="1600" dirty="0">
                        <a:latin typeface="Times New Roman" panose="02020603050405020304" pitchFamily="18" charset="0"/>
                        <a:ea typeface="Malgun Gothic" panose="020B0503020000020004" pitchFamily="34" charset="-127"/>
                        <a:cs typeface="Times New Roman" panose="02020603050405020304" pitchFamily="18" charset="0"/>
                      </a:endParaRPr>
                    </a:p>
                  </a:txBody>
                  <a:tcPr marT="45726" marB="45726"/>
                </a:tc>
              </a:tr>
            </a:tbl>
          </a:graphicData>
        </a:graphic>
      </p:graphicFrame>
      <p:pic>
        <p:nvPicPr>
          <p:cNvPr id="6" name="image2.jpeg"/>
          <p:cNvPicPr>
            <a:picLocks noChangeAspect="1"/>
          </p:cNvPicPr>
          <p:nvPr/>
        </p:nvPicPr>
        <p:blipFill>
          <a:blip r:embed="rId2" cstate="print"/>
          <a:stretch>
            <a:fillRect/>
          </a:stretch>
        </p:blipFill>
        <p:spPr>
          <a:xfrm>
            <a:off x="421341" y="395535"/>
            <a:ext cx="914400" cy="914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239"/>
          </a:xfrm>
        </p:spPr>
        <p:txBody>
          <a:bodyPr>
            <a:norm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LITERATURE SURVEY</a:t>
            </a:r>
            <a:endParaRPr lang="en-US" sz="3200" dirty="0">
              <a:solidFill>
                <a:schemeClr val="accent1">
                  <a:lumMod val="75000"/>
                </a:schemeClr>
              </a:solidFill>
            </a:endParaRPr>
          </a:p>
        </p:txBody>
      </p:sp>
      <p:pic>
        <p:nvPicPr>
          <p:cNvPr id="5" name="Picture 2" descr="C:\Users\NETWORK LAB\Desktop\images.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980513" y="395535"/>
            <a:ext cx="746574" cy="777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graphicFrame>
            <p:nvGraphicFramePr>
              <p:cNvPr id="3" name="Content Placeholder 2"/>
              <p:cNvGraphicFramePr>
                <a:graphicFrameLocks noGrp="1"/>
              </p:cNvGraphicFramePr>
              <p:nvPr>
                <p:ph idx="1"/>
              </p:nvPr>
            </p:nvGraphicFramePr>
            <p:xfrm>
              <a:off x="838200" y="1825624"/>
              <a:ext cx="10515600" cy="4468298"/>
            </p:xfrm>
            <a:graphic>
              <a:graphicData uri="http://schemas.openxmlformats.org/drawingml/2006/table">
                <a:tbl>
                  <a:tblPr firstRow="1" bandRow="1">
                    <a:tableStyleId>{5C22544A-7EE6-4342-B048-85BDC9FD1C3A}</a:tableStyleId>
                  </a:tblPr>
                  <a:tblGrid>
                    <a:gridCol w="883722"/>
                    <a:gridCol w="2541320"/>
                    <a:gridCol w="2386940"/>
                    <a:gridCol w="2196935"/>
                    <a:gridCol w="2506683"/>
                  </a:tblGrid>
                  <a:tr h="1175953">
                    <a:tc>
                      <a:txBody>
                        <a:bodyPr/>
                        <a:lstStyle/>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solidFill>
                                <a:schemeClr val="tx1"/>
                              </a:solidFill>
                              <a:latin typeface="Times New Roman" panose="02020603050405020304" pitchFamily="18" charset="0"/>
                              <a:cs typeface="Times New Roman" panose="02020603050405020304" pitchFamily="18" charset="0"/>
                            </a:rPr>
                            <a:t>S.no</a:t>
                          </a:r>
                          <a:endParaRPr lang="en-IN"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Title of the paper</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Author &amp; Date</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Methodology</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r>
                  <a:tr h="1668340">
                    <a:tc>
                      <a:txBody>
                        <a:bodyPr/>
                        <a:lstStyle/>
                        <a:p>
                          <a:r>
                            <a:rPr lang="en-IN" sz="1600" dirty="0">
                              <a:latin typeface="Times New Roman" panose="02020603050405020304" pitchFamily="18" charset="0"/>
                              <a:cs typeface="Times New Roman" panose="02020603050405020304" pitchFamily="18" charset="0"/>
                            </a:rPr>
                            <a:t>   9</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r>
                            <a:rPr lang="en-US" sz="1600" dirty="0">
                              <a:latin typeface="Times New Roman" panose="02020603050405020304" pitchFamily="18" charset="0"/>
                              <a:cs typeface="Times New Roman" panose="02020603050405020304" pitchFamily="18" charset="0"/>
                            </a:rPr>
                            <a:t>Compact Wideband Quadrature Hybrid based on </a:t>
                          </a:r>
                          <a:r>
                            <a:rPr lang="en-US" sz="1600" dirty="0" err="1">
                              <a:latin typeface="Times New Roman" panose="02020603050405020304" pitchFamily="18" charset="0"/>
                              <a:cs typeface="Times New Roman" panose="02020603050405020304" pitchFamily="18" charset="0"/>
                            </a:rPr>
                            <a:t>Microstrip</a:t>
                          </a:r>
                          <a:r>
                            <a:rPr lang="en-US" sz="1600" baseline="0" dirty="0">
                              <a:latin typeface="Times New Roman" panose="02020603050405020304" pitchFamily="18" charset="0"/>
                              <a:cs typeface="Times New Roman" panose="02020603050405020304" pitchFamily="18" charset="0"/>
                            </a:rPr>
                            <a:t> Technique</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err="1">
                              <a:latin typeface="Times New Roman" panose="02020603050405020304" pitchFamily="18" charset="0"/>
                              <a:cs typeface="Times New Roman" panose="02020603050405020304" pitchFamily="18" charset="0"/>
                            </a:rPr>
                            <a:t>Ramy</a:t>
                          </a:r>
                          <a:r>
                            <a:rPr lang="en-US" sz="1600" dirty="0">
                              <a:latin typeface="Times New Roman" panose="02020603050405020304" pitchFamily="18" charset="0"/>
                              <a:cs typeface="Times New Roman" panose="02020603050405020304" pitchFamily="18" charset="0"/>
                            </a:rPr>
                            <a:t> Mohammad </a:t>
                          </a:r>
                          <a:r>
                            <a:rPr lang="en-US" sz="1600" dirty="0" err="1">
                              <a:latin typeface="Times New Roman" panose="02020603050405020304" pitchFamily="18" charset="0"/>
                              <a:cs typeface="Times New Roman" panose="02020603050405020304" pitchFamily="18" charset="0"/>
                            </a:rPr>
                            <a:t>Khattab</a:t>
                          </a: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Abdel-Aziz, </a:t>
                          </a:r>
                          <a:r>
                            <a:rPr lang="en-US" sz="1600" baseline="0" dirty="0" err="1">
                              <a:latin typeface="Times New Roman" panose="02020603050405020304" pitchFamily="18" charset="0"/>
                              <a:cs typeface="Times New Roman" panose="02020603050405020304" pitchFamily="18" charset="0"/>
                            </a:rPr>
                            <a:t>Taha</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Shalaby</a:t>
                          </a:r>
                          <a:endParaRPr lang="en-US" sz="1600" baseline="0" dirty="0">
                            <a:latin typeface="Times New Roman" panose="02020603050405020304" pitchFamily="18" charset="0"/>
                            <a:cs typeface="Times New Roman" panose="02020603050405020304" pitchFamily="18" charset="0"/>
                          </a:endParaRPr>
                        </a:p>
                        <a:p>
                          <a:r>
                            <a:rPr lang="en-US" sz="1600" baseline="0" dirty="0">
                              <a:latin typeface="Times New Roman" panose="02020603050405020304" pitchFamily="18" charset="0"/>
                              <a:cs typeface="Times New Roman" panose="02020603050405020304" pitchFamily="18" charset="0"/>
                            </a:rPr>
                            <a:t>2 February 2016</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err="1">
                              <a:latin typeface="Times New Roman" panose="02020603050405020304" pitchFamily="18" charset="0"/>
                              <a:cs typeface="Times New Roman" panose="02020603050405020304" pitchFamily="18" charset="0"/>
                            </a:rPr>
                            <a:t>Microstrip</a:t>
                          </a:r>
                          <a:r>
                            <a:rPr lang="en-US" sz="1600" dirty="0">
                              <a:latin typeface="Times New Roman" panose="02020603050405020304" pitchFamily="18" charset="0"/>
                              <a:cs typeface="Times New Roman" panose="02020603050405020304" pitchFamily="18" charset="0"/>
                            </a:rPr>
                            <a:t> Technique</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err="1">
                              <a:latin typeface="Times New Roman" panose="02020603050405020304" pitchFamily="18" charset="0"/>
                              <a:cs typeface="Times New Roman" panose="02020603050405020304" pitchFamily="18" charset="0"/>
                            </a:rPr>
                            <a:t>Microstrip</a:t>
                          </a:r>
                          <a:r>
                            <a:rPr lang="en-US" sz="1600" dirty="0">
                              <a:latin typeface="Times New Roman" panose="02020603050405020304" pitchFamily="18" charset="0"/>
                              <a:cs typeface="Times New Roman" panose="02020603050405020304" pitchFamily="18" charset="0"/>
                            </a:rPr>
                            <a:t> line loaded with shunt open ended </a:t>
                          </a:r>
                          <a:r>
                            <a:rPr lang="en-US" sz="1600" baseline="0" dirty="0">
                              <a:latin typeface="Times New Roman" panose="02020603050405020304" pitchFamily="18" charset="0"/>
                              <a:cs typeface="Times New Roman" panose="02020603050405020304" pitchFamily="18" charset="0"/>
                            </a:rPr>
                            <a:t> stubs  and meandering line s  shows improved performance compared to conventional coupler</a:t>
                          </a:r>
                          <a:endParaRPr lang="en-US" sz="1600" dirty="0">
                            <a:latin typeface="Times New Roman" panose="02020603050405020304" pitchFamily="18" charset="0"/>
                            <a:cs typeface="Times New Roman" panose="02020603050405020304" pitchFamily="18" charset="0"/>
                          </a:endParaRPr>
                        </a:p>
                      </a:txBody>
                      <a:tcPr marT="45726" marB="45726"/>
                    </a:tc>
                  </a:tr>
                  <a:tr h="1624005">
                    <a:tc>
                      <a:txBody>
                        <a:bodyPr/>
                        <a:lstStyle/>
                        <a:p>
                          <a:r>
                            <a:rPr lang="en-IN" sz="1600" dirty="0">
                              <a:latin typeface="Times New Roman" panose="02020603050405020304" pitchFamily="18" charset="0"/>
                              <a:cs typeface="Times New Roman" panose="02020603050405020304" pitchFamily="18" charset="0"/>
                            </a:rPr>
                            <a:t>  10.</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r>
                            <a:rPr lang="en-US" sz="1600" dirty="0">
                              <a:latin typeface="Times New Roman" panose="02020603050405020304" pitchFamily="18" charset="0"/>
                              <a:cs typeface="Times New Roman" panose="02020603050405020304" pitchFamily="18" charset="0"/>
                            </a:rPr>
                            <a:t>A miniature TSV-based</a:t>
                          </a:r>
                          <a:r>
                            <a:rPr lang="en-US" sz="1600" baseline="0" dirty="0">
                              <a:latin typeface="Times New Roman" panose="02020603050405020304" pitchFamily="18" charset="0"/>
                              <a:cs typeface="Times New Roman" panose="02020603050405020304" pitchFamily="18" charset="0"/>
                            </a:rPr>
                            <a:t> branch line coupler using </a:t>
                          </a:r>
                          <a14:m>
                            <m:oMath xmlns:m="http://schemas.openxmlformats.org/officeDocument/2006/math">
                              <m:r>
                                <a:rPr lang="el-GR" sz="1600" baseline="0" smtClean="0">
                                  <a:latin typeface="Cambria Math" panose="02040503050406030204" pitchFamily="18" charset="0"/>
                                </a:rPr>
                                <m:t>𝜋</m:t>
                              </m:r>
                              <m:r>
                                <a:rPr lang="en-US" sz="1600" b="0" baseline="0" smtClean="0">
                                  <a:latin typeface="Cambria Math" panose="02040503050406030204" pitchFamily="18" charset="0"/>
                                </a:rPr>
                                <m:t>  </m:t>
                              </m:r>
                            </m:oMath>
                          </a14:m>
                          <a:r>
                            <a:rPr lang="en-US" sz="1600" dirty="0">
                              <a:latin typeface="Times New Roman" panose="02020603050405020304" pitchFamily="18" charset="0"/>
                              <a:cs typeface="Times New Roman" panose="02020603050405020304" pitchFamily="18" charset="0"/>
                            </a:rPr>
                            <a:t>equivalent</a:t>
                          </a:r>
                          <a:r>
                            <a:rPr lang="en-US" sz="1600" baseline="0" dirty="0">
                              <a:latin typeface="Times New Roman" panose="02020603050405020304" pitchFamily="18" charset="0"/>
                              <a:cs typeface="Times New Roman" panose="02020603050405020304" pitchFamily="18" charset="0"/>
                            </a:rPr>
                            <a:t> circuit model for transmission line</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err="1">
                              <a:latin typeface="Times New Roman" panose="02020603050405020304" pitchFamily="18" charset="0"/>
                              <a:cs typeface="Times New Roman" panose="02020603050405020304" pitchFamily="18" charset="0"/>
                            </a:rPr>
                            <a:t>Fengjuan</a:t>
                          </a:r>
                          <a:r>
                            <a:rPr lang="en-US" sz="1600" dirty="0">
                              <a:latin typeface="Times New Roman" panose="02020603050405020304" pitchFamily="18" charset="0"/>
                              <a:cs typeface="Times New Roman" panose="02020603050405020304" pitchFamily="18" charset="0"/>
                            </a:rPr>
                            <a:t> Wang, Sa Xiao, </a:t>
                          </a:r>
                          <a:r>
                            <a:rPr lang="en-US" sz="1600" dirty="0" err="1">
                              <a:latin typeface="Times New Roman" panose="02020603050405020304" pitchFamily="18" charset="0"/>
                              <a:cs typeface="Times New Roman" panose="02020603050405020304" pitchFamily="18" charset="0"/>
                            </a:rPr>
                            <a:t>Xiangkun</a:t>
                          </a:r>
                          <a:r>
                            <a:rPr lang="en-US" sz="1600" dirty="0">
                              <a:latin typeface="Times New Roman" panose="02020603050405020304" pitchFamily="18" charset="0"/>
                              <a:cs typeface="Times New Roman" panose="02020603050405020304" pitchFamily="18" charset="0"/>
                            </a:rPr>
                            <a:t> Yin, </a:t>
                          </a:r>
                          <a:r>
                            <a:rPr lang="en-US" sz="1600" dirty="0" err="1">
                              <a:latin typeface="Times New Roman" panose="02020603050405020304" pitchFamily="18" charset="0"/>
                              <a:cs typeface="Times New Roman" panose="02020603050405020304" pitchFamily="18" charset="0"/>
                            </a:rPr>
                            <a:t>Ningmei</a:t>
                          </a:r>
                          <a:r>
                            <a:rPr lang="en-US" sz="1600" baseline="0" dirty="0">
                              <a:latin typeface="Times New Roman" panose="02020603050405020304" pitchFamily="18" charset="0"/>
                              <a:cs typeface="Times New Roman" panose="02020603050405020304" pitchFamily="18" charset="0"/>
                            </a:rPr>
                            <a:t> Yu, Yuan Yang</a:t>
                          </a:r>
                          <a:endParaRPr lang="en-US" sz="1600" baseline="0" dirty="0">
                            <a:latin typeface="Times New Roman" panose="02020603050405020304" pitchFamily="18" charset="0"/>
                            <a:cs typeface="Times New Roman" panose="02020603050405020304" pitchFamily="18" charset="0"/>
                          </a:endParaRPr>
                        </a:p>
                        <a:p>
                          <a:r>
                            <a:rPr lang="en-US" sz="1600" baseline="0" dirty="0">
                              <a:latin typeface="Times New Roman" panose="02020603050405020304" pitchFamily="18" charset="0"/>
                              <a:cs typeface="Times New Roman" panose="02020603050405020304" pitchFamily="18" charset="0"/>
                            </a:rPr>
                            <a:t>29 December 2021</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a:latin typeface="Times New Roman" panose="02020603050405020304" pitchFamily="18" charset="0"/>
                              <a:cs typeface="Times New Roman" panose="02020603050405020304" pitchFamily="18" charset="0"/>
                            </a:rPr>
                            <a:t>Miniaturization</a:t>
                          </a:r>
                          <a:r>
                            <a:rPr lang="en-US" sz="1600" baseline="0" dirty="0">
                              <a:latin typeface="Times New Roman" panose="02020603050405020304" pitchFamily="18" charset="0"/>
                              <a:cs typeface="Times New Roman" panose="02020603050405020304" pitchFamily="18" charset="0"/>
                            </a:rPr>
                            <a:t> technique</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a:latin typeface="Times New Roman" panose="02020603050405020304" pitchFamily="18" charset="0"/>
                              <a:cs typeface="Times New Roman" panose="02020603050405020304" pitchFamily="18" charset="0"/>
                            </a:rPr>
                            <a:t>TSV-based</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branchline</a:t>
                          </a:r>
                          <a:r>
                            <a:rPr lang="en-US" sz="1600" baseline="0" dirty="0">
                              <a:latin typeface="Times New Roman" panose="02020603050405020304" pitchFamily="18" charset="0"/>
                              <a:cs typeface="Times New Roman" panose="02020603050405020304" pitchFamily="18" charset="0"/>
                            </a:rPr>
                            <a:t> coupler </a:t>
                          </a:r>
                          <a:r>
                            <a:rPr lang="en-US" sz="1600" dirty="0">
                              <a:latin typeface="Times New Roman" panose="02020603050405020304" pitchFamily="18" charset="0"/>
                              <a:cs typeface="Times New Roman" panose="02020603050405020304" pitchFamily="18" charset="0"/>
                            </a:rPr>
                            <a:t>ensures</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reduced size , low insertion loss and high isolation</a:t>
                          </a:r>
                          <a:endParaRPr lang="en-US" sz="1600" dirty="0">
                            <a:latin typeface="Times New Roman" panose="02020603050405020304" pitchFamily="18" charset="0"/>
                            <a:cs typeface="Times New Roman" panose="02020603050405020304" pitchFamily="18" charset="0"/>
                          </a:endParaRPr>
                        </a:p>
                      </a:txBody>
                      <a:tcPr marT="45726" marB="45726"/>
                    </a:tc>
                  </a:tr>
                </a:tbl>
              </a:graphicData>
            </a:graphic>
          </p:graphicFrame>
        </mc:Choice>
        <mc:Fallback xmlns="">
          <p:graphicFrame>
            <p:nvGraphicFramePr>
              <p:cNvPr id="3" name="Content Placeholder 2"/>
              <p:cNvGraphicFramePr>
                <a:graphicFrameLocks noGrp="1"/>
              </p:cNvGraphicFramePr>
              <p:nvPr>
                <p:ph idx="1"/>
              </p:nvPr>
            </p:nvGraphicFramePr>
            <p:xfrm>
              <a:off x="838200" y="1825624"/>
              <a:ext cx="10515600" cy="4468298"/>
            </p:xfrm>
            <a:graphic>
              <a:graphicData uri="http://schemas.openxmlformats.org/drawingml/2006/table">
                <a:tbl>
                  <a:tblPr firstRow="1" bandRow="1">
                    <a:tableStyleId>{5C22544A-7EE6-4342-B048-85BDC9FD1C3A}</a:tableStyleId>
                  </a:tblPr>
                  <a:tblGrid>
                    <a:gridCol w="883722"/>
                    <a:gridCol w="2541320"/>
                    <a:gridCol w="2386940"/>
                    <a:gridCol w="2196935"/>
                    <a:gridCol w="2506683"/>
                  </a:tblGrid>
                  <a:tr h="1175953">
                    <a:tc>
                      <a:txBody>
                        <a:bodyPr/>
                        <a:lstStyle/>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endParaRPr lang="en-IN" sz="1600" dirty="0">
                            <a:solidFill>
                              <a:schemeClr val="tx1"/>
                            </a:solidFill>
                            <a:latin typeface="Times New Roman" panose="02020603050405020304" pitchFamily="18" charset="0"/>
                            <a:cs typeface="Times New Roman" panose="02020603050405020304" pitchFamily="18" charset="0"/>
                          </a:endParaRPr>
                        </a:p>
                        <a:p>
                          <a:pPr algn="ctr"/>
                          <a:r>
                            <a:rPr lang="en-IN" sz="1600" dirty="0">
                              <a:solidFill>
                                <a:schemeClr val="tx1"/>
                              </a:solidFill>
                              <a:latin typeface="Times New Roman" panose="02020603050405020304" pitchFamily="18" charset="0"/>
                              <a:cs typeface="Times New Roman" panose="02020603050405020304" pitchFamily="18" charset="0"/>
                            </a:rPr>
                            <a:t>S.no</a:t>
                          </a:r>
                          <a:endParaRPr lang="en-IN"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Title of the paper</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Author &amp; Date</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Methodology</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c>
                      <a:txBody>
                        <a:bodyPr/>
                        <a:lstStyle/>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endParaRPr lang="en-US" sz="1600" dirty="0">
                            <a:solidFill>
                              <a:schemeClr val="tx1"/>
                            </a:solidFill>
                            <a:latin typeface="Times New Roman" panose="02020603050405020304" pitchFamily="18" charset="0"/>
                            <a:cs typeface="Times New Roman" panose="02020603050405020304" pitchFamily="18" charset="0"/>
                          </a:endParaRPr>
                        </a:p>
                        <a:p>
                          <a:pPr algn="ctr"/>
                          <a:r>
                            <a:rPr lang="en-US" sz="1600" dirty="0">
                              <a:solidFill>
                                <a:schemeClr val="tx1"/>
                              </a:solidFill>
                              <a:latin typeface="Times New Roman" panose="02020603050405020304" pitchFamily="18" charset="0"/>
                              <a:cs typeface="Times New Roman" panose="02020603050405020304" pitchFamily="18" charset="0"/>
                            </a:rPr>
                            <a:t>Findings</a:t>
                          </a:r>
                          <a:endParaRPr lang="en-US" sz="1600" dirty="0">
                            <a:solidFill>
                              <a:schemeClr val="tx1"/>
                            </a:solidFill>
                            <a:latin typeface="Times New Roman" panose="02020603050405020304" pitchFamily="18" charset="0"/>
                            <a:cs typeface="Times New Roman" panose="02020603050405020304" pitchFamily="18" charset="0"/>
                          </a:endParaRPr>
                        </a:p>
                      </a:txBody>
                      <a:tcPr marT="45726" marB="45726"/>
                    </a:tc>
                  </a:tr>
                  <a:tr h="1668340">
                    <a:tc>
                      <a:txBody>
                        <a:bodyPr/>
                        <a:lstStyle/>
                        <a:p>
                          <a:r>
                            <a:rPr lang="en-IN" sz="1600" dirty="0">
                              <a:latin typeface="Times New Roman" panose="02020603050405020304" pitchFamily="18" charset="0"/>
                              <a:cs typeface="Times New Roman" panose="02020603050405020304" pitchFamily="18" charset="0"/>
                            </a:rPr>
                            <a:t>   9</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r>
                            <a:rPr lang="en-US" sz="1600" dirty="0">
                              <a:latin typeface="Times New Roman" panose="02020603050405020304" pitchFamily="18" charset="0"/>
                              <a:cs typeface="Times New Roman" panose="02020603050405020304" pitchFamily="18" charset="0"/>
                            </a:rPr>
                            <a:t>Compact Wideband Quadrature Hybrid based on </a:t>
                          </a:r>
                          <a:r>
                            <a:rPr lang="en-US" sz="1600" dirty="0" err="1">
                              <a:latin typeface="Times New Roman" panose="02020603050405020304" pitchFamily="18" charset="0"/>
                              <a:cs typeface="Times New Roman" panose="02020603050405020304" pitchFamily="18" charset="0"/>
                            </a:rPr>
                            <a:t>Microstrip</a:t>
                          </a:r>
                          <a:r>
                            <a:rPr lang="en-US" sz="1600" baseline="0" dirty="0">
                              <a:latin typeface="Times New Roman" panose="02020603050405020304" pitchFamily="18" charset="0"/>
                              <a:cs typeface="Times New Roman" panose="02020603050405020304" pitchFamily="18" charset="0"/>
                            </a:rPr>
                            <a:t> Technique</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err="1">
                              <a:latin typeface="Times New Roman" panose="02020603050405020304" pitchFamily="18" charset="0"/>
                              <a:cs typeface="Times New Roman" panose="02020603050405020304" pitchFamily="18" charset="0"/>
                            </a:rPr>
                            <a:t>Ramy</a:t>
                          </a:r>
                          <a:r>
                            <a:rPr lang="en-US" sz="1600" dirty="0">
                              <a:latin typeface="Times New Roman" panose="02020603050405020304" pitchFamily="18" charset="0"/>
                              <a:cs typeface="Times New Roman" panose="02020603050405020304" pitchFamily="18" charset="0"/>
                            </a:rPr>
                            <a:t> Mohammad </a:t>
                          </a:r>
                          <a:r>
                            <a:rPr lang="en-US" sz="1600" dirty="0" err="1">
                              <a:latin typeface="Times New Roman" panose="02020603050405020304" pitchFamily="18" charset="0"/>
                              <a:cs typeface="Times New Roman" panose="02020603050405020304" pitchFamily="18" charset="0"/>
                            </a:rPr>
                            <a:t>Khattab</a:t>
                          </a:r>
                          <a:r>
                            <a:rPr lang="en-US" sz="1600" dirty="0">
                              <a:latin typeface="Times New Roman" panose="02020603050405020304" pitchFamily="18" charset="0"/>
                              <a:cs typeface="Times New Roman" panose="02020603050405020304" pitchFamily="18" charset="0"/>
                            </a:rPr>
                            <a:t>,</a:t>
                          </a:r>
                          <a:r>
                            <a:rPr lang="en-US" sz="1600" baseline="0" dirty="0">
                              <a:latin typeface="Times New Roman" panose="02020603050405020304" pitchFamily="18" charset="0"/>
                              <a:cs typeface="Times New Roman" panose="02020603050405020304" pitchFamily="18" charset="0"/>
                            </a:rPr>
                            <a:t> Abdel-Aziz, </a:t>
                          </a:r>
                          <a:r>
                            <a:rPr lang="en-US" sz="1600" baseline="0" dirty="0" err="1">
                              <a:latin typeface="Times New Roman" panose="02020603050405020304" pitchFamily="18" charset="0"/>
                              <a:cs typeface="Times New Roman" panose="02020603050405020304" pitchFamily="18" charset="0"/>
                            </a:rPr>
                            <a:t>Taha</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Shalaby</a:t>
                          </a:r>
                          <a:endParaRPr lang="en-US" sz="1600" baseline="0" dirty="0">
                            <a:latin typeface="Times New Roman" panose="02020603050405020304" pitchFamily="18" charset="0"/>
                            <a:cs typeface="Times New Roman" panose="02020603050405020304" pitchFamily="18" charset="0"/>
                          </a:endParaRPr>
                        </a:p>
                        <a:p>
                          <a:r>
                            <a:rPr lang="en-US" sz="1600" baseline="0" dirty="0">
                              <a:latin typeface="Times New Roman" panose="02020603050405020304" pitchFamily="18" charset="0"/>
                              <a:cs typeface="Times New Roman" panose="02020603050405020304" pitchFamily="18" charset="0"/>
                            </a:rPr>
                            <a:t>2 February 2016</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err="1">
                              <a:latin typeface="Times New Roman" panose="02020603050405020304" pitchFamily="18" charset="0"/>
                              <a:cs typeface="Times New Roman" panose="02020603050405020304" pitchFamily="18" charset="0"/>
                            </a:rPr>
                            <a:t>Microstrip</a:t>
                          </a:r>
                          <a:r>
                            <a:rPr lang="en-US" sz="1600" dirty="0">
                              <a:latin typeface="Times New Roman" panose="02020603050405020304" pitchFamily="18" charset="0"/>
                              <a:cs typeface="Times New Roman" panose="02020603050405020304" pitchFamily="18" charset="0"/>
                            </a:rPr>
                            <a:t> Technique</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err="1">
                              <a:latin typeface="Times New Roman" panose="02020603050405020304" pitchFamily="18" charset="0"/>
                              <a:cs typeface="Times New Roman" panose="02020603050405020304" pitchFamily="18" charset="0"/>
                            </a:rPr>
                            <a:t>Microstrip</a:t>
                          </a:r>
                          <a:r>
                            <a:rPr lang="en-US" sz="1600" dirty="0">
                              <a:latin typeface="Times New Roman" panose="02020603050405020304" pitchFamily="18" charset="0"/>
                              <a:cs typeface="Times New Roman" panose="02020603050405020304" pitchFamily="18" charset="0"/>
                            </a:rPr>
                            <a:t> line loaded with shunt open ended </a:t>
                          </a:r>
                          <a:r>
                            <a:rPr lang="en-US" sz="1600" baseline="0" dirty="0">
                              <a:latin typeface="Times New Roman" panose="02020603050405020304" pitchFamily="18" charset="0"/>
                              <a:cs typeface="Times New Roman" panose="02020603050405020304" pitchFamily="18" charset="0"/>
                            </a:rPr>
                            <a:t> stubs  and meandering line s  shows improved performance compared to conventional coupler</a:t>
                          </a:r>
                          <a:endParaRPr lang="en-US" sz="1600" dirty="0">
                            <a:latin typeface="Times New Roman" panose="02020603050405020304" pitchFamily="18" charset="0"/>
                            <a:cs typeface="Times New Roman" panose="02020603050405020304" pitchFamily="18" charset="0"/>
                          </a:endParaRPr>
                        </a:p>
                      </a:txBody>
                      <a:tcPr marT="45726" marB="45726"/>
                    </a:tc>
                  </a:tr>
                  <a:tr h="1624330">
                    <a:tc>
                      <a:txBody>
                        <a:bodyPr/>
                        <a:lstStyle/>
                        <a:p>
                          <a:r>
                            <a:rPr lang="en-IN" sz="1600" dirty="0">
                              <a:latin typeface="Times New Roman" panose="02020603050405020304" pitchFamily="18" charset="0"/>
                              <a:cs typeface="Times New Roman" panose="02020603050405020304" pitchFamily="18" charset="0"/>
                            </a:rPr>
                            <a:t>  10.</a:t>
                          </a:r>
                          <a:endParaRPr lang="en-IN" sz="1600" i="0" dirty="0">
                            <a:latin typeface="Times New Roman" panose="02020603050405020304" pitchFamily="18" charset="0"/>
                            <a:ea typeface="Cambria" panose="02040503050406030204" pitchFamily="18" charset="0"/>
                            <a:cs typeface="Times New Roman" panose="02020603050405020304" pitchFamily="18" charset="0"/>
                          </a:endParaRPr>
                        </a:p>
                      </a:txBody>
                      <a:tcPr marT="45726" marB="45726"/>
                    </a:tc>
                    <a:tc>
                      <a:txBody>
                        <a:bodyPr/>
                        <a:lstStyle/>
                        <a:p>
                          <a:endParaRPr lang="en-US"/>
                        </a:p>
                      </a:txBody>
                      <a:tcPr marT="45726" marB="45726">
                        <a:blipFill>
                          <a:blip r:embed="rId2"/>
                        </a:blipFill>
                      </a:tcPr>
                    </a:tc>
                    <a:tc>
                      <a:txBody>
                        <a:bodyPr/>
                        <a:lstStyle/>
                        <a:p>
                          <a:r>
                            <a:rPr lang="en-US" sz="1600" dirty="0" err="1">
                              <a:latin typeface="Times New Roman" panose="02020603050405020304" pitchFamily="18" charset="0"/>
                              <a:cs typeface="Times New Roman" panose="02020603050405020304" pitchFamily="18" charset="0"/>
                            </a:rPr>
                            <a:t>Fengjuan</a:t>
                          </a:r>
                          <a:r>
                            <a:rPr lang="en-US" sz="1600" dirty="0">
                              <a:latin typeface="Times New Roman" panose="02020603050405020304" pitchFamily="18" charset="0"/>
                              <a:cs typeface="Times New Roman" panose="02020603050405020304" pitchFamily="18" charset="0"/>
                            </a:rPr>
                            <a:t> Wang, Sa Xiao, </a:t>
                          </a:r>
                          <a:r>
                            <a:rPr lang="en-US" sz="1600" dirty="0" err="1">
                              <a:latin typeface="Times New Roman" panose="02020603050405020304" pitchFamily="18" charset="0"/>
                              <a:cs typeface="Times New Roman" panose="02020603050405020304" pitchFamily="18" charset="0"/>
                            </a:rPr>
                            <a:t>Xiangkun</a:t>
                          </a:r>
                          <a:r>
                            <a:rPr lang="en-US" sz="1600" dirty="0">
                              <a:latin typeface="Times New Roman" panose="02020603050405020304" pitchFamily="18" charset="0"/>
                              <a:cs typeface="Times New Roman" panose="02020603050405020304" pitchFamily="18" charset="0"/>
                            </a:rPr>
                            <a:t> Yin, </a:t>
                          </a:r>
                          <a:r>
                            <a:rPr lang="en-US" sz="1600" dirty="0" err="1">
                              <a:latin typeface="Times New Roman" panose="02020603050405020304" pitchFamily="18" charset="0"/>
                              <a:cs typeface="Times New Roman" panose="02020603050405020304" pitchFamily="18" charset="0"/>
                            </a:rPr>
                            <a:t>Ningmei</a:t>
                          </a:r>
                          <a:r>
                            <a:rPr lang="en-US" sz="1600" baseline="0" dirty="0">
                              <a:latin typeface="Times New Roman" panose="02020603050405020304" pitchFamily="18" charset="0"/>
                              <a:cs typeface="Times New Roman" panose="02020603050405020304" pitchFamily="18" charset="0"/>
                            </a:rPr>
                            <a:t> Yu, Yuan Yang</a:t>
                          </a:r>
                          <a:endParaRPr lang="en-US" sz="1600" baseline="0" dirty="0">
                            <a:latin typeface="Times New Roman" panose="02020603050405020304" pitchFamily="18" charset="0"/>
                            <a:cs typeface="Times New Roman" panose="02020603050405020304" pitchFamily="18" charset="0"/>
                          </a:endParaRPr>
                        </a:p>
                        <a:p>
                          <a:r>
                            <a:rPr lang="en-US" sz="1600" baseline="0" dirty="0">
                              <a:latin typeface="Times New Roman" panose="02020603050405020304" pitchFamily="18" charset="0"/>
                              <a:cs typeface="Times New Roman" panose="02020603050405020304" pitchFamily="18" charset="0"/>
                            </a:rPr>
                            <a:t>29 December 2021</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a:latin typeface="Times New Roman" panose="02020603050405020304" pitchFamily="18" charset="0"/>
                              <a:cs typeface="Times New Roman" panose="02020603050405020304" pitchFamily="18" charset="0"/>
                            </a:rPr>
                            <a:t>Miniaturization</a:t>
                          </a:r>
                          <a:r>
                            <a:rPr lang="en-US" sz="1600" baseline="0" dirty="0">
                              <a:latin typeface="Times New Roman" panose="02020603050405020304" pitchFamily="18" charset="0"/>
                              <a:cs typeface="Times New Roman" panose="02020603050405020304" pitchFamily="18" charset="0"/>
                            </a:rPr>
                            <a:t> technique</a:t>
                          </a:r>
                          <a:endParaRPr lang="en-US" sz="1600" dirty="0">
                            <a:latin typeface="Times New Roman" panose="02020603050405020304" pitchFamily="18" charset="0"/>
                            <a:cs typeface="Times New Roman" panose="02020603050405020304" pitchFamily="18" charset="0"/>
                          </a:endParaRPr>
                        </a:p>
                      </a:txBody>
                      <a:tcPr marT="45726" marB="45726"/>
                    </a:tc>
                    <a:tc>
                      <a:txBody>
                        <a:bodyPr/>
                        <a:lstStyle/>
                        <a:p>
                          <a:r>
                            <a:rPr lang="en-US" sz="1600" dirty="0">
                              <a:latin typeface="Times New Roman" panose="02020603050405020304" pitchFamily="18" charset="0"/>
                              <a:cs typeface="Times New Roman" panose="02020603050405020304" pitchFamily="18" charset="0"/>
                            </a:rPr>
                            <a:t>TSV-based</a:t>
                          </a:r>
                          <a:r>
                            <a:rPr lang="en-US" sz="1600" baseline="0" dirty="0">
                              <a:latin typeface="Times New Roman" panose="02020603050405020304" pitchFamily="18" charset="0"/>
                              <a:cs typeface="Times New Roman" panose="02020603050405020304" pitchFamily="18" charset="0"/>
                            </a:rPr>
                            <a:t> </a:t>
                          </a:r>
                          <a:r>
                            <a:rPr lang="en-US" sz="1600" baseline="0" dirty="0" err="1">
                              <a:latin typeface="Times New Roman" panose="02020603050405020304" pitchFamily="18" charset="0"/>
                              <a:cs typeface="Times New Roman" panose="02020603050405020304" pitchFamily="18" charset="0"/>
                            </a:rPr>
                            <a:t>branchline</a:t>
                          </a:r>
                          <a:r>
                            <a:rPr lang="en-US" sz="1600" baseline="0" dirty="0">
                              <a:latin typeface="Times New Roman" panose="02020603050405020304" pitchFamily="18" charset="0"/>
                              <a:cs typeface="Times New Roman" panose="02020603050405020304" pitchFamily="18" charset="0"/>
                            </a:rPr>
                            <a:t> coupler </a:t>
                          </a:r>
                          <a:r>
                            <a:rPr lang="en-US" sz="1600" dirty="0">
                              <a:latin typeface="Times New Roman" panose="02020603050405020304" pitchFamily="18" charset="0"/>
                              <a:cs typeface="Times New Roman" panose="02020603050405020304" pitchFamily="18" charset="0"/>
                            </a:rPr>
                            <a:t>ensures</a:t>
                          </a:r>
                          <a:r>
                            <a:rPr lang="en-US" sz="1600" baseline="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reduced size , low insertion loss and high isolation</a:t>
                          </a:r>
                          <a:endParaRPr lang="en-US" sz="1600" dirty="0">
                            <a:latin typeface="Times New Roman" panose="02020603050405020304" pitchFamily="18" charset="0"/>
                            <a:cs typeface="Times New Roman" panose="02020603050405020304" pitchFamily="18" charset="0"/>
                          </a:endParaRPr>
                        </a:p>
                      </a:txBody>
                      <a:tcPr marT="45726" marB="45726"/>
                    </a:tc>
                  </a:tr>
                </a:tbl>
              </a:graphicData>
            </a:graphic>
          </p:graphicFrame>
        </mc:Fallback>
      </mc:AlternateContent>
      <p:pic>
        <p:nvPicPr>
          <p:cNvPr id="6" name="image2.jpeg"/>
          <p:cNvPicPr>
            <a:picLocks noChangeAspect="1"/>
          </p:cNvPicPr>
          <p:nvPr/>
        </p:nvPicPr>
        <p:blipFill>
          <a:blip r:embed="rId3" cstate="print"/>
          <a:stretch>
            <a:fillRect/>
          </a:stretch>
        </p:blipFill>
        <p:spPr>
          <a:xfrm>
            <a:off x="421341" y="395535"/>
            <a:ext cx="9144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17668</Words>
  <Application>WPS Presentation</Application>
  <PresentationFormat>Widescreen</PresentationFormat>
  <Paragraphs>685</Paragraphs>
  <Slides>46</Slides>
  <Notes>1</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46</vt:i4>
      </vt:variant>
    </vt:vector>
  </HeadingPairs>
  <TitlesOfParts>
    <vt:vector size="64" baseType="lpstr">
      <vt:lpstr>Arial</vt:lpstr>
      <vt:lpstr>SimSun</vt:lpstr>
      <vt:lpstr>Wingdings</vt:lpstr>
      <vt:lpstr>Times New Roman</vt:lpstr>
      <vt:lpstr>Wingdings</vt:lpstr>
      <vt:lpstr>Cambria</vt:lpstr>
      <vt:lpstr>Malgun Gothic</vt:lpstr>
      <vt:lpstr>Cambria Math</vt:lpstr>
      <vt:lpstr>Calibri</vt:lpstr>
      <vt:lpstr>Microsoft YaHei</vt:lpstr>
      <vt:lpstr>Arial Unicode MS</vt:lpstr>
      <vt:lpstr>Calibri Light</vt:lpstr>
      <vt:lpstr>Arial</vt:lpstr>
      <vt:lpstr>Times New Roman</vt:lpstr>
      <vt:lpstr>Office Theme</vt:lpstr>
      <vt:lpstr>1_Custom Design</vt:lpstr>
      <vt:lpstr>2_Custom Design</vt:lpstr>
      <vt:lpstr>Custom Design</vt:lpstr>
      <vt:lpstr>Design and Development of Quadrature Branchline coupler using Slow Wave structure</vt:lpstr>
      <vt:lpstr>                              OUTLINE</vt:lpstr>
      <vt:lpstr>INTRODUCTION</vt:lpstr>
      <vt:lpstr>INTRODUCTION</vt:lpstr>
      <vt:lpstr>LITERATURE SURVEY</vt:lpstr>
      <vt:lpstr>LITERATURE SURVEY</vt:lpstr>
      <vt:lpstr>LITERATURE SURVEY</vt:lpstr>
      <vt:lpstr>LITERATURE SURVEY</vt:lpstr>
      <vt:lpstr>LITERATURE SURVEY</vt:lpstr>
      <vt:lpstr>   PROBLEM STATEMENT</vt:lpstr>
      <vt:lpstr>OBJECTIVES</vt:lpstr>
      <vt:lpstr>CONVENTIONAL COUPLER DESIGN</vt:lpstr>
      <vt:lpstr>CONVENTIONAL COUPLER DESIGN</vt:lpstr>
      <vt:lpstr>EXISTING DESIGN</vt:lpstr>
      <vt:lpstr>EXISTING DESIGN</vt:lpstr>
      <vt:lpstr>EXISTING DESIGN</vt:lpstr>
      <vt:lpstr>EXISTING DESIGN</vt:lpstr>
      <vt:lpstr>PROPOSED METHOD</vt:lpstr>
      <vt:lpstr>PROPOSED METHOD</vt:lpstr>
      <vt:lpstr>PROPOSED METHOD</vt:lpstr>
      <vt:lpstr>PROPOSED METHOD</vt:lpstr>
      <vt:lpstr>PROPOSED METHOD</vt:lpstr>
      <vt:lpstr>ADVANTAGES</vt:lpstr>
      <vt:lpstr>DESIGN EQUATION</vt:lpstr>
      <vt:lpstr>DESIGN EQUATION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RESULT &amp; DISCUSSION</vt:lpstr>
      <vt:lpstr>FABRICATED RESULT</vt:lpstr>
      <vt:lpstr>RELEVANCE TO SOCIETY</vt:lpstr>
      <vt:lpstr>CONCLUSION</vt:lpstr>
      <vt:lpstr>CONFERENCE DETAILS</vt:lpstr>
      <vt:lpstr>CONFERENCE DETAILS</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Srinithi Alagar</dc:creator>
  <cp:lastModifiedBy>91965</cp:lastModifiedBy>
  <cp:revision>128</cp:revision>
  <dcterms:created xsi:type="dcterms:W3CDTF">2023-04-20T04:11:00Z</dcterms:created>
  <dcterms:modified xsi:type="dcterms:W3CDTF">2023-05-19T03:40:57Z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0819918927A2442CAF4E85889142CD7D</vt:lpwstr>
  </property>
  <property fmtid="{D5CDD505-2E9C-101B-9397-08002B2CF9AE}" pid="3" name="KSOProductBuildVer">
    <vt:lpwstr>1033-11.2.0.11537</vt:lpwstr>
  </property>
</Properties>
</file>