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9144000" cy="5143500" type="screen16x9"/>
  <p:notesSz cx="6858000" cy="9144000"/>
  <p:embeddedFontLst>
    <p:embeddedFont>
      <p:font typeface="Epilogue" charset="0"/>
      <p:regular r:id="rId20"/>
      <p:bold r:id="rId21"/>
      <p:italic r:id="rId22"/>
      <p:boldItalic r:id="rId23"/>
    </p:embeddedFont>
    <p:embeddedFont>
      <p:font typeface="Roboto" charset="0"/>
      <p:regular r:id="rId24"/>
      <p:bold r:id="rId25"/>
      <p:italic r:id="rId26"/>
      <p:boldItalic r:id="rId27"/>
    </p:embeddedFont>
    <p:embeddedFont>
      <p:font typeface="Albert Sans" charset="0"/>
      <p:regular r:id="rId28"/>
      <p:bold r:id="rId29"/>
      <p:italic r:id="rId30"/>
      <p:boldItalic r:id="rId31"/>
    </p:embeddedFont>
    <p:embeddedFont>
      <p:font typeface="Anaheim" charset="0"/>
      <p:regular r:id="rId32"/>
    </p:embeddedFont>
    <p:embeddedFont>
      <p:font typeface="Bebas Neue" charset="0"/>
      <p:regular r:id="rId33"/>
    </p:embeddedFont>
    <p:embeddedFont>
      <p:font typeface="Golos Text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F8D1252-7469-4E93-A742-FE2EC278C603}">
  <a:tblStyle styleId="{EF8D1252-7469-4E93-A742-FE2EC278C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513056-3515-4539-A42D-6C8342AC50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140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7fc65ec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7fc65ec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0ea87b00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0ea87b00_5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0ea87b00_5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f0ea87b00_5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f0ea87b00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f0ea87b00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f19b1226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f19b1226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877bfc73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877bfc73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f0ea87b00_5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f0ea87b00_5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0ea87b00_5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0ea87b00_5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f0ea87b00_5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f0ea87b00_5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0ea87b0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f0ea87b0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0ea87b00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0ea87b00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0ea87b00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0ea87b00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0ea87b00_5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f0ea87b00_5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f0ea87b00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f0ea87b00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8d4be75a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8d4be75ac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0ea87b00_5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0ea87b00_5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t="7784" b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2808000" y="559575"/>
            <a:ext cx="352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808000" y="1438575"/>
            <a:ext cx="35280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808000" y="3390300"/>
            <a:ext cx="352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Swetha Tandri 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</a:t>
            </a:r>
            <a:r>
              <a:rPr lang="en" sz="3000" dirty="0" smtClean="0"/>
              <a:t>onsumers sentiment analysis</a:t>
            </a:r>
            <a:endParaRPr sz="3000"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</a:t>
            </a:r>
            <a:r>
              <a:rPr lang="en" dirty="0" smtClean="0"/>
              <a:t>By- Afrin Hayat</a:t>
            </a:r>
            <a:endParaRPr b="1" dirty="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792527" y="244532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715100" y="2485699"/>
            <a:ext cx="7713900" cy="22122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715100" y="1357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Step 3: Making Decision about Customers Opinions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4294967295"/>
          </p:nvPr>
        </p:nvSpPr>
        <p:spPr>
          <a:xfrm>
            <a:off x="1040750" y="2485450"/>
            <a:ext cx="7062600" cy="221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up points of all word in customers opinions, let's say it as </a:t>
            </a:r>
            <a:r>
              <a:rPr lang="en" b="1"/>
              <a:t>SumPoints. </a:t>
            </a:r>
            <a:r>
              <a:rPr lang="en"/>
              <a:t>Now,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Process: how to do it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223" name="Google Shape;223;p30"/>
          <p:cNvCxnSpPr>
            <a:stCxn id="220" idx="2"/>
            <a:endCxn id="222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0"/>
          <p:cNvCxnSpPr>
            <a:stCxn id="222" idx="2"/>
            <a:endCxn id="219" idx="0"/>
          </p:cNvCxnSpPr>
          <p:nvPr/>
        </p:nvCxnSpPr>
        <p:spPr>
          <a:xfrm>
            <a:off x="4572050" y="22336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0"/>
          <p:cNvSpPr/>
          <p:nvPr/>
        </p:nvSpPr>
        <p:spPr>
          <a:xfrm>
            <a:off x="507950" y="29443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graphicFrame>
        <p:nvGraphicFramePr>
          <p:cNvPr id="226" name="Google Shape;226;p30"/>
          <p:cNvGraphicFramePr/>
          <p:nvPr/>
        </p:nvGraphicFramePr>
        <p:xfrm>
          <a:off x="1650350" y="2962000"/>
          <a:ext cx="5793550" cy="1680852"/>
        </p:xfrm>
        <a:graphic>
          <a:graphicData uri="http://schemas.openxmlformats.org/drawingml/2006/table">
            <a:tbl>
              <a:tblPr>
                <a:noFill/>
                <a:tableStyleId>{EF8D1252-7469-4E93-A742-FE2EC278C603}</a:tableStyleId>
              </a:tblPr>
              <a:tblGrid>
                <a:gridCol w="2994025"/>
                <a:gridCol w="27995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Condition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Decision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SumPoints &gt;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Review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SumPoints &lt;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 Review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SumPoints =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Review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715100" y="2485699"/>
            <a:ext cx="7713900" cy="22122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“</a:t>
            </a:r>
            <a:r>
              <a:rPr lang="en" sz="1600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omg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!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this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is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such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an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incredible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product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. </a:t>
            </a:r>
            <a:r>
              <a:rPr lang="en" sz="1600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perfect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keyboard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, </a:t>
            </a:r>
            <a:r>
              <a:rPr lang="en" sz="1600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perfect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weight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, </a:t>
            </a:r>
            <a:r>
              <a:rPr lang="en" sz="1600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perfect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battery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life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and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it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E06666"/>
                </a:highlight>
                <a:latin typeface="Golos Text"/>
                <a:ea typeface="Golos Text"/>
                <a:cs typeface="Golos Text"/>
                <a:sym typeface="Golos Text"/>
              </a:rPr>
              <a:t>doesn't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get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E06666"/>
                </a:highlight>
                <a:latin typeface="Golos Text"/>
                <a:ea typeface="Golos Text"/>
                <a:cs typeface="Golos Text"/>
                <a:sym typeface="Golos Text"/>
              </a:rPr>
              <a:t>hot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most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of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the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 </a:t>
            </a:r>
            <a:r>
              <a:rPr lang="en" sz="1600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times…</a:t>
            </a:r>
            <a:r>
              <a:rPr lang="en" sz="1600">
                <a:latin typeface="Golos Text"/>
                <a:ea typeface="Golos Text"/>
                <a:cs typeface="Golos Text"/>
                <a:sym typeface="Golos Text"/>
              </a:rPr>
              <a:t>”</a:t>
            </a:r>
            <a:endParaRPr sz="160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Here, </a:t>
            </a:r>
            <a:r>
              <a:rPr lang="en">
                <a:highlight>
                  <a:srgbClr val="00FF00"/>
                </a:highlight>
                <a:latin typeface="Golos Text"/>
                <a:ea typeface="Golos Text"/>
                <a:cs typeface="Golos Text"/>
                <a:sym typeface="Golos Text"/>
              </a:rPr>
              <a:t>__</a:t>
            </a: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 -&gt; Positive word, </a:t>
            </a:r>
            <a:r>
              <a:rPr lang="en">
                <a:highlight>
                  <a:srgbClr val="E06666"/>
                </a:highlight>
                <a:latin typeface="Golos Text"/>
                <a:ea typeface="Golos Text"/>
                <a:cs typeface="Golos Text"/>
                <a:sym typeface="Golos Text"/>
              </a:rPr>
              <a:t>__</a:t>
            </a: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 -&gt; Negative Word, </a:t>
            </a:r>
            <a:r>
              <a:rPr lang="en">
                <a:highlight>
                  <a:srgbClr val="FFFF00"/>
                </a:highlight>
                <a:latin typeface="Golos Text"/>
                <a:ea typeface="Golos Text"/>
                <a:cs typeface="Golos Text"/>
                <a:sym typeface="Golos Text"/>
              </a:rPr>
              <a:t>__</a:t>
            </a: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 -&gt; Neutral Word</a:t>
            </a: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los Text"/>
                <a:ea typeface="Golos Text"/>
                <a:cs typeface="Golos Text"/>
                <a:sym typeface="Golos Text"/>
              </a:rPr>
              <a:t>SumPoints = (6 - 2) = 4 &gt; 0 </a:t>
            </a:r>
            <a:r>
              <a:rPr lang="en">
                <a:latin typeface="Golos Text"/>
                <a:ea typeface="Golos Text"/>
                <a:cs typeface="Golos Text"/>
                <a:sym typeface="Golos Text"/>
              </a:rPr>
              <a:t>  So, The Comment is a </a:t>
            </a:r>
            <a:r>
              <a:rPr lang="en" b="1">
                <a:latin typeface="Golos Text"/>
                <a:ea typeface="Golos Text"/>
                <a:cs typeface="Golos Text"/>
                <a:sym typeface="Golos Text"/>
              </a:rPr>
              <a:t>Positive Review.</a:t>
            </a:r>
            <a:endParaRPr b="1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715100" y="1357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Step 3: Making Decision about Customers Opinions 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Example: Consider the Comment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236" name="Google Shape;236;p31"/>
          <p:cNvCxnSpPr>
            <a:stCxn id="234" idx="2"/>
            <a:endCxn id="235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1"/>
          <p:cNvCxnSpPr>
            <a:stCxn id="235" idx="2"/>
            <a:endCxn id="233" idx="0"/>
          </p:cNvCxnSpPr>
          <p:nvPr/>
        </p:nvCxnSpPr>
        <p:spPr>
          <a:xfrm>
            <a:off x="4572050" y="22336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1"/>
          <p:cNvSpPr/>
          <p:nvPr/>
        </p:nvSpPr>
        <p:spPr>
          <a:xfrm>
            <a:off x="507950" y="29443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 idx="4294967295"/>
          </p:nvPr>
        </p:nvSpPr>
        <p:spPr>
          <a:xfrm>
            <a:off x="715100" y="535000"/>
            <a:ext cx="7830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3200" dirty="0">
                <a:solidFill>
                  <a:schemeClr val="tx1"/>
                </a:solidFill>
              </a:rPr>
              <a:t>Evaluation Model Parameters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294967295"/>
          </p:nvPr>
        </p:nvSpPr>
        <p:spPr>
          <a:xfrm>
            <a:off x="715100" y="1180550"/>
            <a:ext cx="7830900" cy="3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1</a:t>
            </a:r>
            <a:r>
              <a:rPr lang="en" dirty="0"/>
              <a:t>.</a:t>
            </a:r>
            <a:r>
              <a:rPr lang="en" b="1" dirty="0"/>
              <a:t> Accuracy</a:t>
            </a:r>
            <a:r>
              <a:rPr lang="en" b="1" dirty="0" smtClean="0"/>
              <a:t>: </a:t>
            </a:r>
            <a:r>
              <a:rPr lang="en-US" dirty="0"/>
              <a:t>Accuracy can be </a:t>
            </a:r>
            <a:r>
              <a:rPr lang="en-US" dirty="0" smtClean="0"/>
              <a:t>defined </a:t>
            </a:r>
            <a:r>
              <a:rPr lang="en-US" dirty="0"/>
              <a:t>as the probability of the </a:t>
            </a:r>
            <a:r>
              <a:rPr lang="en-US" dirty="0" smtClean="0"/>
              <a:t>number </a:t>
            </a:r>
            <a:r>
              <a:rPr lang="en-US" dirty="0"/>
              <a:t>of correct predictions made by the </a:t>
            </a:r>
            <a:r>
              <a:rPr lang="en-US" dirty="0" smtClean="0"/>
              <a:t>classifier.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- LR</a:t>
            </a:r>
            <a:r>
              <a:rPr lang="en" dirty="0">
                <a:solidFill>
                  <a:schemeClr val="tx1"/>
                </a:solidFill>
              </a:rPr>
              <a:t> (Logistic Regression</a:t>
            </a:r>
            <a:r>
              <a:rPr lang="en" dirty="0" smtClean="0">
                <a:solidFill>
                  <a:schemeClr val="tx1"/>
                </a:solidFill>
              </a:rPr>
              <a:t>) : 82.853% </a:t>
            </a:r>
            <a:r>
              <a:rPr lang="en" dirty="0"/>
              <a:t>and SVM (</a:t>
            </a:r>
            <a:r>
              <a:rPr lang="en" dirty="0">
                <a:solidFill>
                  <a:srgbClr val="374151"/>
                </a:solidFill>
              </a:rPr>
              <a:t>Support Vector Machines )</a:t>
            </a:r>
            <a:r>
              <a:rPr lang="en" dirty="0"/>
              <a:t>: </a:t>
            </a:r>
            <a:r>
              <a:rPr lang="en" dirty="0" smtClean="0"/>
              <a:t>82.942%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buNone/>
            </a:pPr>
            <a:r>
              <a:rPr lang="en" dirty="0" smtClean="0"/>
              <a:t>2</a:t>
            </a:r>
            <a:r>
              <a:rPr lang="en" dirty="0"/>
              <a:t>. </a:t>
            </a:r>
            <a:r>
              <a:rPr lang="en" b="1" dirty="0"/>
              <a:t>Precision</a:t>
            </a:r>
            <a:r>
              <a:rPr lang="en" b="1" dirty="0" smtClean="0"/>
              <a:t>: </a:t>
            </a:r>
            <a:r>
              <a:rPr lang="en-US" dirty="0"/>
              <a:t>Precision measures how accurate our positive predictions </a:t>
            </a:r>
            <a:r>
              <a:rPr lang="en-US" dirty="0" smtClean="0"/>
              <a:t>were.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- </a:t>
            </a:r>
            <a:r>
              <a:rPr lang="en" dirty="0" smtClean="0"/>
              <a:t>LR: 81.65% and SVM : 82.85% (</a:t>
            </a:r>
            <a:r>
              <a:rPr lang="en" dirty="0" smtClean="0">
                <a:solidFill>
                  <a:srgbClr val="374151"/>
                </a:solidFill>
              </a:rPr>
              <a:t>in </a:t>
            </a:r>
            <a:r>
              <a:rPr lang="en" dirty="0">
                <a:solidFill>
                  <a:srgbClr val="374151"/>
                </a:solidFill>
              </a:rPr>
              <a:t>identifying positive sentiments</a:t>
            </a:r>
            <a:r>
              <a:rPr lang="en" dirty="0" smtClean="0">
                <a:solidFill>
                  <a:srgbClr val="374151"/>
                </a:solidFill>
              </a:rPr>
              <a:t>.)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/>
              <a:t>3</a:t>
            </a:r>
          </a:p>
          <a:p>
            <a:pPr marL="0" lvl="0" indent="0">
              <a:buNone/>
            </a:pPr>
            <a:r>
              <a:rPr lang="en" dirty="0" smtClean="0"/>
              <a:t>3</a:t>
            </a:r>
            <a:r>
              <a:rPr lang="en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3. </a:t>
            </a:r>
            <a:r>
              <a:rPr lang="en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Recall: </a:t>
            </a:r>
            <a:r>
              <a:rPr lang="en-US" dirty="0"/>
              <a:t>Recall measures what fraction of the positives our model </a:t>
            </a:r>
            <a:r>
              <a:rPr lang="en-US" dirty="0" smtClean="0"/>
              <a:t>identified</a:t>
            </a:r>
            <a:endParaRPr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-   </a:t>
            </a:r>
            <a:r>
              <a:rPr lang="en" dirty="0" smtClean="0"/>
              <a:t>  -LR: 82.85%  and SVM :82.94% (</a:t>
            </a:r>
            <a:r>
              <a:rPr lang="en" dirty="0" smtClean="0">
                <a:solidFill>
                  <a:srgbClr val="374151"/>
                </a:solidFill>
              </a:rPr>
              <a:t>capturing </a:t>
            </a:r>
            <a:r>
              <a:rPr lang="en" dirty="0">
                <a:solidFill>
                  <a:srgbClr val="374151"/>
                </a:solidFill>
              </a:rPr>
              <a:t>a substantial portion of positive sentiments</a:t>
            </a:r>
            <a:r>
              <a:rPr lang="en" dirty="0" smtClean="0">
                <a:solidFill>
                  <a:srgbClr val="374151"/>
                </a:solidFill>
              </a:rPr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74151"/>
                </a:solidFill>
              </a:rPr>
              <a:t>	</a:t>
            </a:r>
            <a:r>
              <a:rPr lang="en" dirty="0" smtClean="0">
                <a:solidFill>
                  <a:srgbClr val="374151"/>
                </a:solidFill>
              </a:rPr>
              <a:t>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8" y="2091675"/>
            <a:ext cx="2452559" cy="48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19" y="3314100"/>
            <a:ext cx="1775581" cy="553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86" y="4545303"/>
            <a:ext cx="1927414" cy="464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 idx="4294967295"/>
          </p:nvPr>
        </p:nvSpPr>
        <p:spPr>
          <a:xfrm>
            <a:off x="715100" y="132600"/>
            <a:ext cx="80343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Implementation</a:t>
            </a:r>
            <a:endParaRPr dirty="0"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4294967295"/>
          </p:nvPr>
        </p:nvSpPr>
        <p:spPr>
          <a:xfrm>
            <a:off x="715100" y="710050"/>
            <a:ext cx="7788300" cy="44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200" b="1">
                <a:solidFill>
                  <a:srgbClr val="374151"/>
                </a:solidFill>
              </a:rPr>
              <a:t> 4. Sentiment Distribution:</a:t>
            </a:r>
            <a:endParaRPr sz="1200" b="1">
              <a:solidFill>
                <a:srgbClr val="374151"/>
              </a:solidFill>
            </a:endParaRPr>
          </a:p>
          <a:p>
            <a:pPr marL="914400" lvl="1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 i="1" u="sng">
                <a:latin typeface="Albert Sans"/>
                <a:ea typeface="Albert Sans"/>
                <a:cs typeface="Albert Sans"/>
                <a:sym typeface="Albert Sans"/>
              </a:rPr>
              <a:t>Lexicon:</a:t>
            </a:r>
            <a:endParaRPr sz="1200" i="1" u="sng">
              <a:latin typeface="Albert Sans"/>
              <a:ea typeface="Albert Sans"/>
              <a:cs typeface="Albert Sans"/>
              <a:sym typeface="Albert San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Pos: 72.2%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Neg: 7.0%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Neu: 20.8%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 i="1" u="sng">
                <a:latin typeface="Albert Sans"/>
                <a:ea typeface="Albert Sans"/>
                <a:cs typeface="Albert Sans"/>
                <a:sym typeface="Albert Sans"/>
              </a:rPr>
              <a:t>LR and SVM:</a:t>
            </a:r>
            <a:endParaRPr sz="1200" i="1" u="sng">
              <a:latin typeface="Albert Sans"/>
              <a:ea typeface="Albert Sans"/>
              <a:cs typeface="Albert Sans"/>
              <a:sym typeface="Albert San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Pos: 73.47%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Neg: 6.77%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Neu: 19.77%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Majority positive sentiments.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74151"/>
                </a:solidFill>
              </a:rPr>
              <a:t>5. Algorithm Efficiency:</a:t>
            </a:r>
            <a:endParaRPr sz="1200" b="1">
              <a:solidFill>
                <a:srgbClr val="374151"/>
              </a:solidFill>
            </a:endParaRPr>
          </a:p>
          <a:p>
            <a:pPr marL="914400" lvl="1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SVM &gt; LR for high-dimensional data.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Lexicon &gt; ML in efficiency.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74151"/>
                </a:solidFill>
              </a:rPr>
              <a:t>6. Dual Algorithm Approach:</a:t>
            </a:r>
            <a:endParaRPr sz="1200" b="1">
              <a:solidFill>
                <a:srgbClr val="374151"/>
              </a:solidFill>
            </a:endParaRPr>
          </a:p>
          <a:p>
            <a:pPr marL="914400" lvl="1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rgbClr val="374151"/>
                </a:solidFill>
                <a:latin typeface="Albert Sans"/>
                <a:ea typeface="Albert Sans"/>
                <a:cs typeface="Albert Sans"/>
                <a:sym typeface="Albert Sans"/>
              </a:rPr>
              <a:t>LR and SVM integration for comprehensive consumer sentiment understanding.</a:t>
            </a:r>
            <a:endParaRPr sz="1200">
              <a:solidFill>
                <a:srgbClr val="37415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7415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lang="en" b="0"/>
              <a:t>(Count of Review Types)</a:t>
            </a:r>
            <a:endParaRPr b="0"/>
          </a:p>
        </p:txBody>
      </p:sp>
      <p:grpSp>
        <p:nvGrpSpPr>
          <p:cNvPr id="256" name="Google Shape;256;p34"/>
          <p:cNvGrpSpPr/>
          <p:nvPr/>
        </p:nvGrpSpPr>
        <p:grpSpPr>
          <a:xfrm>
            <a:off x="8039829" y="3645123"/>
            <a:ext cx="2088843" cy="2084502"/>
            <a:chOff x="5266400" y="2154973"/>
            <a:chExt cx="2088843" cy="2084502"/>
          </a:xfrm>
        </p:grpSpPr>
        <p:pic>
          <p:nvPicPr>
            <p:cNvPr id="257" name="Google Shape;25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7407" y="2154973"/>
              <a:ext cx="1217836" cy="183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4"/>
            <p:cNvPicPr preferRelativeResize="0"/>
            <p:nvPr/>
          </p:nvPicPr>
          <p:blipFill rotWithShape="1">
            <a:blip r:embed="rId4">
              <a:alphaModFix/>
            </a:blip>
            <a:srcRect l="51138"/>
            <a:stretch/>
          </p:blipFill>
          <p:spPr>
            <a:xfrm>
              <a:off x="5490798" y="3406550"/>
              <a:ext cx="1219702" cy="83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34"/>
            <p:cNvSpPr/>
            <p:nvPr/>
          </p:nvSpPr>
          <p:spPr>
            <a:xfrm>
              <a:off x="5776500" y="3000450"/>
              <a:ext cx="714300" cy="71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5266400" y="2568975"/>
              <a:ext cx="224400" cy="22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aphicFrame>
        <p:nvGraphicFramePr>
          <p:cNvPr id="261" name="Google Shape;261;p34"/>
          <p:cNvGraphicFramePr/>
          <p:nvPr/>
        </p:nvGraphicFramePr>
        <p:xfrm>
          <a:off x="791300" y="1238350"/>
          <a:ext cx="5676900" cy="1310200"/>
        </p:xfrm>
        <a:graphic>
          <a:graphicData uri="http://schemas.openxmlformats.org/drawingml/2006/table">
            <a:tbl>
              <a:tblPr>
                <a:noFill/>
                <a:tableStyleId>{29513056-3515-4539-A42D-6C8342AC5010}</a:tableStyleId>
              </a:tblPr>
              <a:tblGrid>
                <a:gridCol w="1504950"/>
                <a:gridCol w="1343025"/>
                <a:gridCol w="1409700"/>
                <a:gridCol w="1419225"/>
              </a:tblGrid>
              <a:tr h="3275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Neutral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3275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73.47%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19.77%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3275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73.47%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19.77%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3275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3454" y="2823900"/>
            <a:ext cx="2184746" cy="22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300" y="2833425"/>
            <a:ext cx="2143125" cy="21964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1280775" y="3938925"/>
            <a:ext cx="15072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LR and SVM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4891531" y="3946777"/>
            <a:ext cx="15072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Lexicon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lang="en" b="0"/>
              <a:t>(Accuracy of Different Process)</a:t>
            </a:r>
            <a:endParaRPr b="0"/>
          </a:p>
        </p:txBody>
      </p:sp>
      <p:grpSp>
        <p:nvGrpSpPr>
          <p:cNvPr id="271" name="Google Shape;271;p35"/>
          <p:cNvGrpSpPr/>
          <p:nvPr/>
        </p:nvGrpSpPr>
        <p:grpSpPr>
          <a:xfrm>
            <a:off x="8039829" y="3645123"/>
            <a:ext cx="2088843" cy="2084502"/>
            <a:chOff x="5266400" y="2154973"/>
            <a:chExt cx="2088843" cy="2084502"/>
          </a:xfrm>
        </p:grpSpPr>
        <p:pic>
          <p:nvPicPr>
            <p:cNvPr id="272" name="Google Shape;27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7407" y="2154973"/>
              <a:ext cx="1217836" cy="183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5"/>
            <p:cNvPicPr preferRelativeResize="0"/>
            <p:nvPr/>
          </p:nvPicPr>
          <p:blipFill rotWithShape="1">
            <a:blip r:embed="rId4">
              <a:alphaModFix/>
            </a:blip>
            <a:srcRect l="51138"/>
            <a:stretch/>
          </p:blipFill>
          <p:spPr>
            <a:xfrm>
              <a:off x="5490798" y="3406550"/>
              <a:ext cx="1219702" cy="83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35"/>
            <p:cNvSpPr/>
            <p:nvPr/>
          </p:nvSpPr>
          <p:spPr>
            <a:xfrm>
              <a:off x="5776500" y="3000450"/>
              <a:ext cx="714300" cy="71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5266400" y="2568975"/>
              <a:ext cx="224400" cy="22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aphicFrame>
        <p:nvGraphicFramePr>
          <p:cNvPr id="276" name="Google Shape;276;p35"/>
          <p:cNvGraphicFramePr/>
          <p:nvPr/>
        </p:nvGraphicFramePr>
        <p:xfrm>
          <a:off x="838200" y="1219200"/>
          <a:ext cx="5676900" cy="1328255"/>
        </p:xfrm>
        <a:graphic>
          <a:graphicData uri="http://schemas.openxmlformats.org/drawingml/2006/table">
            <a:tbl>
              <a:tblPr>
                <a:noFill/>
                <a:tableStyleId>{29513056-3515-4539-A42D-6C8342AC5010}</a:tableStyleId>
              </a:tblPr>
              <a:tblGrid>
                <a:gridCol w="1638300"/>
                <a:gridCol w="1524000"/>
                <a:gridCol w="1095375"/>
                <a:gridCol w="1419225"/>
              </a:tblGrid>
              <a:tr h="3561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3422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82.85%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81.66%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82.85%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82.94%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81.94%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82.94%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3200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77" name="Google Shape;277;p35"/>
          <p:cNvSpPr txBox="1"/>
          <p:nvPr/>
        </p:nvSpPr>
        <p:spPr>
          <a:xfrm>
            <a:off x="762000" y="2445275"/>
            <a:ext cx="5753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Table 2: Testing results of the pre-trained models.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250" y="3095625"/>
            <a:ext cx="2810025" cy="19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825" y="3095625"/>
            <a:ext cx="2854825" cy="19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r>
              <a:rPr lang="en" b="0"/>
              <a:t>(Top Scoring Comments)</a:t>
            </a:r>
            <a:endParaRPr b="0"/>
          </a:p>
        </p:txBody>
      </p:sp>
      <p:grpSp>
        <p:nvGrpSpPr>
          <p:cNvPr id="285" name="Google Shape;285;p36"/>
          <p:cNvGrpSpPr/>
          <p:nvPr/>
        </p:nvGrpSpPr>
        <p:grpSpPr>
          <a:xfrm>
            <a:off x="8039829" y="3645123"/>
            <a:ext cx="2088843" cy="2084502"/>
            <a:chOff x="5266400" y="2154973"/>
            <a:chExt cx="2088843" cy="2084502"/>
          </a:xfrm>
        </p:grpSpPr>
        <p:pic>
          <p:nvPicPr>
            <p:cNvPr id="286" name="Google Shape;28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37407" y="2154973"/>
              <a:ext cx="1217836" cy="183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6"/>
            <p:cNvPicPr preferRelativeResize="0"/>
            <p:nvPr/>
          </p:nvPicPr>
          <p:blipFill rotWithShape="1">
            <a:blip r:embed="rId4">
              <a:alphaModFix/>
            </a:blip>
            <a:srcRect l="51138"/>
            <a:stretch/>
          </p:blipFill>
          <p:spPr>
            <a:xfrm>
              <a:off x="5490798" y="3406550"/>
              <a:ext cx="1219702" cy="83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6"/>
            <p:cNvSpPr/>
            <p:nvPr/>
          </p:nvSpPr>
          <p:spPr>
            <a:xfrm>
              <a:off x="5776500" y="3000450"/>
              <a:ext cx="714300" cy="714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5266400" y="2568975"/>
              <a:ext cx="224400" cy="22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aphicFrame>
        <p:nvGraphicFramePr>
          <p:cNvPr id="290" name="Google Shape;290;p36"/>
          <p:cNvGraphicFramePr/>
          <p:nvPr/>
        </p:nvGraphicFramePr>
        <p:xfrm>
          <a:off x="791300" y="1175200"/>
          <a:ext cx="6349350" cy="3855100"/>
        </p:xfrm>
        <a:graphic>
          <a:graphicData uri="http://schemas.openxmlformats.org/drawingml/2006/table">
            <a:tbl>
              <a:tblPr>
                <a:noFill/>
                <a:tableStyleId>{29513056-3515-4539-A42D-6C8342AC5010}</a:tableStyleId>
              </a:tblPr>
              <a:tblGrid>
                <a:gridCol w="914550"/>
                <a:gridCol w="1051225"/>
                <a:gridCol w="4383575"/>
              </a:tblGrid>
              <a:tr h="3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Scores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4583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2020 macbook air bigsur os is one of the newest computers on the market at the moment and one of apples best designs.....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458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nice goodmacbook review apple has created many technological wonders throughout the time of the business, and the mac is no exception......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458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12-15-2020 - after three weeks, i'm still really impressed with the m1 macbook air/8.....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458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i've had a variety of apple equipment in my life-- but also microsoft surface, surface laptops,.....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4583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i've owned this laptop for a year and a half, and felt compelled to take time out of my frantic day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458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serious problem with the lower mic, after spending all that money in this faulty crap.....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30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ive owned macs for over 25 years and this is the worst ive ever owned.....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  <a:tr h="50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-4.00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very bad product accessories very cheap quality packing .....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32805" y="3800476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/>
          <p:nvPr/>
        </p:nvSpPr>
        <p:spPr>
          <a:xfrm rot="10800000">
            <a:off x="509700" y="40773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975" y="-12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/>
          <p:nvPr/>
        </p:nvSpPr>
        <p:spPr>
          <a:xfrm rot="10800000">
            <a:off x="7343223" y="1694975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57451" y="3164851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/>
          <p:nvPr/>
        </p:nvSpPr>
        <p:spPr>
          <a:xfrm rot="10800000">
            <a:off x="342800" y="31648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673" y="-12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 rot="10800000">
            <a:off x="8534400" y="1218137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0" name="Google Shape;310;p38"/>
          <p:cNvSpPr/>
          <p:nvPr/>
        </p:nvSpPr>
        <p:spPr>
          <a:xfrm rot="10800000">
            <a:off x="2181588" y="28153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6799700" y="398388"/>
            <a:ext cx="543525" cy="5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>
            <a:spLocks noGrp="1"/>
          </p:cNvSpPr>
          <p:nvPr>
            <p:ph type="ctrTitle" idx="4294967295"/>
          </p:nvPr>
        </p:nvSpPr>
        <p:spPr>
          <a:xfrm>
            <a:off x="3189000" y="2399800"/>
            <a:ext cx="35280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Thanks!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16200" y="1189600"/>
            <a:ext cx="791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Introduction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Methodology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2.1 Proposed Approach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2.2 Lexicon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2.3 Data Collection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2.4 Classification Techniques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2.5. Evaluation model parameters(Accuracy, Precision, Recal1, Sentiment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Distribution,  Algorithm Efficiency, Dual Algorithm Approach)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	2.6 Implementation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Results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Discussion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 idx="4294967295"/>
          </p:nvPr>
        </p:nvSpPr>
        <p:spPr>
          <a:xfrm>
            <a:off x="348800" y="535000"/>
            <a:ext cx="80901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4294967295"/>
          </p:nvPr>
        </p:nvSpPr>
        <p:spPr>
          <a:xfrm>
            <a:off x="348825" y="1180000"/>
            <a:ext cx="8683800" cy="39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2"/>
                </a:solidFill>
              </a:rPr>
              <a:t>Proposed Approach </a:t>
            </a:r>
            <a:r>
              <a:rPr lang="en" sz="2400" b="1" dirty="0">
                <a:solidFill>
                  <a:schemeClr val="accent2"/>
                </a:solidFill>
              </a:rPr>
              <a:t>→</a:t>
            </a:r>
            <a:endParaRPr sz="2400" b="1"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Reviews play a vital role in marketing of a particular product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 model through the opinions of customers  about Apple </a:t>
            </a:r>
            <a:r>
              <a:rPr lang="en" dirty="0" smtClean="0"/>
              <a:t>products→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1200150"/>
            <a:ext cx="2563950" cy="373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 idx="4294967295"/>
          </p:nvPr>
        </p:nvSpPr>
        <p:spPr>
          <a:xfrm>
            <a:off x="715100" y="535000"/>
            <a:ext cx="7872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 (Cont.)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4294967295"/>
          </p:nvPr>
        </p:nvSpPr>
        <p:spPr>
          <a:xfrm>
            <a:off x="715100" y="1340925"/>
            <a:ext cx="7872300" cy="3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</a:rPr>
              <a:t>Lexicon </a:t>
            </a:r>
            <a:r>
              <a:rPr lang="en" sz="2400" b="1">
                <a:solidFill>
                  <a:schemeClr val="accent2"/>
                </a:solidFill>
              </a:rPr>
              <a:t>→</a:t>
            </a:r>
            <a:endParaRPr sz="2400" b="1">
              <a:solidFill>
                <a:schemeClr val="accent2"/>
              </a:solidFill>
            </a:endParaRPr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Lexicon-based method simplifies sentiment classification in this study.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Lexicon-based method for categorising words.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Major Step - </a:t>
            </a: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Classifying words for sentiment analysis.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Lexicon = dictionary for sentiment analysis.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Comparison against expert-defined dictionary for polarity determination</a:t>
            </a:r>
            <a:r>
              <a:rPr lang="en" sz="1200">
                <a:solidFill>
                  <a:srgbClr val="37415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 (positive, negative, neutral).</a:t>
            </a:r>
            <a:endParaRPr sz="1200">
              <a:solidFill>
                <a:srgbClr val="37415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Lexicon with 8222 entries.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Positive words designated as 1,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Negative as -1, 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Neutral as 0.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 rot="-5400000">
            <a:off x="6806992" y="4367787"/>
            <a:ext cx="193200" cy="150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EXAMPLE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56" name="Google Shape;156;p25"/>
          <p:cNvCxnSpPr>
            <a:stCxn id="157" idx="2"/>
            <a:endCxn id="155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1058676"/>
            <a:ext cx="8893823" cy="379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15100" y="2485600"/>
            <a:ext cx="7713900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715100" y="1357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Step 1: Create a Clean DataSet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4294967295"/>
          </p:nvPr>
        </p:nvSpPr>
        <p:spPr>
          <a:xfrm>
            <a:off x="1040750" y="2485450"/>
            <a:ext cx="7062600" cy="13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contains around </a:t>
            </a:r>
            <a:r>
              <a:rPr lang="en" b="1"/>
              <a:t>5540</a:t>
            </a:r>
            <a:r>
              <a:rPr lang="en"/>
              <a:t> data, which is collected from–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mainly blogs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open sources and 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social networks</a:t>
            </a:r>
            <a:endParaRPr b="1"/>
          </a:p>
        </p:txBody>
      </p:sp>
      <p:sp>
        <p:nvSpPr>
          <p:cNvPr id="168" name="Google Shape;168;p26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From where we collect Data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69" name="Google Shape;169;p26"/>
          <p:cNvCxnSpPr>
            <a:stCxn id="166" idx="2"/>
            <a:endCxn id="168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6"/>
          <p:cNvCxnSpPr>
            <a:stCxn id="168" idx="2"/>
            <a:endCxn id="165" idx="0"/>
          </p:cNvCxnSpPr>
          <p:nvPr/>
        </p:nvCxnSpPr>
        <p:spPr>
          <a:xfrm>
            <a:off x="4572050" y="22336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6"/>
          <p:cNvSpPr/>
          <p:nvPr/>
        </p:nvSpPr>
        <p:spPr>
          <a:xfrm>
            <a:off x="507950" y="29443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715100" y="2485600"/>
            <a:ext cx="7713900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15100" y="1357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Step 1: Create a Clean DataSet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4294967295"/>
          </p:nvPr>
        </p:nvSpPr>
        <p:spPr>
          <a:xfrm>
            <a:off x="1040750" y="2485450"/>
            <a:ext cx="7062600" cy="13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Removes all unnecessary data. For Example–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 ASCII characters. i.e emoji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type of punctuation marks.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unrelatable fields and take consideration only Comments, ID and date.  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How we make it CLEAN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82" name="Google Shape;182;p27"/>
          <p:cNvCxnSpPr>
            <a:stCxn id="179" idx="2"/>
            <a:endCxn id="181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7"/>
          <p:cNvCxnSpPr>
            <a:stCxn id="181" idx="2"/>
            <a:endCxn id="178" idx="0"/>
          </p:cNvCxnSpPr>
          <p:nvPr/>
        </p:nvCxnSpPr>
        <p:spPr>
          <a:xfrm>
            <a:off x="4572050" y="22336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7"/>
          <p:cNvSpPr/>
          <p:nvPr/>
        </p:nvSpPr>
        <p:spPr>
          <a:xfrm>
            <a:off x="507950" y="29443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15100" y="2485600"/>
            <a:ext cx="7713900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15100" y="1357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Step 2: Create Dictionary using Lexicon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4294967295"/>
          </p:nvPr>
        </p:nvSpPr>
        <p:spPr>
          <a:xfrm>
            <a:off x="1040750" y="2485450"/>
            <a:ext cx="7062600" cy="13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divide words into Three categories and set a point for them.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Positive Words (Points: </a:t>
            </a:r>
            <a:r>
              <a:rPr lang="en" b="1"/>
              <a:t>+1</a:t>
            </a:r>
            <a:r>
              <a:rPr lang="en"/>
              <a:t>)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Negative Words (Points: </a:t>
            </a:r>
            <a:r>
              <a:rPr lang="en" b="1"/>
              <a:t>-1</a:t>
            </a:r>
            <a:r>
              <a:rPr lang="en"/>
              <a:t>)</a:t>
            </a:r>
            <a:endParaRPr/>
          </a:p>
          <a:p>
            <a:pPr marL="274320" lvl="0" indent="-22605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Neutral Words (Points: </a:t>
            </a:r>
            <a:r>
              <a:rPr lang="en" b="1"/>
              <a:t>0</a:t>
            </a:r>
            <a:r>
              <a:rPr lang="en"/>
              <a:t>)</a:t>
            </a:r>
            <a:endParaRPr b="1"/>
          </a:p>
        </p:txBody>
      </p:sp>
      <p:sp>
        <p:nvSpPr>
          <p:cNvPr id="194" name="Google Shape;194;p28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How to Do It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95" name="Google Shape;195;p28"/>
          <p:cNvCxnSpPr>
            <a:stCxn id="192" idx="2"/>
            <a:endCxn id="194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8"/>
          <p:cNvCxnSpPr>
            <a:stCxn id="194" idx="2"/>
            <a:endCxn id="191" idx="0"/>
          </p:cNvCxnSpPr>
          <p:nvPr/>
        </p:nvCxnSpPr>
        <p:spPr>
          <a:xfrm>
            <a:off x="4572050" y="22336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8"/>
          <p:cNvSpPr/>
          <p:nvPr/>
        </p:nvSpPr>
        <p:spPr>
          <a:xfrm>
            <a:off x="507950" y="29443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2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715100" y="2485699"/>
            <a:ext cx="7713900" cy="22122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15100" y="13570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Step 2: Create Dictionary using Lexicon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4294967295"/>
          </p:nvPr>
        </p:nvSpPr>
        <p:spPr>
          <a:xfrm>
            <a:off x="1040750" y="2485450"/>
            <a:ext cx="7062600" cy="221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715100" y="1833400"/>
            <a:ext cx="7713900" cy="400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Epilogue"/>
                <a:ea typeface="Epilogue"/>
                <a:cs typeface="Epilogue"/>
                <a:sym typeface="Epilogue"/>
              </a:rPr>
              <a:t>Example</a:t>
            </a:r>
            <a:endParaRPr b="1">
              <a:solidFill>
                <a:schemeClr val="accent5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208" name="Google Shape;208;p29"/>
          <p:cNvCxnSpPr>
            <a:stCxn id="205" idx="2"/>
            <a:endCxn id="207" idx="0"/>
          </p:cNvCxnSpPr>
          <p:nvPr/>
        </p:nvCxnSpPr>
        <p:spPr>
          <a:xfrm>
            <a:off x="4572050" y="17572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9"/>
          <p:cNvCxnSpPr>
            <a:stCxn id="207" idx="2"/>
            <a:endCxn id="204" idx="0"/>
          </p:cNvCxnSpPr>
          <p:nvPr/>
        </p:nvCxnSpPr>
        <p:spPr>
          <a:xfrm>
            <a:off x="4572050" y="2233600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9"/>
          <p:cNvSpPr/>
          <p:nvPr/>
        </p:nvSpPr>
        <p:spPr>
          <a:xfrm>
            <a:off x="507950" y="2944300"/>
            <a:ext cx="414300" cy="4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pilogue"/>
                <a:ea typeface="Epilogue"/>
                <a:cs typeface="Epilogue"/>
                <a:sym typeface="Epilogue"/>
              </a:rPr>
              <a:t>2</a:t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952500" y="2600150"/>
          <a:ext cx="3818025" cy="1981050"/>
        </p:xfrm>
        <a:graphic>
          <a:graphicData uri="http://schemas.openxmlformats.org/drawingml/2006/table">
            <a:tbl>
              <a:tblPr>
                <a:noFill/>
                <a:tableStyleId>{EF8D1252-7469-4E93-A742-FE2EC278C603}</a:tableStyleId>
              </a:tblPr>
              <a:tblGrid>
                <a:gridCol w="1969975"/>
                <a:gridCol w="1848050"/>
              </a:tblGrid>
              <a:tr h="35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Words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Points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Excellent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29"/>
          <p:cNvGraphicFramePr/>
          <p:nvPr/>
        </p:nvGraphicFramePr>
        <p:xfrm>
          <a:off x="4639991" y="2600150"/>
          <a:ext cx="3818025" cy="1981050"/>
        </p:xfrm>
        <a:graphic>
          <a:graphicData uri="http://schemas.openxmlformats.org/drawingml/2006/table">
            <a:tbl>
              <a:tblPr>
                <a:noFill/>
                <a:tableStyleId>{EF8D1252-7469-4E93-A742-FE2EC278C603}</a:tableStyleId>
              </a:tblPr>
              <a:tblGrid>
                <a:gridCol w="1969975"/>
                <a:gridCol w="1848050"/>
              </a:tblGrid>
              <a:tr h="35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Word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Points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Wonders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Disappointing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865</Words>
  <Application>Microsoft Office PowerPoint</Application>
  <PresentationFormat>On-screen Show (16:9)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Times New Roman</vt:lpstr>
      <vt:lpstr>Epilogue</vt:lpstr>
      <vt:lpstr>Roboto</vt:lpstr>
      <vt:lpstr>Albert Sans</vt:lpstr>
      <vt:lpstr>Anaheim</vt:lpstr>
      <vt:lpstr>Bebas Neue</vt:lpstr>
      <vt:lpstr>Golos Text</vt:lpstr>
      <vt:lpstr>Mean Value Theorem by Slidesgo</vt:lpstr>
      <vt:lpstr>Consumers sentiment analysis</vt:lpstr>
      <vt:lpstr>Index</vt:lpstr>
      <vt:lpstr>Methodology</vt:lpstr>
      <vt:lpstr>Methodology (Cont.)</vt:lpstr>
      <vt:lpstr>Dataset 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Data Collection and Processing</vt:lpstr>
      <vt:lpstr>Evaluation Model Parameters</vt:lpstr>
      <vt:lpstr>Implementation</vt:lpstr>
      <vt:lpstr>Result (Count of Review Types)</vt:lpstr>
      <vt:lpstr>Result (Accuracy of Different Process)</vt:lpstr>
      <vt:lpstr>Result (Top Scoring Comments)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than words: Social networks’ text mining for consumer brand sentiments</dc:title>
  <cp:lastModifiedBy>Windows User</cp:lastModifiedBy>
  <cp:revision>17</cp:revision>
  <dcterms:modified xsi:type="dcterms:W3CDTF">2024-12-04T07:50:50Z</dcterms:modified>
</cp:coreProperties>
</file>