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74" r:id="rId4"/>
    <p:sldId id="258" r:id="rId5"/>
    <p:sldId id="275" r:id="rId6"/>
    <p:sldId id="259" r:id="rId7"/>
    <p:sldId id="272" r:id="rId8"/>
    <p:sldId id="260" r:id="rId9"/>
    <p:sldId id="273" r:id="rId10"/>
    <p:sldId id="261" r:id="rId11"/>
    <p:sldId id="262" r:id="rId12"/>
    <p:sldId id="263" r:id="rId13"/>
    <p:sldId id="264" r:id="rId14"/>
    <p:sldId id="266" r:id="rId15"/>
    <p:sldId id="269" r:id="rId16"/>
    <p:sldId id="280" r:id="rId17"/>
    <p:sldId id="271"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AF2E58-6D70-4B46-94DE-A3584C30DD3F}">
          <p14:sldIdLst>
            <p14:sldId id="268"/>
            <p14:sldId id="257"/>
            <p14:sldId id="274"/>
            <p14:sldId id="258"/>
            <p14:sldId id="275"/>
            <p14:sldId id="259"/>
            <p14:sldId id="272"/>
            <p14:sldId id="260"/>
            <p14:sldId id="273"/>
            <p14:sldId id="261"/>
            <p14:sldId id="262"/>
            <p14:sldId id="263"/>
            <p14:sldId id="264"/>
            <p14:sldId id="266"/>
            <p14:sldId id="269"/>
            <p14:sldId id="280"/>
            <p14:sldId id="271"/>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94660"/>
  </p:normalViewPr>
  <p:slideViewPr>
    <p:cSldViewPr>
      <p:cViewPr varScale="1">
        <p:scale>
          <a:sx n="82" d="100"/>
          <a:sy n="82" d="100"/>
        </p:scale>
        <p:origin x="120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top%20ranking%20movie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2.top%20scor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esktop\top%20ranking%20movie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esktop\4%20year%20&amp;%20no.%20f%20movies.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esktop\top%20ranking%20movie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esktop\7.genre.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esktop\8.genre%20and%20duration.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Desktop\9.company.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Desktop\10,%20score%20more%20than%208.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'top ranking movies'!$C$1</c:f>
              <c:strCache>
                <c:ptCount val="1"/>
                <c:pt idx="0">
                  <c:v>score</c:v>
                </c:pt>
              </c:strCache>
            </c:strRef>
          </c:tx>
          <c:spPr>
            <a:solidFill>
              <a:schemeClr val="accent1"/>
            </a:solidFill>
            <a:ln>
              <a:noFill/>
            </a:ln>
            <a:effectLst/>
          </c:spPr>
          <c:invertIfNegative val="0"/>
          <c:cat>
            <c:multiLvlStrRef>
              <c:f>'top ranking movies'!$A$2:$B$11</c:f>
              <c:multiLvlStrCache>
                <c:ptCount val="10"/>
                <c:lvl>
                  <c:pt idx="0">
                    <c:v>The Shawshank Redemption</c:v>
                  </c:pt>
                  <c:pt idx="1">
                    <c:v>Schindler's List</c:v>
                  </c:pt>
                  <c:pt idx="2">
                    <c:v>Pulp Fiction</c:v>
                  </c:pt>
                  <c:pt idx="3">
                    <c:v>Forrest Gump</c:v>
                  </c:pt>
                  <c:pt idx="4">
                    <c:v>Star Wars: Episode V - The Empire Strikes Back</c:v>
                  </c:pt>
                  <c:pt idx="5">
                    <c:v>Goodfellas</c:v>
                  </c:pt>
                  <c:pt idx="6">
                    <c:v>The Silence of the Lambs</c:v>
                  </c:pt>
                  <c:pt idx="7">
                    <c:v>Se7en</c:v>
                  </c:pt>
                  <c:pt idx="8">
                    <c:v>Back to the Future</c:v>
                  </c:pt>
                  <c:pt idx="9">
                    <c:v>Cinema Paradiso</c:v>
                  </c:pt>
                </c:lvl>
                <c:lvl>
                  <c:pt idx="0">
                    <c:v>1</c:v>
                  </c:pt>
                  <c:pt idx="1">
                    <c:v>2</c:v>
                  </c:pt>
                  <c:pt idx="2">
                    <c:v>2</c:v>
                  </c:pt>
                  <c:pt idx="3">
                    <c:v>4</c:v>
                  </c:pt>
                  <c:pt idx="4">
                    <c:v>5</c:v>
                  </c:pt>
                  <c:pt idx="5">
                    <c:v>5</c:v>
                  </c:pt>
                  <c:pt idx="6">
                    <c:v>7</c:v>
                  </c:pt>
                  <c:pt idx="7">
                    <c:v>7</c:v>
                  </c:pt>
                  <c:pt idx="8">
                    <c:v>9</c:v>
                  </c:pt>
                  <c:pt idx="9">
                    <c:v>9</c:v>
                  </c:pt>
                </c:lvl>
              </c:multiLvlStrCache>
            </c:multiLvlStrRef>
          </c:cat>
          <c:val>
            <c:numRef>
              <c:f>'top ranking movies'!$C$2:$C$11</c:f>
              <c:numCache>
                <c:formatCode>General</c:formatCode>
                <c:ptCount val="10"/>
                <c:pt idx="0">
                  <c:v>9.3000000000000007</c:v>
                </c:pt>
                <c:pt idx="1">
                  <c:v>8.9</c:v>
                </c:pt>
                <c:pt idx="2">
                  <c:v>8.9</c:v>
                </c:pt>
                <c:pt idx="3">
                  <c:v>8.8000000000000007</c:v>
                </c:pt>
                <c:pt idx="4">
                  <c:v>8.6999999999999993</c:v>
                </c:pt>
                <c:pt idx="5">
                  <c:v>8.6999999999999993</c:v>
                </c:pt>
                <c:pt idx="6">
                  <c:v>8.6</c:v>
                </c:pt>
                <c:pt idx="7">
                  <c:v>8.6</c:v>
                </c:pt>
                <c:pt idx="8">
                  <c:v>8.5</c:v>
                </c:pt>
                <c:pt idx="9">
                  <c:v>8.5</c:v>
                </c:pt>
              </c:numCache>
            </c:numRef>
          </c:val>
          <c:extLst>
            <c:ext xmlns:c16="http://schemas.microsoft.com/office/drawing/2014/chart" uri="{C3380CC4-5D6E-409C-BE32-E72D297353CC}">
              <c16:uniqueId val="{00000000-1CE1-41D4-9854-7FF7A578D985}"/>
            </c:ext>
          </c:extLst>
        </c:ser>
        <c:dLbls>
          <c:showLegendKey val="0"/>
          <c:showVal val="0"/>
          <c:showCatName val="0"/>
          <c:showSerName val="0"/>
          <c:showPercent val="0"/>
          <c:showBubbleSize val="0"/>
        </c:dLbls>
        <c:gapWidth val="182"/>
        <c:axId val="1187731151"/>
        <c:axId val="1187726159"/>
      </c:barChart>
      <c:catAx>
        <c:axId val="11877311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87726159"/>
        <c:crosses val="autoZero"/>
        <c:auto val="1"/>
        <c:lblAlgn val="ctr"/>
        <c:lblOffset val="100"/>
        <c:noMultiLvlLbl val="0"/>
      </c:catAx>
      <c:valAx>
        <c:axId val="11877261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87731151"/>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sz="1200" b="1"/>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320" b="1"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1"/>
          <c:order val="1"/>
          <c:tx>
            <c:strRef>
              <c:f>Sheet1!$D$1</c:f>
              <c:strCache>
                <c:ptCount val="1"/>
                <c:pt idx="0">
                  <c:v>votes</c:v>
                </c:pt>
              </c:strCache>
            </c:strRef>
          </c:tx>
          <c:spPr>
            <a:solidFill>
              <a:schemeClr val="accent2"/>
            </a:solidFill>
            <a:ln>
              <a:noFill/>
            </a:ln>
            <a:effectLst/>
            <a:sp3d/>
          </c:spPr>
          <c:invertIfNegative val="0"/>
          <c:cat>
            <c:multiLvlStrRef>
              <c:f>Sheet1!$B$2:$C$11</c:f>
              <c:multiLvlStrCache>
                <c:ptCount val="10"/>
                <c:lvl>
                  <c:pt idx="0">
                    <c:v>9.3</c:v>
                  </c:pt>
                  <c:pt idx="1">
                    <c:v>8.9</c:v>
                  </c:pt>
                  <c:pt idx="2">
                    <c:v>8.9</c:v>
                  </c:pt>
                  <c:pt idx="3">
                    <c:v>8.8</c:v>
                  </c:pt>
                  <c:pt idx="4">
                    <c:v>8.7</c:v>
                  </c:pt>
                  <c:pt idx="5">
                    <c:v>8.7</c:v>
                  </c:pt>
                  <c:pt idx="6">
                    <c:v>8.6</c:v>
                  </c:pt>
                  <c:pt idx="7">
                    <c:v>8.6</c:v>
                  </c:pt>
                  <c:pt idx="8">
                    <c:v>8.5</c:v>
                  </c:pt>
                  <c:pt idx="9">
                    <c:v>8.5</c:v>
                  </c:pt>
                </c:lvl>
                <c:lvl>
                  <c:pt idx="0">
                    <c:v>1</c:v>
                  </c:pt>
                  <c:pt idx="1">
                    <c:v>2</c:v>
                  </c:pt>
                  <c:pt idx="2">
                    <c:v>2</c:v>
                  </c:pt>
                  <c:pt idx="3">
                    <c:v>4</c:v>
                  </c:pt>
                  <c:pt idx="4">
                    <c:v>5</c:v>
                  </c:pt>
                  <c:pt idx="5">
                    <c:v>5</c:v>
                  </c:pt>
                  <c:pt idx="6">
                    <c:v>7</c:v>
                  </c:pt>
                  <c:pt idx="7">
                    <c:v>7</c:v>
                  </c:pt>
                  <c:pt idx="8">
                    <c:v>9</c:v>
                  </c:pt>
                  <c:pt idx="9">
                    <c:v>9</c:v>
                  </c:pt>
                </c:lvl>
              </c:multiLvlStrCache>
            </c:multiLvlStrRef>
          </c:cat>
          <c:val>
            <c:numRef>
              <c:f>Sheet1!$D$2:$D$11</c:f>
              <c:numCache>
                <c:formatCode>General</c:formatCode>
                <c:ptCount val="10"/>
                <c:pt idx="0">
                  <c:v>2400000</c:v>
                </c:pt>
                <c:pt idx="1">
                  <c:v>1200000</c:v>
                </c:pt>
                <c:pt idx="2">
                  <c:v>1900000</c:v>
                </c:pt>
                <c:pt idx="3">
                  <c:v>1900000</c:v>
                </c:pt>
                <c:pt idx="4">
                  <c:v>1200000</c:v>
                </c:pt>
                <c:pt idx="5">
                  <c:v>1100000</c:v>
                </c:pt>
                <c:pt idx="6">
                  <c:v>1300000</c:v>
                </c:pt>
                <c:pt idx="7">
                  <c:v>1500000</c:v>
                </c:pt>
                <c:pt idx="8">
                  <c:v>1100000</c:v>
                </c:pt>
                <c:pt idx="9">
                  <c:v>239000</c:v>
                </c:pt>
              </c:numCache>
            </c:numRef>
          </c:val>
          <c:extLst>
            <c:ext xmlns:c16="http://schemas.microsoft.com/office/drawing/2014/chart" uri="{C3380CC4-5D6E-409C-BE32-E72D297353CC}">
              <c16:uniqueId val="{00000000-5FF7-4A02-9D08-6199F2FE1057}"/>
            </c:ext>
          </c:extLst>
        </c:ser>
        <c:dLbls>
          <c:showLegendKey val="0"/>
          <c:showVal val="0"/>
          <c:showCatName val="0"/>
          <c:showSerName val="0"/>
          <c:showPercent val="0"/>
          <c:showBubbleSize val="0"/>
        </c:dLbls>
        <c:gapWidth val="150"/>
        <c:shape val="box"/>
        <c:axId val="1854952111"/>
        <c:axId val="1854945039"/>
        <c:axId val="0"/>
        <c:extLst>
          <c:ext xmlns:c15="http://schemas.microsoft.com/office/drawing/2012/chart" uri="{02D57815-91ED-43cb-92C2-25804820EDAC}">
            <c15:filteredBarSeries>
              <c15:ser>
                <c:idx val="0"/>
                <c:order val="0"/>
                <c:tx>
                  <c:strRef>
                    <c:extLst>
                      <c:ext uri="{02D57815-91ED-43cb-92C2-25804820EDAC}">
                        <c15:formulaRef>
                          <c15:sqref>Sheet1!$C$1</c15:sqref>
                        </c15:formulaRef>
                      </c:ext>
                    </c:extLst>
                    <c:strCache>
                      <c:ptCount val="1"/>
                      <c:pt idx="0">
                        <c:v>score</c:v>
                      </c:pt>
                    </c:strCache>
                  </c:strRef>
                </c:tx>
                <c:spPr>
                  <a:solidFill>
                    <a:schemeClr val="accent1"/>
                  </a:solidFill>
                  <a:ln>
                    <a:noFill/>
                  </a:ln>
                  <a:effectLst/>
                  <a:sp3d/>
                </c:spPr>
                <c:invertIfNegative val="0"/>
                <c:cat>
                  <c:multiLvlStrRef>
                    <c:extLst>
                      <c:ext uri="{02D57815-91ED-43cb-92C2-25804820EDAC}">
                        <c15:formulaRef>
                          <c15:sqref>Sheet1!$B$2:$C$11</c15:sqref>
                        </c15:formulaRef>
                      </c:ext>
                    </c:extLst>
                    <c:multiLvlStrCache>
                      <c:ptCount val="10"/>
                      <c:lvl>
                        <c:pt idx="0">
                          <c:v>9.3</c:v>
                        </c:pt>
                        <c:pt idx="1">
                          <c:v>8.9</c:v>
                        </c:pt>
                        <c:pt idx="2">
                          <c:v>8.9</c:v>
                        </c:pt>
                        <c:pt idx="3">
                          <c:v>8.8</c:v>
                        </c:pt>
                        <c:pt idx="4">
                          <c:v>8.7</c:v>
                        </c:pt>
                        <c:pt idx="5">
                          <c:v>8.7</c:v>
                        </c:pt>
                        <c:pt idx="6">
                          <c:v>8.6</c:v>
                        </c:pt>
                        <c:pt idx="7">
                          <c:v>8.6</c:v>
                        </c:pt>
                        <c:pt idx="8">
                          <c:v>8.5</c:v>
                        </c:pt>
                        <c:pt idx="9">
                          <c:v>8.5</c:v>
                        </c:pt>
                      </c:lvl>
                      <c:lvl>
                        <c:pt idx="0">
                          <c:v>1</c:v>
                        </c:pt>
                        <c:pt idx="1">
                          <c:v>2</c:v>
                        </c:pt>
                        <c:pt idx="2">
                          <c:v>2</c:v>
                        </c:pt>
                        <c:pt idx="3">
                          <c:v>4</c:v>
                        </c:pt>
                        <c:pt idx="4">
                          <c:v>5</c:v>
                        </c:pt>
                        <c:pt idx="5">
                          <c:v>5</c:v>
                        </c:pt>
                        <c:pt idx="6">
                          <c:v>7</c:v>
                        </c:pt>
                        <c:pt idx="7">
                          <c:v>7</c:v>
                        </c:pt>
                        <c:pt idx="8">
                          <c:v>9</c:v>
                        </c:pt>
                        <c:pt idx="9">
                          <c:v>9</c:v>
                        </c:pt>
                      </c:lvl>
                    </c:multiLvlStrCache>
                  </c:multiLvlStrRef>
                </c:cat>
                <c:val>
                  <c:numRef>
                    <c:extLst>
                      <c:ext uri="{02D57815-91ED-43cb-92C2-25804820EDAC}">
                        <c15:formulaRef>
                          <c15:sqref>Sheet1!$C$2:$C$11</c15:sqref>
                        </c15:formulaRef>
                      </c:ext>
                    </c:extLst>
                    <c:numCache>
                      <c:formatCode>General</c:formatCode>
                      <c:ptCount val="10"/>
                      <c:pt idx="0">
                        <c:v>9.3000000000000007</c:v>
                      </c:pt>
                      <c:pt idx="1">
                        <c:v>8.9</c:v>
                      </c:pt>
                      <c:pt idx="2">
                        <c:v>8.9</c:v>
                      </c:pt>
                      <c:pt idx="3">
                        <c:v>8.8000000000000007</c:v>
                      </c:pt>
                      <c:pt idx="4">
                        <c:v>8.6999999999999993</c:v>
                      </c:pt>
                      <c:pt idx="5">
                        <c:v>8.6999999999999993</c:v>
                      </c:pt>
                      <c:pt idx="6">
                        <c:v>8.6</c:v>
                      </c:pt>
                      <c:pt idx="7">
                        <c:v>8.6</c:v>
                      </c:pt>
                      <c:pt idx="8">
                        <c:v>8.5</c:v>
                      </c:pt>
                      <c:pt idx="9">
                        <c:v>8.5</c:v>
                      </c:pt>
                    </c:numCache>
                  </c:numRef>
                </c:val>
                <c:extLst>
                  <c:ext xmlns:c16="http://schemas.microsoft.com/office/drawing/2014/chart" uri="{C3380CC4-5D6E-409C-BE32-E72D297353CC}">
                    <c16:uniqueId val="{00000001-5FF7-4A02-9D08-6199F2FE1057}"/>
                  </c:ext>
                </c:extLst>
              </c15:ser>
            </c15:filteredBarSeries>
          </c:ext>
        </c:extLst>
      </c:bar3DChart>
      <c:catAx>
        <c:axId val="1854952111"/>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sz="1000" dirty="0"/>
                  <a:t>Score</a:t>
                </a:r>
              </a:p>
              <a:p>
                <a:pPr>
                  <a:defRPr sz="1000"/>
                </a:pPr>
                <a:r>
                  <a:rPr lang="en-IN" sz="1000" dirty="0"/>
                  <a:t>Rank</a:t>
                </a:r>
              </a:p>
            </c:rich>
          </c:tx>
          <c:layout>
            <c:manualLayout>
              <c:xMode val="edge"/>
              <c:yMode val="edge"/>
              <c:x val="5.6204231277177337E-2"/>
              <c:y val="0.60131521726748671"/>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854945039"/>
        <c:crosses val="autoZero"/>
        <c:auto val="1"/>
        <c:lblAlgn val="ctr"/>
        <c:lblOffset val="100"/>
        <c:noMultiLvlLbl val="0"/>
      </c:catAx>
      <c:valAx>
        <c:axId val="1854945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854952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sz="1100" b="1"/>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32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2"/>
          <c:order val="2"/>
          <c:tx>
            <c:strRef>
              <c:f>Sheet3!$E$1</c:f>
              <c:strCache>
                <c:ptCount val="1"/>
                <c:pt idx="0">
                  <c:v>budget</c:v>
                </c:pt>
              </c:strCache>
            </c:strRef>
          </c:tx>
          <c:spPr>
            <a:solidFill>
              <a:schemeClr val="accent4"/>
            </a:solidFill>
            <a:ln>
              <a:noFill/>
            </a:ln>
            <a:effectLst/>
          </c:spPr>
          <c:invertIfNegative val="0"/>
          <c:cat>
            <c:multiLvlStrRef>
              <c:f>Sheet3!$B$2:$D$11</c:f>
              <c:multiLvlStrCache>
                <c:ptCount val="10"/>
                <c:lvl>
                  <c:pt idx="0">
                    <c:v>6.2</c:v>
                  </c:pt>
                  <c:pt idx="1">
                    <c:v>7.2</c:v>
                  </c:pt>
                  <c:pt idx="2">
                    <c:v>8.5</c:v>
                  </c:pt>
                  <c:pt idx="3">
                    <c:v>5.4</c:v>
                  </c:pt>
                  <c:pt idx="4">
                    <c:v>5.7</c:v>
                  </c:pt>
                  <c:pt idx="5">
                    <c:v>7.6</c:v>
                  </c:pt>
                  <c:pt idx="6">
                    <c:v>5.6</c:v>
                  </c:pt>
                  <c:pt idx="7">
                    <c:v>6.4</c:v>
                  </c:pt>
                  <c:pt idx="8">
                    <c:v>7</c:v>
                  </c:pt>
                  <c:pt idx="9">
                    <c:v>7</c:v>
                  </c:pt>
                </c:lvl>
                <c:lvl>
                  <c:pt idx="0">
                    <c:v>921</c:v>
                  </c:pt>
                  <c:pt idx="1">
                    <c:v>288</c:v>
                  </c:pt>
                  <c:pt idx="2">
                    <c:v>9</c:v>
                  </c:pt>
                  <c:pt idx="3">
                    <c:v>1367</c:v>
                  </c:pt>
                  <c:pt idx="4">
                    <c:v>1241</c:v>
                  </c:pt>
                  <c:pt idx="5">
                    <c:v>127</c:v>
                  </c:pt>
                  <c:pt idx="6">
                    <c:v>1291</c:v>
                  </c:pt>
                  <c:pt idx="7">
                    <c:v>792</c:v>
                  </c:pt>
                  <c:pt idx="8">
                    <c:v>389</c:v>
                  </c:pt>
                  <c:pt idx="9">
                    <c:v>389</c:v>
                  </c:pt>
                </c:lvl>
                <c:lvl>
                  <c:pt idx="0">
                    <c:v>186000</c:v>
                  </c:pt>
                  <c:pt idx="1">
                    <c:v>243000</c:v>
                  </c:pt>
                  <c:pt idx="2">
                    <c:v>1000000</c:v>
                  </c:pt>
                  <c:pt idx="3">
                    <c:v>239000</c:v>
                  </c:pt>
                  <c:pt idx="4">
                    <c:v>27000</c:v>
                  </c:pt>
                  <c:pt idx="5">
                    <c:v>370000</c:v>
                  </c:pt>
                  <c:pt idx="6">
                    <c:v>112000</c:v>
                  </c:pt>
                  <c:pt idx="7">
                    <c:v>141000</c:v>
                  </c:pt>
                  <c:pt idx="8">
                    <c:v>280000</c:v>
                  </c:pt>
                  <c:pt idx="9">
                    <c:v>104000</c:v>
                  </c:pt>
                </c:lvl>
              </c:multiLvlStrCache>
            </c:multiLvlStrRef>
          </c:cat>
          <c:val>
            <c:numRef>
              <c:f>Sheet3!$E$2:$E$11</c:f>
              <c:numCache>
                <c:formatCode>General</c:formatCode>
                <c:ptCount val="10"/>
                <c:pt idx="0">
                  <c:v>175000000</c:v>
                </c:pt>
                <c:pt idx="1">
                  <c:v>115000000</c:v>
                </c:pt>
                <c:pt idx="2">
                  <c:v>102000000</c:v>
                </c:pt>
                <c:pt idx="3">
                  <c:v>100000000</c:v>
                </c:pt>
                <c:pt idx="4">
                  <c:v>98000000</c:v>
                </c:pt>
                <c:pt idx="5">
                  <c:v>90000000</c:v>
                </c:pt>
                <c:pt idx="6">
                  <c:v>90000000</c:v>
                </c:pt>
                <c:pt idx="7">
                  <c:v>85000000</c:v>
                </c:pt>
                <c:pt idx="8">
                  <c:v>80000000</c:v>
                </c:pt>
                <c:pt idx="9">
                  <c:v>75000000</c:v>
                </c:pt>
              </c:numCache>
            </c:numRef>
          </c:val>
          <c:extLst>
            <c:ext xmlns:c16="http://schemas.microsoft.com/office/drawing/2014/chart" uri="{C3380CC4-5D6E-409C-BE32-E72D297353CC}">
              <c16:uniqueId val="{00000000-B220-4718-AE7A-F19704393A36}"/>
            </c:ext>
          </c:extLst>
        </c:ser>
        <c:dLbls>
          <c:showLegendKey val="0"/>
          <c:showVal val="0"/>
          <c:showCatName val="0"/>
          <c:showSerName val="0"/>
          <c:showPercent val="0"/>
          <c:showBubbleSize val="0"/>
        </c:dLbls>
        <c:gapWidth val="219"/>
        <c:axId val="1257488223"/>
        <c:axId val="1257492383"/>
        <c:extLst>
          <c:ext xmlns:c15="http://schemas.microsoft.com/office/drawing/2012/chart" uri="{02D57815-91ED-43cb-92C2-25804820EDAC}">
            <c15:filteredBarSeries>
              <c15:ser>
                <c:idx val="0"/>
                <c:order val="0"/>
                <c:tx>
                  <c:strRef>
                    <c:extLst>
                      <c:ext uri="{02D57815-91ED-43cb-92C2-25804820EDAC}">
                        <c15:formulaRef>
                          <c15:sqref>Sheet3!$C$1</c15:sqref>
                        </c15:formulaRef>
                      </c:ext>
                    </c:extLst>
                    <c:strCache>
                      <c:ptCount val="1"/>
                      <c:pt idx="0">
                        <c:v>rnk</c:v>
                      </c:pt>
                    </c:strCache>
                  </c:strRef>
                </c:tx>
                <c:spPr>
                  <a:solidFill>
                    <a:schemeClr val="accent6"/>
                  </a:solidFill>
                  <a:ln>
                    <a:noFill/>
                  </a:ln>
                  <a:effectLst/>
                </c:spPr>
                <c:invertIfNegative val="0"/>
                <c:cat>
                  <c:multiLvlStrRef>
                    <c:extLst>
                      <c:ext uri="{02D57815-91ED-43cb-92C2-25804820EDAC}">
                        <c15:formulaRef>
                          <c15:sqref>Sheet3!$B$2:$D$11</c15:sqref>
                        </c15:formulaRef>
                      </c:ext>
                    </c:extLst>
                    <c:multiLvlStrCache>
                      <c:ptCount val="10"/>
                      <c:lvl>
                        <c:pt idx="0">
                          <c:v>6.2</c:v>
                        </c:pt>
                        <c:pt idx="1">
                          <c:v>7.2</c:v>
                        </c:pt>
                        <c:pt idx="2">
                          <c:v>8.5</c:v>
                        </c:pt>
                        <c:pt idx="3">
                          <c:v>5.4</c:v>
                        </c:pt>
                        <c:pt idx="4">
                          <c:v>5.7</c:v>
                        </c:pt>
                        <c:pt idx="5">
                          <c:v>7.6</c:v>
                        </c:pt>
                        <c:pt idx="6">
                          <c:v>5.6</c:v>
                        </c:pt>
                        <c:pt idx="7">
                          <c:v>6.4</c:v>
                        </c:pt>
                        <c:pt idx="8">
                          <c:v>7</c:v>
                        </c:pt>
                        <c:pt idx="9">
                          <c:v>7</c:v>
                        </c:pt>
                      </c:lvl>
                      <c:lvl>
                        <c:pt idx="0">
                          <c:v>921</c:v>
                        </c:pt>
                        <c:pt idx="1">
                          <c:v>288</c:v>
                        </c:pt>
                        <c:pt idx="2">
                          <c:v>9</c:v>
                        </c:pt>
                        <c:pt idx="3">
                          <c:v>1367</c:v>
                        </c:pt>
                        <c:pt idx="4">
                          <c:v>1241</c:v>
                        </c:pt>
                        <c:pt idx="5">
                          <c:v>127</c:v>
                        </c:pt>
                        <c:pt idx="6">
                          <c:v>1291</c:v>
                        </c:pt>
                        <c:pt idx="7">
                          <c:v>792</c:v>
                        </c:pt>
                        <c:pt idx="8">
                          <c:v>389</c:v>
                        </c:pt>
                        <c:pt idx="9">
                          <c:v>389</c:v>
                        </c:pt>
                      </c:lvl>
                      <c:lvl>
                        <c:pt idx="0">
                          <c:v>186000</c:v>
                        </c:pt>
                        <c:pt idx="1">
                          <c:v>243000</c:v>
                        </c:pt>
                        <c:pt idx="2">
                          <c:v>1000000</c:v>
                        </c:pt>
                        <c:pt idx="3">
                          <c:v>239000</c:v>
                        </c:pt>
                        <c:pt idx="4">
                          <c:v>27000</c:v>
                        </c:pt>
                        <c:pt idx="5">
                          <c:v>370000</c:v>
                        </c:pt>
                        <c:pt idx="6">
                          <c:v>112000</c:v>
                        </c:pt>
                        <c:pt idx="7">
                          <c:v>141000</c:v>
                        </c:pt>
                        <c:pt idx="8">
                          <c:v>280000</c:v>
                        </c:pt>
                        <c:pt idx="9">
                          <c:v>104000</c:v>
                        </c:pt>
                      </c:lvl>
                    </c:multiLvlStrCache>
                  </c:multiLvlStrRef>
                </c:cat>
                <c:val>
                  <c:numRef>
                    <c:extLst>
                      <c:ext uri="{02D57815-91ED-43cb-92C2-25804820EDAC}">
                        <c15:formulaRef>
                          <c15:sqref>Sheet3!$C$2:$C$11</c15:sqref>
                        </c15:formulaRef>
                      </c:ext>
                    </c:extLst>
                    <c:numCache>
                      <c:formatCode>General</c:formatCode>
                      <c:ptCount val="10"/>
                      <c:pt idx="0">
                        <c:v>921</c:v>
                      </c:pt>
                      <c:pt idx="1">
                        <c:v>288</c:v>
                      </c:pt>
                      <c:pt idx="2">
                        <c:v>9</c:v>
                      </c:pt>
                      <c:pt idx="3">
                        <c:v>1367</c:v>
                      </c:pt>
                      <c:pt idx="4">
                        <c:v>1241</c:v>
                      </c:pt>
                      <c:pt idx="5">
                        <c:v>127</c:v>
                      </c:pt>
                      <c:pt idx="6">
                        <c:v>1291</c:v>
                      </c:pt>
                      <c:pt idx="7">
                        <c:v>792</c:v>
                      </c:pt>
                      <c:pt idx="8">
                        <c:v>389</c:v>
                      </c:pt>
                      <c:pt idx="9">
                        <c:v>389</c:v>
                      </c:pt>
                    </c:numCache>
                  </c:numRef>
                </c:val>
                <c:extLst>
                  <c:ext xmlns:c16="http://schemas.microsoft.com/office/drawing/2014/chart" uri="{C3380CC4-5D6E-409C-BE32-E72D297353CC}">
                    <c16:uniqueId val="{00000001-B220-4718-AE7A-F19704393A36}"/>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Sheet3!$D$1</c15:sqref>
                        </c15:formulaRef>
                      </c:ext>
                    </c:extLst>
                    <c:strCache>
                      <c:ptCount val="1"/>
                      <c:pt idx="0">
                        <c:v>score</c:v>
                      </c:pt>
                    </c:strCache>
                  </c:strRef>
                </c:tx>
                <c:spPr>
                  <a:solidFill>
                    <a:schemeClr val="accent5"/>
                  </a:solidFill>
                  <a:ln>
                    <a:noFill/>
                  </a:ln>
                  <a:effectLst/>
                </c:spPr>
                <c:invertIfNegative val="0"/>
                <c:cat>
                  <c:multiLvlStrRef>
                    <c:extLst xmlns:c15="http://schemas.microsoft.com/office/drawing/2012/chart">
                      <c:ext xmlns:c15="http://schemas.microsoft.com/office/drawing/2012/chart" uri="{02D57815-91ED-43cb-92C2-25804820EDAC}">
                        <c15:formulaRef>
                          <c15:sqref>Sheet3!$B$2:$D$11</c15:sqref>
                        </c15:formulaRef>
                      </c:ext>
                    </c:extLst>
                    <c:multiLvlStrCache>
                      <c:ptCount val="10"/>
                      <c:lvl>
                        <c:pt idx="0">
                          <c:v>6.2</c:v>
                        </c:pt>
                        <c:pt idx="1">
                          <c:v>7.2</c:v>
                        </c:pt>
                        <c:pt idx="2">
                          <c:v>8.5</c:v>
                        </c:pt>
                        <c:pt idx="3">
                          <c:v>5.4</c:v>
                        </c:pt>
                        <c:pt idx="4">
                          <c:v>5.7</c:v>
                        </c:pt>
                        <c:pt idx="5">
                          <c:v>7.6</c:v>
                        </c:pt>
                        <c:pt idx="6">
                          <c:v>5.6</c:v>
                        </c:pt>
                        <c:pt idx="7">
                          <c:v>6.4</c:v>
                        </c:pt>
                        <c:pt idx="8">
                          <c:v>7</c:v>
                        </c:pt>
                        <c:pt idx="9">
                          <c:v>7</c:v>
                        </c:pt>
                      </c:lvl>
                      <c:lvl>
                        <c:pt idx="0">
                          <c:v>921</c:v>
                        </c:pt>
                        <c:pt idx="1">
                          <c:v>288</c:v>
                        </c:pt>
                        <c:pt idx="2">
                          <c:v>9</c:v>
                        </c:pt>
                        <c:pt idx="3">
                          <c:v>1367</c:v>
                        </c:pt>
                        <c:pt idx="4">
                          <c:v>1241</c:v>
                        </c:pt>
                        <c:pt idx="5">
                          <c:v>127</c:v>
                        </c:pt>
                        <c:pt idx="6">
                          <c:v>1291</c:v>
                        </c:pt>
                        <c:pt idx="7">
                          <c:v>792</c:v>
                        </c:pt>
                        <c:pt idx="8">
                          <c:v>389</c:v>
                        </c:pt>
                        <c:pt idx="9">
                          <c:v>389</c:v>
                        </c:pt>
                      </c:lvl>
                      <c:lvl>
                        <c:pt idx="0">
                          <c:v>186000</c:v>
                        </c:pt>
                        <c:pt idx="1">
                          <c:v>243000</c:v>
                        </c:pt>
                        <c:pt idx="2">
                          <c:v>1000000</c:v>
                        </c:pt>
                        <c:pt idx="3">
                          <c:v>239000</c:v>
                        </c:pt>
                        <c:pt idx="4">
                          <c:v>27000</c:v>
                        </c:pt>
                        <c:pt idx="5">
                          <c:v>370000</c:v>
                        </c:pt>
                        <c:pt idx="6">
                          <c:v>112000</c:v>
                        </c:pt>
                        <c:pt idx="7">
                          <c:v>141000</c:v>
                        </c:pt>
                        <c:pt idx="8">
                          <c:v>280000</c:v>
                        </c:pt>
                        <c:pt idx="9">
                          <c:v>104000</c:v>
                        </c:pt>
                      </c:lvl>
                    </c:multiLvlStrCache>
                  </c:multiLvlStrRef>
                </c:cat>
                <c:val>
                  <c:numRef>
                    <c:extLst xmlns:c15="http://schemas.microsoft.com/office/drawing/2012/chart">
                      <c:ext xmlns:c15="http://schemas.microsoft.com/office/drawing/2012/chart" uri="{02D57815-91ED-43cb-92C2-25804820EDAC}">
                        <c15:formulaRef>
                          <c15:sqref>Sheet3!$D$2:$D$11</c15:sqref>
                        </c15:formulaRef>
                      </c:ext>
                    </c:extLst>
                    <c:numCache>
                      <c:formatCode>General</c:formatCode>
                      <c:ptCount val="10"/>
                      <c:pt idx="0">
                        <c:v>6.2</c:v>
                      </c:pt>
                      <c:pt idx="1">
                        <c:v>7.2</c:v>
                      </c:pt>
                      <c:pt idx="2">
                        <c:v>8.5</c:v>
                      </c:pt>
                      <c:pt idx="3">
                        <c:v>5.4</c:v>
                      </c:pt>
                      <c:pt idx="4">
                        <c:v>5.7</c:v>
                      </c:pt>
                      <c:pt idx="5">
                        <c:v>7.6</c:v>
                      </c:pt>
                      <c:pt idx="6">
                        <c:v>5.6</c:v>
                      </c:pt>
                      <c:pt idx="7">
                        <c:v>6.4</c:v>
                      </c:pt>
                      <c:pt idx="8">
                        <c:v>7</c:v>
                      </c:pt>
                      <c:pt idx="9">
                        <c:v>7</c:v>
                      </c:pt>
                    </c:numCache>
                  </c:numRef>
                </c:val>
                <c:extLst xmlns:c15="http://schemas.microsoft.com/office/drawing/2012/chart">
                  <c:ext xmlns:c16="http://schemas.microsoft.com/office/drawing/2014/chart" uri="{C3380CC4-5D6E-409C-BE32-E72D297353CC}">
                    <c16:uniqueId val="{00000002-B220-4718-AE7A-F19704393A36}"/>
                  </c:ext>
                </c:extLst>
              </c15:ser>
            </c15:filteredBarSeries>
          </c:ext>
        </c:extLst>
      </c:barChart>
      <c:catAx>
        <c:axId val="1257488223"/>
        <c:scaling>
          <c:orientation val="minMax"/>
        </c:scaling>
        <c:delete val="0"/>
        <c:axPos val="b"/>
        <c:title>
          <c:tx>
            <c:rich>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IN"/>
                  <a:t>Score</a:t>
                </a:r>
              </a:p>
              <a:p>
                <a:pPr>
                  <a:defRPr/>
                </a:pPr>
                <a:r>
                  <a:rPr lang="en-IN"/>
                  <a:t>Rank</a:t>
                </a:r>
              </a:p>
              <a:p>
                <a:pPr>
                  <a:defRPr/>
                </a:pPr>
                <a:r>
                  <a:rPr lang="en-IN"/>
                  <a:t>Votes</a:t>
                </a:r>
              </a:p>
            </c:rich>
          </c:tx>
          <c:layout>
            <c:manualLayout>
              <c:xMode val="edge"/>
              <c:yMode val="edge"/>
              <c:x val="3.8262804012243752E-2"/>
              <c:y val="0.49711199788381971"/>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257492383"/>
        <c:crosses val="autoZero"/>
        <c:auto val="1"/>
        <c:lblAlgn val="ctr"/>
        <c:lblOffset val="100"/>
        <c:noMultiLvlLbl val="0"/>
      </c:catAx>
      <c:valAx>
        <c:axId val="12574923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257488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sz="1100" b="1"/>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1"/>
          <c:order val="1"/>
          <c:tx>
            <c:strRef>
              <c:f>'4 year &amp; no. f movies'!$B$1</c:f>
              <c:strCache>
                <c:ptCount val="1"/>
                <c:pt idx="0">
                  <c:v>noofmovies</c:v>
                </c:pt>
              </c:strCache>
            </c:strRef>
          </c:tx>
          <c:spPr>
            <a:solidFill>
              <a:schemeClr val="accent2"/>
            </a:solidFill>
            <a:ln>
              <a:noFill/>
            </a:ln>
            <a:effectLst/>
            <a:sp3d/>
          </c:spPr>
          <c:invertIfNegative val="0"/>
          <c:cat>
            <c:numRef>
              <c:f>'4 year &amp; no. f movies'!$A$2:$A$17</c:f>
              <c:numCache>
                <c:formatCode>General</c:formatCode>
                <c:ptCount val="1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numCache>
            </c:numRef>
          </c:cat>
          <c:val>
            <c:numRef>
              <c:f>'4 year &amp; no. f movies'!$B$2:$B$17</c:f>
              <c:numCache>
                <c:formatCode>General</c:formatCode>
                <c:ptCount val="16"/>
                <c:pt idx="0">
                  <c:v>40</c:v>
                </c:pt>
                <c:pt idx="1">
                  <c:v>63</c:v>
                </c:pt>
                <c:pt idx="2">
                  <c:v>71</c:v>
                </c:pt>
                <c:pt idx="3">
                  <c:v>83</c:v>
                </c:pt>
                <c:pt idx="4">
                  <c:v>90</c:v>
                </c:pt>
                <c:pt idx="5">
                  <c:v>95</c:v>
                </c:pt>
                <c:pt idx="6">
                  <c:v>99</c:v>
                </c:pt>
                <c:pt idx="7">
                  <c:v>104</c:v>
                </c:pt>
                <c:pt idx="8">
                  <c:v>130</c:v>
                </c:pt>
                <c:pt idx="9">
                  <c:v>116</c:v>
                </c:pt>
                <c:pt idx="10">
                  <c:v>111</c:v>
                </c:pt>
                <c:pt idx="11">
                  <c:v>114</c:v>
                </c:pt>
                <c:pt idx="12">
                  <c:v>131</c:v>
                </c:pt>
                <c:pt idx="13">
                  <c:v>143</c:v>
                </c:pt>
                <c:pt idx="14">
                  <c:v>128</c:v>
                </c:pt>
                <c:pt idx="15">
                  <c:v>105</c:v>
                </c:pt>
              </c:numCache>
            </c:numRef>
          </c:val>
          <c:extLst>
            <c:ext xmlns:c16="http://schemas.microsoft.com/office/drawing/2014/chart" uri="{C3380CC4-5D6E-409C-BE32-E72D297353CC}">
              <c16:uniqueId val="{00000000-49AA-4A1C-988C-9161615F8FC9}"/>
            </c:ext>
          </c:extLst>
        </c:ser>
        <c:dLbls>
          <c:showLegendKey val="0"/>
          <c:showVal val="0"/>
          <c:showCatName val="0"/>
          <c:showSerName val="0"/>
          <c:showPercent val="0"/>
          <c:showBubbleSize val="0"/>
        </c:dLbls>
        <c:gapWidth val="150"/>
        <c:shape val="box"/>
        <c:axId val="1187727407"/>
        <c:axId val="1187736559"/>
        <c:axId val="0"/>
        <c:extLst>
          <c:ext xmlns:c15="http://schemas.microsoft.com/office/drawing/2012/chart" uri="{02D57815-91ED-43cb-92C2-25804820EDAC}">
            <c15:filteredBarSeries>
              <c15:ser>
                <c:idx val="0"/>
                <c:order val="0"/>
                <c:tx>
                  <c:strRef>
                    <c:extLst>
                      <c:ext uri="{02D57815-91ED-43cb-92C2-25804820EDAC}">
                        <c15:formulaRef>
                          <c15:sqref>'4 year &amp; no. f movies'!$A$1</c15:sqref>
                        </c15:formulaRef>
                      </c:ext>
                    </c:extLst>
                    <c:strCache>
                      <c:ptCount val="1"/>
                      <c:pt idx="0">
                        <c:v>year</c:v>
                      </c:pt>
                    </c:strCache>
                  </c:strRef>
                </c:tx>
                <c:spPr>
                  <a:solidFill>
                    <a:schemeClr val="accent1"/>
                  </a:solidFill>
                  <a:ln>
                    <a:noFill/>
                  </a:ln>
                  <a:effectLst/>
                  <a:sp3d/>
                </c:spPr>
                <c:invertIfNegative val="0"/>
                <c:cat>
                  <c:numRef>
                    <c:extLst>
                      <c:ext uri="{02D57815-91ED-43cb-92C2-25804820EDAC}">
                        <c15:formulaRef>
                          <c15:sqref>'4 year &amp; no. f movies'!$A$2:$A$17</c15:sqref>
                        </c15:formulaRef>
                      </c:ext>
                    </c:extLst>
                    <c:numCache>
                      <c:formatCode>General</c:formatCode>
                      <c:ptCount val="1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numCache>
                  </c:numRef>
                </c:cat>
                <c:val>
                  <c:numRef>
                    <c:extLst>
                      <c:ext uri="{02D57815-91ED-43cb-92C2-25804820EDAC}">
                        <c15:formulaRef>
                          <c15:sqref>'4 year &amp; no. f movies'!$A$2:$A$17</c15:sqref>
                        </c15:formulaRef>
                      </c:ext>
                    </c:extLst>
                    <c:numCache>
                      <c:formatCode>General</c:formatCode>
                      <c:ptCount val="16"/>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numCache>
                  </c:numRef>
                </c:val>
                <c:extLst>
                  <c:ext xmlns:c16="http://schemas.microsoft.com/office/drawing/2014/chart" uri="{C3380CC4-5D6E-409C-BE32-E72D297353CC}">
                    <c16:uniqueId val="{00000001-49AA-4A1C-988C-9161615F8FC9}"/>
                  </c:ext>
                </c:extLst>
              </c15:ser>
            </c15:filteredBarSeries>
          </c:ext>
        </c:extLst>
      </c:bar3DChart>
      <c:catAx>
        <c:axId val="1187727407"/>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187736559"/>
        <c:crosses val="autoZero"/>
        <c:auto val="1"/>
        <c:lblAlgn val="ctr"/>
        <c:lblOffset val="100"/>
        <c:noMultiLvlLbl val="0"/>
      </c:catAx>
      <c:valAx>
        <c:axId val="11877365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a:t>No. of Movies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1877274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b="1"/>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0548488439556092E-2"/>
          <c:y val="0.26528883412047188"/>
          <c:w val="0.74934015819229971"/>
          <c:h val="0.72339439608750955"/>
        </c:manualLayout>
      </c:layout>
      <c:pie3DChart>
        <c:varyColors val="1"/>
        <c:ser>
          <c:idx val="0"/>
          <c:order val="0"/>
          <c:tx>
            <c:strRef>
              <c:f>Sheet6!$B$1</c:f>
              <c:strCache>
                <c:ptCount val="1"/>
                <c:pt idx="0">
                  <c:v>noofmovies</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FBB6-4E98-8882-780F0D8AD576}"/>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FBB6-4E98-8882-780F0D8AD576}"/>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FBB6-4E98-8882-780F0D8AD576}"/>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FBB6-4E98-8882-780F0D8AD576}"/>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FBB6-4E98-8882-780F0D8AD576}"/>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FBB6-4E98-8882-780F0D8AD576}"/>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D-FBB6-4E98-8882-780F0D8AD576}"/>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F-FBB6-4E98-8882-780F0D8AD576}"/>
              </c:ext>
            </c:extLst>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1-FBB6-4E98-8882-780F0D8AD576}"/>
              </c:ext>
            </c:extLst>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3-FBB6-4E98-8882-780F0D8AD576}"/>
              </c:ext>
            </c:extLst>
          </c:dPt>
          <c:dLbls>
            <c:dLbl>
              <c:idx val="0"/>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fld id="{05508162-6F1A-4C00-8505-B5E55F66ABDD}" type="CATEGORYNAME">
                      <a:rPr lang="en-US" sz="1200">
                        <a:solidFill>
                          <a:schemeClr val="bg1"/>
                        </a:solidFill>
                      </a:rPr>
                      <a:pPr>
                        <a:defRPr sz="1200"/>
                      </a:pPr>
                      <a:t>[CATEGORY NAME]</a:t>
                    </a:fld>
                    <a:r>
                      <a:rPr lang="en-US" sz="1200" baseline="0">
                        <a:solidFill>
                          <a:schemeClr val="bg1"/>
                        </a:solidFill>
                      </a:rPr>
                      <a:t>
</a:t>
                    </a:r>
                    <a:fld id="{56FB5526-3053-4A76-B3EA-C14C547A61E5}" type="PERCENTAGE">
                      <a:rPr lang="en-US" sz="1200" baseline="0">
                        <a:solidFill>
                          <a:schemeClr val="bg1"/>
                        </a:solidFill>
                      </a:rPr>
                      <a:pPr>
                        <a:defRPr sz="1200"/>
                      </a:pPr>
                      <a:t>[PERCENTAGE]</a:t>
                    </a:fld>
                    <a:endParaRPr lang="en-US" sz="1200" baseline="0">
                      <a:solidFill>
                        <a:schemeClr val="bg1"/>
                      </a:solidFill>
                    </a:endParaRPr>
                  </a:p>
                </c:rich>
              </c:tx>
              <c:spPr>
                <a:noFill/>
                <a:ln>
                  <a:noFill/>
                </a:ln>
                <a:effectLst>
                  <a:outerShdw blurRad="50800" dir="5400000" sx="1000" sy="1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BB6-4E98-8882-780F0D8AD576}"/>
                </c:ext>
              </c:extLst>
            </c:dLbl>
            <c:dLbl>
              <c:idx val="1"/>
              <c:spPr>
                <a:noFill/>
                <a:ln>
                  <a:noFill/>
                </a:ln>
                <a:effectLst>
                  <a:outerShdw blurRad="50800" dir="5400000" sx="1000" sy="1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6="http://schemas.microsoft.com/office/drawing/2014/chart" uri="{C3380CC4-5D6E-409C-BE32-E72D297353CC}">
                  <c16:uniqueId val="{00000003-FBB6-4E98-8882-780F0D8AD576}"/>
                </c:ext>
              </c:extLst>
            </c:dLbl>
            <c:dLbl>
              <c:idx val="2"/>
              <c:spPr>
                <a:noFill/>
                <a:ln>
                  <a:noFill/>
                </a:ln>
                <a:effectLst>
                  <a:outerShdw blurRad="50800" dir="5400000" sx="1000" sy="1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6="http://schemas.microsoft.com/office/drawing/2014/chart" uri="{C3380CC4-5D6E-409C-BE32-E72D297353CC}">
                  <c16:uniqueId val="{00000005-FBB6-4E98-8882-780F0D8AD576}"/>
                </c:ext>
              </c:extLst>
            </c:dLbl>
            <c:dLbl>
              <c:idx val="3"/>
              <c:spPr>
                <a:noFill/>
                <a:ln>
                  <a:noFill/>
                </a:ln>
                <a:effectLst>
                  <a:outerShdw blurRad="50800" dir="5400000" sx="1000" sy="1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bestFit"/>
              <c:showLegendKey val="0"/>
              <c:showVal val="0"/>
              <c:showCatName val="1"/>
              <c:showSerName val="0"/>
              <c:showPercent val="1"/>
              <c:showBubbleSize val="0"/>
              <c:extLst>
                <c:ext xmlns:c16="http://schemas.microsoft.com/office/drawing/2014/chart" uri="{C3380CC4-5D6E-409C-BE32-E72D297353CC}">
                  <c16:uniqueId val="{00000007-FBB6-4E98-8882-780F0D8AD576}"/>
                </c:ext>
              </c:extLst>
            </c:dLbl>
            <c:dLbl>
              <c:idx val="4"/>
              <c:spPr>
                <a:noFill/>
                <a:ln>
                  <a:noFill/>
                </a:ln>
                <a:effectLst>
                  <a:outerShdw blurRad="50800" dir="5400000" sx="1000" sy="1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6="http://schemas.microsoft.com/office/drawing/2014/chart" uri="{C3380CC4-5D6E-409C-BE32-E72D297353CC}">
                  <c16:uniqueId val="{00000009-FBB6-4E98-8882-780F0D8AD576}"/>
                </c:ext>
              </c:extLst>
            </c:dLbl>
            <c:dLbl>
              <c:idx val="5"/>
              <c:spPr>
                <a:noFill/>
                <a:ln>
                  <a:noFill/>
                </a:ln>
                <a:effectLst>
                  <a:outerShdw blurRad="50800" dir="5400000" sx="1000" sy="1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6"/>
                      </a:solidFill>
                      <a:latin typeface="+mn-lt"/>
                      <a:ea typeface="+mn-ea"/>
                      <a:cs typeface="+mn-cs"/>
                    </a:defRPr>
                  </a:pPr>
                  <a:endParaRPr lang="en-US"/>
                </a:p>
              </c:txPr>
              <c:dLblPos val="bestFit"/>
              <c:showLegendKey val="0"/>
              <c:showVal val="0"/>
              <c:showCatName val="1"/>
              <c:showSerName val="0"/>
              <c:showPercent val="1"/>
              <c:showBubbleSize val="0"/>
              <c:extLst>
                <c:ext xmlns:c16="http://schemas.microsoft.com/office/drawing/2014/chart" uri="{C3380CC4-5D6E-409C-BE32-E72D297353CC}">
                  <c16:uniqueId val="{0000000B-FBB6-4E98-8882-780F0D8AD576}"/>
                </c:ext>
              </c:extLst>
            </c:dLbl>
            <c:dLbl>
              <c:idx val="6"/>
              <c:spPr>
                <a:noFill/>
                <a:ln>
                  <a:noFill/>
                </a:ln>
                <a:effectLst>
                  <a:outerShdw blurRad="50800" dir="5400000" sx="1000" sy="1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6="http://schemas.microsoft.com/office/drawing/2014/chart" uri="{C3380CC4-5D6E-409C-BE32-E72D297353CC}">
                  <c16:uniqueId val="{0000000D-FBB6-4E98-8882-780F0D8AD576}"/>
                </c:ext>
              </c:extLst>
            </c:dLbl>
            <c:dLbl>
              <c:idx val="7"/>
              <c:spPr>
                <a:noFill/>
                <a:ln>
                  <a:noFill/>
                </a:ln>
                <a:effectLst>
                  <a:outerShdw blurRad="50800" dir="5400000" sx="1000" sy="1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2">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6="http://schemas.microsoft.com/office/drawing/2014/chart" uri="{C3380CC4-5D6E-409C-BE32-E72D297353CC}">
                  <c16:uniqueId val="{0000000F-FBB6-4E98-8882-780F0D8AD576}"/>
                </c:ext>
              </c:extLst>
            </c:dLbl>
            <c:dLbl>
              <c:idx val="8"/>
              <c:spPr>
                <a:noFill/>
                <a:ln>
                  <a:noFill/>
                </a:ln>
                <a:effectLst>
                  <a:outerShdw blurRad="50800" dir="5400000" sx="1000" sy="1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3">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6="http://schemas.microsoft.com/office/drawing/2014/chart" uri="{C3380CC4-5D6E-409C-BE32-E72D297353CC}">
                  <c16:uniqueId val="{00000011-FBB6-4E98-8882-780F0D8AD576}"/>
                </c:ext>
              </c:extLst>
            </c:dLbl>
            <c:dLbl>
              <c:idx val="9"/>
              <c:spPr>
                <a:noFill/>
                <a:ln>
                  <a:noFill/>
                </a:ln>
                <a:effectLst>
                  <a:outerShdw blurRad="50800" dir="5400000" sx="1000" sy="1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6="http://schemas.microsoft.com/office/drawing/2014/chart" uri="{C3380CC4-5D6E-409C-BE32-E72D297353CC}">
                  <c16:uniqueId val="{00000013-FBB6-4E98-8882-780F0D8AD576}"/>
                </c:ext>
              </c:extLst>
            </c:dLbl>
            <c:spPr>
              <a:effectLst>
                <a:outerShdw blurRad="50800" dir="5400000" sx="1000" sy="1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Sheet6!$A$2:$A$11</c:f>
              <c:strCache>
                <c:ptCount val="10"/>
                <c:pt idx="0">
                  <c:v>United States</c:v>
                </c:pt>
                <c:pt idx="1">
                  <c:v>United Kingdom</c:v>
                </c:pt>
                <c:pt idx="2">
                  <c:v>Canada</c:v>
                </c:pt>
                <c:pt idx="3">
                  <c:v>France</c:v>
                </c:pt>
                <c:pt idx="4">
                  <c:v>Australia</c:v>
                </c:pt>
                <c:pt idx="5">
                  <c:v>Italy</c:v>
                </c:pt>
                <c:pt idx="6">
                  <c:v>Japan</c:v>
                </c:pt>
                <c:pt idx="7">
                  <c:v>Hong Kong</c:v>
                </c:pt>
                <c:pt idx="8">
                  <c:v>Mexico</c:v>
                </c:pt>
                <c:pt idx="9">
                  <c:v>Ireland</c:v>
                </c:pt>
              </c:strCache>
            </c:strRef>
          </c:cat>
          <c:val>
            <c:numRef>
              <c:f>Sheet6!$B$2:$B$11</c:f>
              <c:numCache>
                <c:formatCode>General</c:formatCode>
                <c:ptCount val="10"/>
                <c:pt idx="0">
                  <c:v>1345</c:v>
                </c:pt>
                <c:pt idx="1">
                  <c:v>137</c:v>
                </c:pt>
                <c:pt idx="2">
                  <c:v>26</c:v>
                </c:pt>
                <c:pt idx="3">
                  <c:v>23</c:v>
                </c:pt>
                <c:pt idx="4">
                  <c:v>14</c:v>
                </c:pt>
                <c:pt idx="5">
                  <c:v>13</c:v>
                </c:pt>
                <c:pt idx="6">
                  <c:v>12</c:v>
                </c:pt>
                <c:pt idx="7">
                  <c:v>8</c:v>
                </c:pt>
                <c:pt idx="8">
                  <c:v>8</c:v>
                </c:pt>
                <c:pt idx="9">
                  <c:v>6</c:v>
                </c:pt>
              </c:numCache>
            </c:numRef>
          </c:val>
          <c:extLst>
            <c:ext xmlns:c16="http://schemas.microsoft.com/office/drawing/2014/chart" uri="{C3380CC4-5D6E-409C-BE32-E72D297353CC}">
              <c16:uniqueId val="{00000014-FBB6-4E98-8882-780F0D8AD576}"/>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'7.genre'!$B$1</c:f>
              <c:strCache>
                <c:ptCount val="1"/>
                <c:pt idx="0">
                  <c:v>MovieType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6809-4B58-AAF6-067AFFBD17E4}"/>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6809-4B58-AAF6-067AFFBD17E4}"/>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6809-4B58-AAF6-067AFFBD17E4}"/>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6809-4B58-AAF6-067AFFBD17E4}"/>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6809-4B58-AAF6-067AFFBD17E4}"/>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6809-4B58-AAF6-067AFFBD17E4}"/>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6809-4B58-AAF6-067AFFBD17E4}"/>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6809-4B58-AAF6-067AFFBD17E4}"/>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1-6809-4B58-AAF6-067AFFBD17E4}"/>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3-6809-4B58-AAF6-067AFFBD17E4}"/>
              </c:ext>
            </c:extLst>
          </c:dPt>
          <c:dPt>
            <c:idx val="10"/>
            <c:bubble3D val="0"/>
            <c:spPr>
              <a:gradFill rotWithShape="1">
                <a:gsLst>
                  <a:gs pos="0">
                    <a:schemeClr val="accent5">
                      <a:lumMod val="60000"/>
                      <a:shade val="51000"/>
                      <a:satMod val="130000"/>
                    </a:schemeClr>
                  </a:gs>
                  <a:gs pos="80000">
                    <a:schemeClr val="accent5">
                      <a:lumMod val="60000"/>
                      <a:shade val="93000"/>
                      <a:satMod val="130000"/>
                    </a:schemeClr>
                  </a:gs>
                  <a:gs pos="100000">
                    <a:schemeClr val="accent5">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5-6809-4B58-AAF6-067AFFBD17E4}"/>
              </c:ext>
            </c:extLst>
          </c:dPt>
          <c:dPt>
            <c:idx val="11"/>
            <c:bubble3D val="0"/>
            <c:spPr>
              <a:gradFill rotWithShape="1">
                <a:gsLst>
                  <a:gs pos="0">
                    <a:schemeClr val="accent6">
                      <a:lumMod val="60000"/>
                      <a:shade val="51000"/>
                      <a:satMod val="130000"/>
                    </a:schemeClr>
                  </a:gs>
                  <a:gs pos="80000">
                    <a:schemeClr val="accent6">
                      <a:lumMod val="60000"/>
                      <a:shade val="93000"/>
                      <a:satMod val="130000"/>
                    </a:schemeClr>
                  </a:gs>
                  <a:gs pos="100000">
                    <a:schemeClr val="accent6">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7-6809-4B58-AAF6-067AFFBD17E4}"/>
              </c:ext>
            </c:extLst>
          </c:dPt>
          <c:dPt>
            <c:idx val="12"/>
            <c:bubble3D val="0"/>
            <c:spPr>
              <a:gradFill rotWithShape="1">
                <a:gsLst>
                  <a:gs pos="0">
                    <a:schemeClr val="accent1">
                      <a:lumMod val="80000"/>
                      <a:lumOff val="20000"/>
                      <a:shade val="51000"/>
                      <a:satMod val="130000"/>
                    </a:schemeClr>
                  </a:gs>
                  <a:gs pos="80000">
                    <a:schemeClr val="accent1">
                      <a:lumMod val="80000"/>
                      <a:lumOff val="20000"/>
                      <a:shade val="93000"/>
                      <a:satMod val="130000"/>
                    </a:schemeClr>
                  </a:gs>
                  <a:gs pos="100000">
                    <a:schemeClr val="accent1">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9-6809-4B58-AAF6-067AFFBD17E4}"/>
              </c:ext>
            </c:extLst>
          </c:dPt>
          <c:dPt>
            <c:idx val="13"/>
            <c:bubble3D val="0"/>
            <c:spPr>
              <a:gradFill rotWithShape="1">
                <a:gsLst>
                  <a:gs pos="0">
                    <a:schemeClr val="accent2">
                      <a:lumMod val="80000"/>
                      <a:lumOff val="20000"/>
                      <a:shade val="51000"/>
                      <a:satMod val="130000"/>
                    </a:schemeClr>
                  </a:gs>
                  <a:gs pos="80000">
                    <a:schemeClr val="accent2">
                      <a:lumMod val="80000"/>
                      <a:lumOff val="20000"/>
                      <a:shade val="93000"/>
                      <a:satMod val="130000"/>
                    </a:schemeClr>
                  </a:gs>
                  <a:gs pos="100000">
                    <a:schemeClr val="accent2">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B-6809-4B58-AAF6-067AFFBD17E4}"/>
              </c:ext>
            </c:extLst>
          </c:dPt>
          <c:dPt>
            <c:idx val="14"/>
            <c:bubble3D val="0"/>
            <c:spPr>
              <a:gradFill rotWithShape="1">
                <a:gsLst>
                  <a:gs pos="0">
                    <a:schemeClr val="accent3">
                      <a:lumMod val="80000"/>
                      <a:lumOff val="20000"/>
                      <a:shade val="51000"/>
                      <a:satMod val="130000"/>
                    </a:schemeClr>
                  </a:gs>
                  <a:gs pos="80000">
                    <a:schemeClr val="accent3">
                      <a:lumMod val="80000"/>
                      <a:lumOff val="20000"/>
                      <a:shade val="93000"/>
                      <a:satMod val="130000"/>
                    </a:schemeClr>
                  </a:gs>
                  <a:gs pos="100000">
                    <a:schemeClr val="accent3">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D-6809-4B58-AAF6-067AFFBD17E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002060"/>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'7.genre'!$A$2:$A$16</c:f>
              <c:strCache>
                <c:ptCount val="15"/>
                <c:pt idx="0">
                  <c:v>Drama</c:v>
                </c:pt>
                <c:pt idx="1">
                  <c:v>Adventure</c:v>
                </c:pt>
                <c:pt idx="2">
                  <c:v>Action</c:v>
                </c:pt>
                <c:pt idx="3">
                  <c:v>Comedy</c:v>
                </c:pt>
                <c:pt idx="4">
                  <c:v>Horror</c:v>
                </c:pt>
                <c:pt idx="5">
                  <c:v>Biography</c:v>
                </c:pt>
                <c:pt idx="6">
                  <c:v>Crime</c:v>
                </c:pt>
                <c:pt idx="7">
                  <c:v>Fantasy</c:v>
                </c:pt>
                <c:pt idx="8">
                  <c:v>Animation</c:v>
                </c:pt>
                <c:pt idx="9">
                  <c:v>Family</c:v>
                </c:pt>
                <c:pt idx="10">
                  <c:v>Western</c:v>
                </c:pt>
                <c:pt idx="11">
                  <c:v>Sci-Fi</c:v>
                </c:pt>
                <c:pt idx="12">
                  <c:v>Romance</c:v>
                </c:pt>
                <c:pt idx="13">
                  <c:v>Thriller</c:v>
                </c:pt>
                <c:pt idx="14">
                  <c:v>Mystery</c:v>
                </c:pt>
              </c:strCache>
            </c:strRef>
          </c:cat>
          <c:val>
            <c:numRef>
              <c:f>'7.genre'!$B$2:$B$16</c:f>
              <c:numCache>
                <c:formatCode>General</c:formatCode>
                <c:ptCount val="15"/>
                <c:pt idx="0">
                  <c:v>251</c:v>
                </c:pt>
                <c:pt idx="1">
                  <c:v>115</c:v>
                </c:pt>
                <c:pt idx="2">
                  <c:v>406</c:v>
                </c:pt>
                <c:pt idx="3">
                  <c:v>496</c:v>
                </c:pt>
                <c:pt idx="4">
                  <c:v>83</c:v>
                </c:pt>
                <c:pt idx="5">
                  <c:v>63</c:v>
                </c:pt>
                <c:pt idx="6">
                  <c:v>130</c:v>
                </c:pt>
                <c:pt idx="7">
                  <c:v>23</c:v>
                </c:pt>
                <c:pt idx="8">
                  <c:v>38</c:v>
                </c:pt>
                <c:pt idx="9">
                  <c:v>2</c:v>
                </c:pt>
                <c:pt idx="10">
                  <c:v>2</c:v>
                </c:pt>
                <c:pt idx="11">
                  <c:v>4</c:v>
                </c:pt>
                <c:pt idx="12">
                  <c:v>1</c:v>
                </c:pt>
                <c:pt idx="13">
                  <c:v>3</c:v>
                </c:pt>
                <c:pt idx="14">
                  <c:v>6</c:v>
                </c:pt>
              </c:numCache>
            </c:numRef>
          </c:val>
          <c:extLst>
            <c:ext xmlns:c16="http://schemas.microsoft.com/office/drawing/2014/chart" uri="{C3380CC4-5D6E-409C-BE32-E72D297353CC}">
              <c16:uniqueId val="{0000001E-6809-4B58-AAF6-067AFFBD17E4}"/>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'8.genre and duration'!$C$1</c:f>
              <c:strCache>
                <c:ptCount val="1"/>
                <c:pt idx="0">
                  <c:v>Avgduration</c:v>
                </c:pt>
              </c:strCache>
            </c:strRef>
          </c:tx>
          <c:spPr>
            <a:solidFill>
              <a:schemeClr val="accent2"/>
            </a:solidFill>
            <a:ln>
              <a:noFill/>
            </a:ln>
            <a:effectLst/>
          </c:spPr>
          <c:invertIfNegative val="0"/>
          <c:cat>
            <c:strRef>
              <c:f>'8.genre and duration'!$A$2:$A$16</c:f>
              <c:strCache>
                <c:ptCount val="15"/>
                <c:pt idx="0">
                  <c:v>Action</c:v>
                </c:pt>
                <c:pt idx="1">
                  <c:v>Adventure</c:v>
                </c:pt>
                <c:pt idx="2">
                  <c:v>Animation</c:v>
                </c:pt>
                <c:pt idx="3">
                  <c:v>Biography</c:v>
                </c:pt>
                <c:pt idx="4">
                  <c:v>Comedy</c:v>
                </c:pt>
                <c:pt idx="5">
                  <c:v>Crime</c:v>
                </c:pt>
                <c:pt idx="6">
                  <c:v>Drama</c:v>
                </c:pt>
                <c:pt idx="7">
                  <c:v>Family</c:v>
                </c:pt>
                <c:pt idx="8">
                  <c:v>Fantasy</c:v>
                </c:pt>
                <c:pt idx="9">
                  <c:v>Horror</c:v>
                </c:pt>
                <c:pt idx="10">
                  <c:v>Mystery</c:v>
                </c:pt>
                <c:pt idx="11">
                  <c:v>Romance</c:v>
                </c:pt>
                <c:pt idx="12">
                  <c:v>Sci-Fi</c:v>
                </c:pt>
                <c:pt idx="13">
                  <c:v>Thriller</c:v>
                </c:pt>
                <c:pt idx="14">
                  <c:v>Western</c:v>
                </c:pt>
              </c:strCache>
            </c:strRef>
          </c:cat>
          <c:val>
            <c:numRef>
              <c:f>'8.genre and duration'!$C$2:$C$16</c:f>
              <c:numCache>
                <c:formatCode>General</c:formatCode>
                <c:ptCount val="15"/>
                <c:pt idx="0">
                  <c:v>406</c:v>
                </c:pt>
                <c:pt idx="1">
                  <c:v>115</c:v>
                </c:pt>
                <c:pt idx="2">
                  <c:v>38</c:v>
                </c:pt>
                <c:pt idx="3">
                  <c:v>63</c:v>
                </c:pt>
                <c:pt idx="4">
                  <c:v>496</c:v>
                </c:pt>
                <c:pt idx="5">
                  <c:v>130</c:v>
                </c:pt>
                <c:pt idx="6">
                  <c:v>251</c:v>
                </c:pt>
                <c:pt idx="7">
                  <c:v>2</c:v>
                </c:pt>
                <c:pt idx="8">
                  <c:v>23</c:v>
                </c:pt>
                <c:pt idx="9">
                  <c:v>83</c:v>
                </c:pt>
                <c:pt idx="10">
                  <c:v>6</c:v>
                </c:pt>
                <c:pt idx="11">
                  <c:v>1</c:v>
                </c:pt>
                <c:pt idx="12">
                  <c:v>4</c:v>
                </c:pt>
                <c:pt idx="13">
                  <c:v>3</c:v>
                </c:pt>
                <c:pt idx="14">
                  <c:v>2</c:v>
                </c:pt>
              </c:numCache>
            </c:numRef>
          </c:val>
          <c:extLst>
            <c:ext xmlns:c16="http://schemas.microsoft.com/office/drawing/2014/chart" uri="{C3380CC4-5D6E-409C-BE32-E72D297353CC}">
              <c16:uniqueId val="{00000000-A193-4877-AC48-FA2AA12DC1D2}"/>
            </c:ext>
          </c:extLst>
        </c:ser>
        <c:dLbls>
          <c:showLegendKey val="0"/>
          <c:showVal val="0"/>
          <c:showCatName val="0"/>
          <c:showSerName val="0"/>
          <c:showPercent val="0"/>
          <c:showBubbleSize val="0"/>
        </c:dLbls>
        <c:gapWidth val="219"/>
        <c:overlap val="-27"/>
        <c:axId val="1488820895"/>
        <c:axId val="1488820063"/>
        <c:extLst>
          <c:ext xmlns:c15="http://schemas.microsoft.com/office/drawing/2012/chart" uri="{02D57815-91ED-43cb-92C2-25804820EDAC}">
            <c15:filteredBarSeries>
              <c15:ser>
                <c:idx val="0"/>
                <c:order val="0"/>
                <c:tx>
                  <c:strRef>
                    <c:extLst>
                      <c:ext uri="{02D57815-91ED-43cb-92C2-25804820EDAC}">
                        <c15:formulaRef>
                          <c15:sqref>'8.genre and duration'!$B$1</c15:sqref>
                        </c15:formulaRef>
                      </c:ext>
                    </c:extLst>
                    <c:strCache>
                      <c:ptCount val="1"/>
                      <c:pt idx="0">
                        <c:v>runtime</c:v>
                      </c:pt>
                    </c:strCache>
                  </c:strRef>
                </c:tx>
                <c:spPr>
                  <a:solidFill>
                    <a:schemeClr val="accent1"/>
                  </a:solidFill>
                  <a:ln>
                    <a:noFill/>
                  </a:ln>
                  <a:effectLst/>
                </c:spPr>
                <c:invertIfNegative val="0"/>
                <c:cat>
                  <c:strRef>
                    <c:extLst>
                      <c:ext uri="{02D57815-91ED-43cb-92C2-25804820EDAC}">
                        <c15:formulaRef>
                          <c15:sqref>'8.genre and duration'!$A$2:$A$16</c15:sqref>
                        </c15:formulaRef>
                      </c:ext>
                    </c:extLst>
                    <c:strCache>
                      <c:ptCount val="15"/>
                      <c:pt idx="0">
                        <c:v>Action</c:v>
                      </c:pt>
                      <c:pt idx="1">
                        <c:v>Adventure</c:v>
                      </c:pt>
                      <c:pt idx="2">
                        <c:v>Animation</c:v>
                      </c:pt>
                      <c:pt idx="3">
                        <c:v>Biography</c:v>
                      </c:pt>
                      <c:pt idx="4">
                        <c:v>Comedy</c:v>
                      </c:pt>
                      <c:pt idx="5">
                        <c:v>Crime</c:v>
                      </c:pt>
                      <c:pt idx="6">
                        <c:v>Drama</c:v>
                      </c:pt>
                      <c:pt idx="7">
                        <c:v>Family</c:v>
                      </c:pt>
                      <c:pt idx="8">
                        <c:v>Fantasy</c:v>
                      </c:pt>
                      <c:pt idx="9">
                        <c:v>Horror</c:v>
                      </c:pt>
                      <c:pt idx="10">
                        <c:v>Mystery</c:v>
                      </c:pt>
                      <c:pt idx="11">
                        <c:v>Romance</c:v>
                      </c:pt>
                      <c:pt idx="12">
                        <c:v>Sci-Fi</c:v>
                      </c:pt>
                      <c:pt idx="13">
                        <c:v>Thriller</c:v>
                      </c:pt>
                      <c:pt idx="14">
                        <c:v>Western</c:v>
                      </c:pt>
                    </c:strCache>
                  </c:strRef>
                </c:cat>
                <c:val>
                  <c:numRef>
                    <c:extLst>
                      <c:ext uri="{02D57815-91ED-43cb-92C2-25804820EDAC}">
                        <c15:formulaRef>
                          <c15:sqref>'8.genre and duration'!$B$2:$B$16</c15:sqref>
                        </c15:formulaRef>
                      </c:ext>
                    </c:extLst>
                    <c:numCache>
                      <c:formatCode>General</c:formatCode>
                      <c:ptCount val="15"/>
                      <c:pt idx="0">
                        <c:v>124</c:v>
                      </c:pt>
                      <c:pt idx="1">
                        <c:v>104</c:v>
                      </c:pt>
                      <c:pt idx="2">
                        <c:v>83</c:v>
                      </c:pt>
                      <c:pt idx="3">
                        <c:v>129</c:v>
                      </c:pt>
                      <c:pt idx="4">
                        <c:v>88</c:v>
                      </c:pt>
                      <c:pt idx="5">
                        <c:v>104</c:v>
                      </c:pt>
                      <c:pt idx="6">
                        <c:v>146</c:v>
                      </c:pt>
                      <c:pt idx="7">
                        <c:v>115</c:v>
                      </c:pt>
                      <c:pt idx="8">
                        <c:v>96</c:v>
                      </c:pt>
                      <c:pt idx="9">
                        <c:v>95</c:v>
                      </c:pt>
                      <c:pt idx="10">
                        <c:v>127</c:v>
                      </c:pt>
                      <c:pt idx="11">
                        <c:v>115</c:v>
                      </c:pt>
                      <c:pt idx="12">
                        <c:v>87</c:v>
                      </c:pt>
                      <c:pt idx="13">
                        <c:v>119</c:v>
                      </c:pt>
                      <c:pt idx="14">
                        <c:v>90</c:v>
                      </c:pt>
                    </c:numCache>
                  </c:numRef>
                </c:val>
                <c:extLst>
                  <c:ext xmlns:c16="http://schemas.microsoft.com/office/drawing/2014/chart" uri="{C3380CC4-5D6E-409C-BE32-E72D297353CC}">
                    <c16:uniqueId val="{00000001-A193-4877-AC48-FA2AA12DC1D2}"/>
                  </c:ext>
                </c:extLst>
              </c15:ser>
            </c15:filteredBarSeries>
          </c:ext>
        </c:extLst>
      </c:barChart>
      <c:catAx>
        <c:axId val="1488820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88820063"/>
        <c:crosses val="autoZero"/>
        <c:auto val="1"/>
        <c:lblAlgn val="ctr"/>
        <c:lblOffset val="100"/>
        <c:noMultiLvlLbl val="0"/>
      </c:catAx>
      <c:valAx>
        <c:axId val="1488820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88820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'9.company'!$B$1</c:f>
              <c:strCache>
                <c:ptCount val="1"/>
                <c:pt idx="0">
                  <c:v>CompanyMovies</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C008-4F74-9B99-CE24D8A344B9}"/>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C008-4F74-9B99-CE24D8A344B9}"/>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C008-4F74-9B99-CE24D8A344B9}"/>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C008-4F74-9B99-CE24D8A344B9}"/>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C008-4F74-9B99-CE24D8A344B9}"/>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C008-4F74-9B99-CE24D8A344B9}"/>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D-C008-4F74-9B99-CE24D8A344B9}"/>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F-C008-4F74-9B99-CE24D8A344B9}"/>
              </c:ext>
            </c:extLst>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1-C008-4F74-9B99-CE24D8A344B9}"/>
              </c:ext>
            </c:extLst>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3-C008-4F74-9B99-CE24D8A344B9}"/>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C008-4F74-9B99-CE24D8A344B9}"/>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C008-4F74-9B99-CE24D8A344B9}"/>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C008-4F74-9B99-CE24D8A344B9}"/>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7-C008-4F74-9B99-CE24D8A344B9}"/>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9-C008-4F74-9B99-CE24D8A344B9}"/>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B-C008-4F74-9B99-CE24D8A344B9}"/>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D-C008-4F74-9B99-CE24D8A344B9}"/>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F-C008-4F74-9B99-CE24D8A344B9}"/>
                </c:ext>
              </c:extLst>
            </c:dLbl>
            <c:dLbl>
              <c:idx val="8"/>
              <c:layout>
                <c:manualLayout>
                  <c:x val="-2.5462668816039986E-17"/>
                  <c:y val="-3.2407407407407406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1-C008-4F74-9B99-CE24D8A344B9}"/>
                </c:ext>
              </c:extLst>
            </c:dLbl>
            <c:dLbl>
              <c:idx val="9"/>
              <c:layout>
                <c:manualLayout>
                  <c:x val="1.3888888888888838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3-C008-4F74-9B99-CE24D8A344B9}"/>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'9.company'!$A$2:$A$11</c:f>
              <c:strCache>
                <c:ptCount val="10"/>
                <c:pt idx="0">
                  <c:v>Paramount Pictures</c:v>
                </c:pt>
                <c:pt idx="1">
                  <c:v>Universal Pictures</c:v>
                </c:pt>
                <c:pt idx="2">
                  <c:v>Columbia Pictures</c:v>
                </c:pt>
                <c:pt idx="3">
                  <c:v>Warner Bros.</c:v>
                </c:pt>
                <c:pt idx="4">
                  <c:v>Twentieth Century Fox</c:v>
                </c:pt>
                <c:pt idx="5">
                  <c:v>TriStar Pictures</c:v>
                </c:pt>
                <c:pt idx="6">
                  <c:v>Orion Pictures</c:v>
                </c:pt>
                <c:pt idx="7">
                  <c:v>Touchstone Pictures</c:v>
                </c:pt>
                <c:pt idx="8">
                  <c:v>Metro-Goldwyn-Mayer (MGM)</c:v>
                </c:pt>
                <c:pt idx="9">
                  <c:v>New Line Cinema</c:v>
                </c:pt>
              </c:strCache>
            </c:strRef>
          </c:cat>
          <c:val>
            <c:numRef>
              <c:f>'9.company'!$B$2:$B$11</c:f>
              <c:numCache>
                <c:formatCode>General</c:formatCode>
                <c:ptCount val="10"/>
                <c:pt idx="0">
                  <c:v>107</c:v>
                </c:pt>
                <c:pt idx="1">
                  <c:v>100</c:v>
                </c:pt>
                <c:pt idx="2">
                  <c:v>87</c:v>
                </c:pt>
                <c:pt idx="3">
                  <c:v>84</c:v>
                </c:pt>
                <c:pt idx="4">
                  <c:v>54</c:v>
                </c:pt>
                <c:pt idx="5">
                  <c:v>47</c:v>
                </c:pt>
                <c:pt idx="6">
                  <c:v>43</c:v>
                </c:pt>
                <c:pt idx="7">
                  <c:v>37</c:v>
                </c:pt>
                <c:pt idx="8">
                  <c:v>35</c:v>
                </c:pt>
                <c:pt idx="9">
                  <c:v>31</c:v>
                </c:pt>
              </c:numCache>
            </c:numRef>
          </c:val>
          <c:extLst>
            <c:ext xmlns:c16="http://schemas.microsoft.com/office/drawing/2014/chart" uri="{C3380CC4-5D6E-409C-BE32-E72D297353CC}">
              <c16:uniqueId val="{00000014-C008-4F74-9B99-CE24D8A344B9}"/>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'10, score more than 8'!$C$1</c:f>
              <c:strCache>
                <c:ptCount val="1"/>
                <c:pt idx="0">
                  <c:v>CompanyMovies</c:v>
                </c:pt>
              </c:strCache>
            </c:strRef>
          </c:tx>
          <c:spPr>
            <a:solidFill>
              <a:schemeClr val="accent1"/>
            </a:solidFill>
            <a:ln>
              <a:noFill/>
            </a:ln>
            <a:effectLst/>
          </c:spPr>
          <c:invertIfNegative val="0"/>
          <c:cat>
            <c:multiLvlStrRef>
              <c:f>'10, score more than 8'!$A$2:$B$31</c:f>
              <c:multiLvlStrCache>
                <c:ptCount val="30"/>
                <c:lvl>
                  <c:pt idx="0">
                    <c:v>Warner Bros.</c:v>
                  </c:pt>
                  <c:pt idx="1">
                    <c:v>Lucasfilm</c:v>
                  </c:pt>
                  <c:pt idx="2">
                    <c:v>Chartoff-Winkler Productions</c:v>
                  </c:pt>
                  <c:pt idx="3">
                    <c:v>Paramount Pictures</c:v>
                  </c:pt>
                  <c:pt idx="4">
                    <c:v>The Ladd Company</c:v>
                  </c:pt>
                  <c:pt idx="5">
                    <c:v>Universal Pictures</c:v>
                  </c:pt>
                  <c:pt idx="6">
                    <c:v>Cinematograph AB</c:v>
                  </c:pt>
                  <c:pt idx="7">
                    <c:v>AMLF</c:v>
                  </c:pt>
                  <c:pt idx="8">
                    <c:v>Nibariki</c:v>
                  </c:pt>
                  <c:pt idx="9">
                    <c:v>Greenwich Film Productions</c:v>
                  </c:pt>
                  <c:pt idx="10">
                    <c:v>Twentieth Century Fox</c:v>
                  </c:pt>
                  <c:pt idx="11">
                    <c:v>Columbia Pictures</c:v>
                  </c:pt>
                  <c:pt idx="12">
                    <c:v>Hemdale</c:v>
                  </c:pt>
                  <c:pt idx="13">
                    <c:v>Act III Communications</c:v>
                  </c:pt>
                  <c:pt idx="14">
                    <c:v>Natant</c:v>
                  </c:pt>
                  <c:pt idx="15">
                    <c:v>Cristaldifilm</c:v>
                  </c:pt>
                  <c:pt idx="16">
                    <c:v>Tokuma Japan Communications</c:v>
                  </c:pt>
                  <c:pt idx="17">
                    <c:v>Touchstone Pictures</c:v>
                  </c:pt>
                  <c:pt idx="18">
                    <c:v>Carolco Pictures</c:v>
                  </c:pt>
                  <c:pt idx="19">
                    <c:v>Strong Heart/Demme Production</c:v>
                  </c:pt>
                  <c:pt idx="20">
                    <c:v>Live Entertainment</c:v>
                  </c:pt>
                  <c:pt idx="21">
                    <c:v>Hell's Kitchen Films</c:v>
                  </c:pt>
                  <c:pt idx="22">
                    <c:v>Tomson Films</c:v>
                  </c:pt>
                  <c:pt idx="23">
                    <c:v>Castle Rock Entertainment</c:v>
                  </c:pt>
                  <c:pt idx="24">
                    <c:v>Miramax</c:v>
                  </c:pt>
                  <c:pt idx="25">
                    <c:v>Walt Disney Pictures</c:v>
                  </c:pt>
                  <c:pt idx="26">
                    <c:v>Cecchi Gori Pictures</c:v>
                  </c:pt>
                  <c:pt idx="27">
                    <c:v>Icon Entertainment International</c:v>
                  </c:pt>
                  <c:pt idx="28">
                    <c:v>PolyGram Filmed Entertainment</c:v>
                  </c:pt>
                  <c:pt idx="29">
                    <c:v>CiBy 2000</c:v>
                  </c:pt>
                </c:lvl>
                <c:lvl>
                  <c:pt idx="0">
                    <c:v>8.4</c:v>
                  </c:pt>
                  <c:pt idx="1">
                    <c:v>8.7</c:v>
                  </c:pt>
                  <c:pt idx="2">
                    <c:v>8.2</c:v>
                  </c:pt>
                  <c:pt idx="3">
                    <c:v>8.4</c:v>
                  </c:pt>
                  <c:pt idx="4">
                    <c:v>8.1</c:v>
                  </c:pt>
                  <c:pt idx="5">
                    <c:v>8.1</c:v>
                  </c:pt>
                  <c:pt idx="6">
                    <c:v>8.1</c:v>
                  </c:pt>
                  <c:pt idx="7">
                    <c:v>8.3</c:v>
                  </c:pt>
                  <c:pt idx="8">
                    <c:v>8.1</c:v>
                  </c:pt>
                  <c:pt idx="9">
                    <c:v>8.2</c:v>
                  </c:pt>
                  <c:pt idx="10">
                    <c:v>8.3</c:v>
                  </c:pt>
                  <c:pt idx="11">
                    <c:v>8.1</c:v>
                  </c:pt>
                  <c:pt idx="12">
                    <c:v>8.1</c:v>
                  </c:pt>
                  <c:pt idx="13">
                    <c:v>8.1</c:v>
                  </c:pt>
                  <c:pt idx="14">
                    <c:v>8.3</c:v>
                  </c:pt>
                  <c:pt idx="15">
                    <c:v>8.5</c:v>
                  </c:pt>
                  <c:pt idx="16">
                    <c:v>8.2</c:v>
                  </c:pt>
                  <c:pt idx="17">
                    <c:v>8.1</c:v>
                  </c:pt>
                  <c:pt idx="18">
                    <c:v>8.5</c:v>
                  </c:pt>
                  <c:pt idx="19">
                    <c:v>8.6</c:v>
                  </c:pt>
                  <c:pt idx="20">
                    <c:v>8.3</c:v>
                  </c:pt>
                  <c:pt idx="21">
                    <c:v>8.1</c:v>
                  </c:pt>
                  <c:pt idx="22">
                    <c:v>8.1</c:v>
                  </c:pt>
                  <c:pt idx="23">
                    <c:v>9.3</c:v>
                  </c:pt>
                  <c:pt idx="24">
                    <c:v>8.9</c:v>
                  </c:pt>
                  <c:pt idx="25">
                    <c:v>8.5</c:v>
                  </c:pt>
                  <c:pt idx="26">
                    <c:v>8.6</c:v>
                  </c:pt>
                  <c:pt idx="27">
                    <c:v>8.3</c:v>
                  </c:pt>
                  <c:pt idx="28">
                    <c:v>8.5</c:v>
                  </c:pt>
                  <c:pt idx="29">
                    <c:v>8.1</c:v>
                  </c:pt>
                </c:lvl>
              </c:multiLvlStrCache>
            </c:multiLvlStrRef>
          </c:cat>
          <c:val>
            <c:numRef>
              <c:f>'10, score more than 8'!$C$2:$C$31</c:f>
              <c:numCache>
                <c:formatCode>General</c:formatCode>
                <c:ptCount val="30"/>
                <c:pt idx="0">
                  <c:v>4</c:v>
                </c:pt>
                <c:pt idx="1">
                  <c:v>2</c:v>
                </c:pt>
                <c:pt idx="2">
                  <c:v>1</c:v>
                </c:pt>
                <c:pt idx="3">
                  <c:v>3</c:v>
                </c:pt>
                <c:pt idx="4">
                  <c:v>2</c:v>
                </c:pt>
                <c:pt idx="5">
                  <c:v>6</c:v>
                </c:pt>
                <c:pt idx="6">
                  <c:v>1</c:v>
                </c:pt>
                <c:pt idx="7">
                  <c:v>1</c:v>
                </c:pt>
                <c:pt idx="8">
                  <c:v>1</c:v>
                </c:pt>
                <c:pt idx="9">
                  <c:v>1</c:v>
                </c:pt>
                <c:pt idx="10">
                  <c:v>2</c:v>
                </c:pt>
                <c:pt idx="11">
                  <c:v>1</c:v>
                </c:pt>
                <c:pt idx="12">
                  <c:v>1</c:v>
                </c:pt>
                <c:pt idx="13">
                  <c:v>1</c:v>
                </c:pt>
                <c:pt idx="14">
                  <c:v>1</c:v>
                </c:pt>
                <c:pt idx="15">
                  <c:v>1</c:v>
                </c:pt>
                <c:pt idx="16">
                  <c:v>1</c:v>
                </c:pt>
                <c:pt idx="17">
                  <c:v>1</c:v>
                </c:pt>
                <c:pt idx="18">
                  <c:v>1</c:v>
                </c:pt>
                <c:pt idx="19">
                  <c:v>1</c:v>
                </c:pt>
                <c:pt idx="20">
                  <c:v>1</c:v>
                </c:pt>
                <c:pt idx="21">
                  <c:v>1</c:v>
                </c:pt>
                <c:pt idx="22">
                  <c:v>1</c:v>
                </c:pt>
                <c:pt idx="23">
                  <c:v>2</c:v>
                </c:pt>
                <c:pt idx="24">
                  <c:v>1</c:v>
                </c:pt>
                <c:pt idx="25">
                  <c:v>2</c:v>
                </c:pt>
                <c:pt idx="26">
                  <c:v>1</c:v>
                </c:pt>
                <c:pt idx="27">
                  <c:v>1</c:v>
                </c:pt>
                <c:pt idx="28">
                  <c:v>1</c:v>
                </c:pt>
                <c:pt idx="29">
                  <c:v>1</c:v>
                </c:pt>
              </c:numCache>
            </c:numRef>
          </c:val>
          <c:extLst>
            <c:ext xmlns:c16="http://schemas.microsoft.com/office/drawing/2014/chart" uri="{C3380CC4-5D6E-409C-BE32-E72D297353CC}">
              <c16:uniqueId val="{00000000-BDAE-4D33-8EC3-C0F1FEC43680}"/>
            </c:ext>
          </c:extLst>
        </c:ser>
        <c:dLbls>
          <c:showLegendKey val="0"/>
          <c:showVal val="0"/>
          <c:showCatName val="0"/>
          <c:showSerName val="0"/>
          <c:showPercent val="0"/>
          <c:showBubbleSize val="0"/>
        </c:dLbls>
        <c:gapWidth val="219"/>
        <c:overlap val="-27"/>
        <c:axId val="1186910879"/>
        <c:axId val="1186911711"/>
      </c:barChart>
      <c:catAx>
        <c:axId val="1186910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186911711"/>
        <c:crosses val="autoZero"/>
        <c:auto val="1"/>
        <c:lblAlgn val="ctr"/>
        <c:lblOffset val="100"/>
        <c:noMultiLvlLbl val="0"/>
      </c:catAx>
      <c:valAx>
        <c:axId val="1186911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186910879"/>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16000E-830B-4F9D-BAFD-173C1EF73242}"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803BE-9233-4C26-8341-041E700A4D7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16000E-830B-4F9D-BAFD-173C1EF73242}"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803BE-9233-4C26-8341-041E700A4D7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16000E-830B-4F9D-BAFD-173C1EF73242}"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803BE-9233-4C26-8341-041E700A4D7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16000E-830B-4F9D-BAFD-173C1EF73242}"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803BE-9233-4C26-8341-041E700A4D7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16000E-830B-4F9D-BAFD-173C1EF73242}"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803BE-9233-4C26-8341-041E700A4D7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16000E-830B-4F9D-BAFD-173C1EF73242}"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803BE-9233-4C26-8341-041E700A4D7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16000E-830B-4F9D-BAFD-173C1EF73242}" type="datetimeFigureOut">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803BE-9233-4C26-8341-041E700A4D7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16000E-830B-4F9D-BAFD-173C1EF73242}" type="datetimeFigureOut">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803BE-9233-4C26-8341-041E700A4D7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16000E-830B-4F9D-BAFD-173C1EF73242}" type="datetimeFigureOut">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803BE-9233-4C26-8341-041E700A4D7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16000E-830B-4F9D-BAFD-173C1EF73242}"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803BE-9233-4C26-8341-041E700A4D7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16000E-830B-4F9D-BAFD-173C1EF73242}"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803BE-9233-4C26-8341-041E700A4D7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duotone>
              <a:schemeClr val="accent5">
                <a:shade val="45000"/>
                <a:satMod val="135000"/>
              </a:schemeClr>
              <a:prstClr val="white"/>
            </a:duotone>
            <a:extLst>
              <a:ext uri="{BEBA8EAE-BF5A-486C-A8C5-ECC9F3942E4B}">
                <a14:imgProps xmlns:a14="http://schemas.microsoft.com/office/drawing/2010/main">
                  <a14:imgLayer r:embed="rId14">
                    <a14:imgEffect>
                      <a14:brightnessContrast bright="-14000" contrast="9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05000" y="274638"/>
            <a:ext cx="6781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05000" y="1600200"/>
            <a:ext cx="6781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6000E-830B-4F9D-BAFD-173C1EF73242}" type="datetimeFigureOut">
              <a:rPr lang="en-US" smtClean="0"/>
              <a:t>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803BE-9233-4C26-8341-041E700A4D7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accent5">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5">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5">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5">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5">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10000" contrast="-2000"/>
                    </a14:imgEffect>
                  </a14:imgLayer>
                </a14:imgProps>
              </a:ext>
            </a:extLst>
          </a:blip>
          <a:srcRect/>
          <a:stretch>
            <a:fillRect l="-2000" r="-2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4135408" y="1124744"/>
            <a:ext cx="5040560" cy="1143000"/>
          </a:xfrm>
        </p:spPr>
        <p:txBody>
          <a:bodyPr>
            <a:noAutofit/>
          </a:bodyPr>
          <a:lstStyle/>
          <a:p>
            <a:r>
              <a:rPr lang="en-IN" sz="5400" dirty="0">
                <a:latin typeface="Gloucester MT Extra Condensed" panose="02030808020601010101" pitchFamily="18" charset="0"/>
              </a:rPr>
              <a:t>MOVIE  INDUSTRY</a:t>
            </a:r>
          </a:p>
        </p:txBody>
      </p:sp>
    </p:spTree>
    <p:extLst>
      <p:ext uri="{BB962C8B-B14F-4D97-AF65-F5344CB8AC3E}">
        <p14:creationId xmlns:p14="http://schemas.microsoft.com/office/powerpoint/2010/main" val="74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fornian FB" panose="0207040306080B030204" pitchFamily="18" charset="0"/>
              </a:rPr>
              <a:t>Data Analysis</a:t>
            </a:r>
          </a:p>
        </p:txBody>
      </p:sp>
      <p:sp>
        <p:nvSpPr>
          <p:cNvPr id="3" name="Content Placeholder 2"/>
          <p:cNvSpPr>
            <a:spLocks noGrp="1"/>
          </p:cNvSpPr>
          <p:nvPr>
            <p:ph idx="1"/>
          </p:nvPr>
        </p:nvSpPr>
        <p:spPr>
          <a:xfrm>
            <a:off x="1905000" y="1556792"/>
            <a:ext cx="6781800" cy="4525963"/>
          </a:xfrm>
        </p:spPr>
        <p:txBody>
          <a:bodyPr>
            <a:normAutofit/>
          </a:bodyPr>
          <a:lstStyle/>
          <a:p>
            <a:pPr algn="just"/>
            <a:r>
              <a:rPr lang="en-IN" sz="2800" dirty="0">
                <a:solidFill>
                  <a:schemeClr val="accent1">
                    <a:lumMod val="50000"/>
                  </a:schemeClr>
                </a:solidFill>
                <a:latin typeface="Times New Roman" panose="02020603050405020304" pitchFamily="18" charset="0"/>
                <a:cs typeface="Times New Roman" panose="02020603050405020304" pitchFamily="18" charset="0"/>
              </a:rPr>
              <a:t>To analyse the data here we consider different factors which will help me to interpret the result</a:t>
            </a:r>
          </a:p>
          <a:p>
            <a:pPr algn="just"/>
            <a:r>
              <a:rPr lang="en-IN" sz="2800" dirty="0">
                <a:solidFill>
                  <a:schemeClr val="accent1">
                    <a:lumMod val="50000"/>
                  </a:schemeClr>
                </a:solidFill>
                <a:latin typeface="Times New Roman" panose="02020603050405020304" pitchFamily="18" charset="0"/>
                <a:cs typeface="Times New Roman" panose="02020603050405020304" pitchFamily="18" charset="0"/>
              </a:rPr>
              <a:t>Here we have dataset with which we will compare and shows the result by using charts like bar, pie etc. with the help of MySQL.</a:t>
            </a:r>
            <a:endParaRPr lang="en-IN" dirty="0"/>
          </a:p>
        </p:txBody>
      </p:sp>
    </p:spTree>
    <p:extLst>
      <p:ext uri="{BB962C8B-B14F-4D97-AF65-F5344CB8AC3E}">
        <p14:creationId xmlns:p14="http://schemas.microsoft.com/office/powerpoint/2010/main" val="146560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p:cNvGraphicFramePr>
            <a:graphicFrameLocks/>
          </p:cNvGraphicFramePr>
          <p:nvPr>
            <p:extLst>
              <p:ext uri="{D42A27DB-BD31-4B8C-83A1-F6EECF244321}">
                <p14:modId xmlns:p14="http://schemas.microsoft.com/office/powerpoint/2010/main" val="4254830841"/>
              </p:ext>
            </p:extLst>
          </p:nvPr>
        </p:nvGraphicFramePr>
        <p:xfrm>
          <a:off x="3731649" y="207638"/>
          <a:ext cx="5412352" cy="27719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179007008"/>
              </p:ext>
            </p:extLst>
          </p:nvPr>
        </p:nvGraphicFramePr>
        <p:xfrm>
          <a:off x="1691680" y="3356992"/>
          <a:ext cx="4896544" cy="2984754"/>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251520" y="692696"/>
            <a:ext cx="3312368"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the diagram we can show the top scored movies with their rank, here The Shawshank Redemption has the rank 1 with 9.3 score.</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588224" y="3356992"/>
            <a:ext cx="2376264" cy="260738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its shows the bar diagram of votes and we can say that highest vote of the movies has the highest rank like movie with 1 rank and 9.3 score has the highest votes.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425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576" y="836712"/>
            <a:ext cx="7776864" cy="1944216"/>
          </a:xfrm>
        </p:spPr>
        <p:txBody>
          <a:bodyPr>
            <a:normAutofit fontScale="90000"/>
          </a:bodyPr>
          <a:lstStyle/>
          <a:p>
            <a:pPr marL="571500" indent="-5715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Compare the between the rank , score, votes and budget. Find that top 10 budget movies might not have the highest rank. So from this we can interpreted that the movie score does not depend on movie budget as the highest movie budget with has low rank as well as low score also has low votes</a:t>
            </a:r>
            <a:r>
              <a:rPr lang="en-US" sz="2400" dirty="0">
                <a:solidFill>
                  <a:schemeClr val="tx1"/>
                </a:solidFill>
              </a:rPr>
              <a:t>.</a:t>
            </a:r>
            <a:endParaRPr lang="en-IN" sz="2400" dirty="0">
              <a:solidFill>
                <a:schemeClr val="tx1"/>
              </a:solidFill>
            </a:endParaRPr>
          </a:p>
        </p:txBody>
      </p:sp>
      <p:graphicFrame>
        <p:nvGraphicFramePr>
          <p:cNvPr id="7" name="Chart 6"/>
          <p:cNvGraphicFramePr>
            <a:graphicFrameLocks/>
          </p:cNvGraphicFramePr>
          <p:nvPr>
            <p:extLst>
              <p:ext uri="{D42A27DB-BD31-4B8C-83A1-F6EECF244321}">
                <p14:modId xmlns:p14="http://schemas.microsoft.com/office/powerpoint/2010/main" val="471190958"/>
              </p:ext>
            </p:extLst>
          </p:nvPr>
        </p:nvGraphicFramePr>
        <p:xfrm>
          <a:off x="1938766" y="2924944"/>
          <a:ext cx="6449658" cy="33569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3841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476672"/>
            <a:ext cx="3707904" cy="2002234"/>
          </a:xfrm>
        </p:spPr>
        <p:txBody>
          <a:bodyPr>
            <a:noAutofit/>
          </a:bodyPr>
          <a:lstStyle/>
          <a:p>
            <a:pPr marL="342900" indent="-342900"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Shows the number of movies were produced in the each year where the highest number produced in the year 1993.  </a:t>
            </a:r>
            <a:endParaRPr lang="en-IN" sz="22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4119392991"/>
              </p:ext>
            </p:extLst>
          </p:nvPr>
        </p:nvGraphicFramePr>
        <p:xfrm>
          <a:off x="4139952" y="188641"/>
          <a:ext cx="4896544" cy="28083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27494837"/>
              </p:ext>
            </p:extLst>
          </p:nvPr>
        </p:nvGraphicFramePr>
        <p:xfrm>
          <a:off x="1691680" y="3140968"/>
          <a:ext cx="4464496" cy="338437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6156176" y="3429000"/>
            <a:ext cx="2736304"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Highest numbers of movies were produced in each country.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Finds that United States produces highest no. of movies then United Kingdom</a:t>
            </a:r>
            <a:endParaRPr lang="en-IN" sz="2000" dirty="0"/>
          </a:p>
        </p:txBody>
      </p:sp>
    </p:spTree>
    <p:extLst>
      <p:ext uri="{BB962C8B-B14F-4D97-AF65-F5344CB8AC3E}">
        <p14:creationId xmlns:p14="http://schemas.microsoft.com/office/powerpoint/2010/main" val="441212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2684376423"/>
              </p:ext>
            </p:extLst>
          </p:nvPr>
        </p:nvGraphicFramePr>
        <p:xfrm>
          <a:off x="4283968" y="332656"/>
          <a:ext cx="4572000" cy="27363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602500376"/>
              </p:ext>
            </p:extLst>
          </p:nvPr>
        </p:nvGraphicFramePr>
        <p:xfrm>
          <a:off x="1619672" y="3501008"/>
          <a:ext cx="4572000" cy="295922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251520" y="548680"/>
            <a:ext cx="360040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Explain the unique list of the genres present in the data set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highest number of movies produced in comedy and action.</a:t>
            </a: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444208" y="3717032"/>
            <a:ext cx="2232248"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Shows the average duration of movies in each genre.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show time is highest in comedy and action.</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45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2038597025"/>
              </p:ext>
            </p:extLst>
          </p:nvPr>
        </p:nvGraphicFramePr>
        <p:xfrm>
          <a:off x="4499992" y="11663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763793284"/>
              </p:ext>
            </p:extLst>
          </p:nvPr>
        </p:nvGraphicFramePr>
        <p:xfrm>
          <a:off x="1619672" y="3284984"/>
          <a:ext cx="4572000" cy="310324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539552" y="476672"/>
            <a:ext cx="3312368"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Many releases from each top 10 company.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Warner Bros. produces the highest number of movies then the Columbia Pictures</a:t>
            </a:r>
            <a:endParaRPr lang="en-IN"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299175" y="3501008"/>
            <a:ext cx="2772817"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Shows the Production house has produced the most number of hit movies  where score &gt; 8.</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the Universal Pictures produces the most number of hit movies.</a:t>
            </a:r>
            <a:endParaRPr lang="en-IN" dirty="0"/>
          </a:p>
        </p:txBody>
      </p:sp>
    </p:spTree>
    <p:extLst>
      <p:ext uri="{BB962C8B-B14F-4D97-AF65-F5344CB8AC3E}">
        <p14:creationId xmlns:p14="http://schemas.microsoft.com/office/powerpoint/2010/main" val="2279493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90603979"/>
              </p:ext>
            </p:extLst>
          </p:nvPr>
        </p:nvGraphicFramePr>
        <p:xfrm>
          <a:off x="1763688" y="1268760"/>
          <a:ext cx="3024336" cy="3672408"/>
        </p:xfrm>
        <a:graphic>
          <a:graphicData uri="http://schemas.openxmlformats.org/drawingml/2006/table">
            <a:tbl>
              <a:tblPr/>
              <a:tblGrid>
                <a:gridCol w="1008112">
                  <a:extLst>
                    <a:ext uri="{9D8B030D-6E8A-4147-A177-3AD203B41FA5}">
                      <a16:colId xmlns:a16="http://schemas.microsoft.com/office/drawing/2014/main" val="3348318479"/>
                    </a:ext>
                  </a:extLst>
                </a:gridCol>
                <a:gridCol w="784087">
                  <a:extLst>
                    <a:ext uri="{9D8B030D-6E8A-4147-A177-3AD203B41FA5}">
                      <a16:colId xmlns:a16="http://schemas.microsoft.com/office/drawing/2014/main" val="3663899607"/>
                    </a:ext>
                  </a:extLst>
                </a:gridCol>
                <a:gridCol w="1232137">
                  <a:extLst>
                    <a:ext uri="{9D8B030D-6E8A-4147-A177-3AD203B41FA5}">
                      <a16:colId xmlns:a16="http://schemas.microsoft.com/office/drawing/2014/main" val="530645491"/>
                    </a:ext>
                  </a:extLst>
                </a:gridCol>
              </a:tblGrid>
              <a:tr h="255444">
                <a:tc>
                  <a:txBody>
                    <a:bodyPr/>
                    <a:lstStyle/>
                    <a:p>
                      <a:pPr algn="l"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Genre</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Votes</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Movie</a:t>
                      </a:r>
                      <a:r>
                        <a:rPr lang="en-IN" sz="1400" b="1" i="0" u="none" strike="noStrike" baseline="0" dirty="0">
                          <a:solidFill>
                            <a:schemeClr val="tx1"/>
                          </a:solidFill>
                          <a:effectLst/>
                          <a:latin typeface="Times New Roman" panose="02020603050405020304" pitchFamily="18" charset="0"/>
                          <a:cs typeface="Times New Roman" panose="02020603050405020304" pitchFamily="18" charset="0"/>
                        </a:rPr>
                        <a:t> </a:t>
                      </a:r>
                      <a:r>
                        <a:rPr lang="en-IN" sz="1400" b="1" i="0" u="none" strike="noStrike" dirty="0">
                          <a:solidFill>
                            <a:schemeClr val="tx1"/>
                          </a:solidFill>
                          <a:effectLst/>
                          <a:latin typeface="Times New Roman" panose="02020603050405020304" pitchFamily="18" charset="0"/>
                          <a:cs typeface="Times New Roman" panose="02020603050405020304" pitchFamily="18" charset="0"/>
                        </a:rPr>
                        <a:t>count</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34170700"/>
                  </a:ext>
                </a:extLst>
              </a:tr>
              <a:tr h="253276">
                <a:tc>
                  <a:txBody>
                    <a:bodyPr/>
                    <a:lstStyle/>
                    <a:p>
                      <a:pPr algn="l"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Adventure</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a:solidFill>
                            <a:schemeClr val="tx1"/>
                          </a:solidFill>
                          <a:effectLst/>
                          <a:latin typeface="Times New Roman" panose="02020603050405020304" pitchFamily="18" charset="0"/>
                          <a:cs typeface="Times New Roman" panose="02020603050405020304" pitchFamily="18" charset="0"/>
                        </a:rPr>
                        <a:t>65000</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81</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4170646"/>
                  </a:ext>
                </a:extLst>
              </a:tr>
              <a:tr h="253276">
                <a:tc>
                  <a:txBody>
                    <a:bodyPr/>
                    <a:lstStyle/>
                    <a:p>
                      <a:pPr algn="l" fontAlgn="b"/>
                      <a:r>
                        <a:rPr lang="en-IN" sz="1400" b="1" i="0" u="none" strike="noStrike">
                          <a:solidFill>
                            <a:schemeClr val="tx1"/>
                          </a:solidFill>
                          <a:effectLst/>
                          <a:latin typeface="Times New Roman" panose="02020603050405020304" pitchFamily="18" charset="0"/>
                          <a:cs typeface="Times New Roman" panose="02020603050405020304" pitchFamily="18" charset="0"/>
                        </a:rPr>
                        <a:t>Action</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1200000</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340</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2025916"/>
                  </a:ext>
                </a:extLst>
              </a:tr>
              <a:tr h="221428">
                <a:tc>
                  <a:txBody>
                    <a:bodyPr/>
                    <a:lstStyle/>
                    <a:p>
                      <a:pPr algn="l" fontAlgn="b"/>
                      <a:r>
                        <a:rPr lang="en-IN" sz="1400" b="1" i="0" u="none" strike="noStrike">
                          <a:solidFill>
                            <a:schemeClr val="tx1"/>
                          </a:solidFill>
                          <a:effectLst/>
                          <a:latin typeface="Times New Roman" panose="02020603050405020304" pitchFamily="18" charset="0"/>
                          <a:cs typeface="Times New Roman" panose="02020603050405020304" pitchFamily="18" charset="0"/>
                        </a:rPr>
                        <a:t>Comedy</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221000</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433</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3292474"/>
                  </a:ext>
                </a:extLst>
              </a:tr>
              <a:tr h="221428">
                <a:tc>
                  <a:txBody>
                    <a:bodyPr/>
                    <a:lstStyle/>
                    <a:p>
                      <a:pPr algn="l" fontAlgn="b"/>
                      <a:r>
                        <a:rPr lang="en-IN" sz="1400" b="1" i="0" u="none" strike="noStrike">
                          <a:solidFill>
                            <a:schemeClr val="tx1"/>
                          </a:solidFill>
                          <a:effectLst/>
                          <a:latin typeface="Times New Roman" panose="02020603050405020304" pitchFamily="18" charset="0"/>
                          <a:cs typeface="Times New Roman" panose="02020603050405020304" pitchFamily="18" charset="0"/>
                        </a:rPr>
                        <a:t>Horror</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a:solidFill>
                            <a:schemeClr val="tx1"/>
                          </a:solidFill>
                          <a:effectLst/>
                          <a:latin typeface="Times New Roman" panose="02020603050405020304" pitchFamily="18" charset="0"/>
                          <a:cs typeface="Times New Roman" panose="02020603050405020304" pitchFamily="18" charset="0"/>
                        </a:rPr>
                        <a:t>123000</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66</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7624063"/>
                  </a:ext>
                </a:extLst>
              </a:tr>
              <a:tr h="221428">
                <a:tc>
                  <a:txBody>
                    <a:bodyPr/>
                    <a:lstStyle/>
                    <a:p>
                      <a:pPr algn="l" fontAlgn="b"/>
                      <a:r>
                        <a:rPr lang="en-IN" sz="1400" b="1" i="0" u="none" strike="noStrike">
                          <a:solidFill>
                            <a:schemeClr val="tx1"/>
                          </a:solidFill>
                          <a:effectLst/>
                          <a:latin typeface="Times New Roman" panose="02020603050405020304" pitchFamily="18" charset="0"/>
                          <a:cs typeface="Times New Roman" panose="02020603050405020304" pitchFamily="18" charset="0"/>
                        </a:rPr>
                        <a:t>Biography</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a:solidFill>
                            <a:schemeClr val="tx1"/>
                          </a:solidFill>
                          <a:effectLst/>
                          <a:latin typeface="Times New Roman" panose="02020603050405020304" pitchFamily="18" charset="0"/>
                          <a:cs typeface="Times New Roman" panose="02020603050405020304" pitchFamily="18" charset="0"/>
                        </a:rPr>
                        <a:t>330000</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44</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3008239"/>
                  </a:ext>
                </a:extLst>
              </a:tr>
              <a:tr h="221428">
                <a:tc>
                  <a:txBody>
                    <a:bodyPr/>
                    <a:lstStyle/>
                    <a:p>
                      <a:pPr algn="l" fontAlgn="b"/>
                      <a:r>
                        <a:rPr lang="en-IN" sz="1400" b="1" i="0" u="none" strike="noStrike">
                          <a:solidFill>
                            <a:schemeClr val="tx1"/>
                          </a:solidFill>
                          <a:effectLst/>
                          <a:latin typeface="Times New Roman" panose="02020603050405020304" pitchFamily="18" charset="0"/>
                          <a:cs typeface="Times New Roman" panose="02020603050405020304" pitchFamily="18" charset="0"/>
                        </a:rPr>
                        <a:t>Drama</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a:solidFill>
                            <a:schemeClr val="tx1"/>
                          </a:solidFill>
                          <a:effectLst/>
                          <a:latin typeface="Times New Roman" panose="02020603050405020304" pitchFamily="18" charset="0"/>
                          <a:cs typeface="Times New Roman" panose="02020603050405020304" pitchFamily="18" charset="0"/>
                        </a:rPr>
                        <a:t>49000</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179</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7085968"/>
                  </a:ext>
                </a:extLst>
              </a:tr>
              <a:tr h="221428">
                <a:tc>
                  <a:txBody>
                    <a:bodyPr/>
                    <a:lstStyle/>
                    <a:p>
                      <a:pPr algn="l" fontAlgn="b"/>
                      <a:r>
                        <a:rPr lang="en-IN" sz="1400" b="1" i="0" u="none" strike="noStrike">
                          <a:solidFill>
                            <a:schemeClr val="tx1"/>
                          </a:solidFill>
                          <a:effectLst/>
                          <a:latin typeface="Times New Roman" panose="02020603050405020304" pitchFamily="18" charset="0"/>
                          <a:cs typeface="Times New Roman" panose="02020603050405020304" pitchFamily="18" charset="0"/>
                        </a:rPr>
                        <a:t>Crime</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a:solidFill>
                            <a:schemeClr val="tx1"/>
                          </a:solidFill>
                          <a:effectLst/>
                          <a:latin typeface="Times New Roman" panose="02020603050405020304" pitchFamily="18" charset="0"/>
                          <a:cs typeface="Times New Roman" panose="02020603050405020304" pitchFamily="18" charset="0"/>
                        </a:rPr>
                        <a:t>37000</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108</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9274398"/>
                  </a:ext>
                </a:extLst>
              </a:tr>
              <a:tr h="221428">
                <a:tc>
                  <a:txBody>
                    <a:bodyPr/>
                    <a:lstStyle/>
                    <a:p>
                      <a:pPr algn="l" fontAlgn="b"/>
                      <a:r>
                        <a:rPr lang="en-IN" sz="1400" b="1" i="0" u="none" strike="noStrike">
                          <a:solidFill>
                            <a:schemeClr val="tx1"/>
                          </a:solidFill>
                          <a:effectLst/>
                          <a:latin typeface="Times New Roman" panose="02020603050405020304" pitchFamily="18" charset="0"/>
                          <a:cs typeface="Times New Roman" panose="02020603050405020304" pitchFamily="18" charset="0"/>
                        </a:rPr>
                        <a:t>Fantasy</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a:solidFill>
                            <a:schemeClr val="tx1"/>
                          </a:solidFill>
                          <a:effectLst/>
                          <a:latin typeface="Times New Roman" panose="02020603050405020304" pitchFamily="18" charset="0"/>
                          <a:cs typeface="Times New Roman" panose="02020603050405020304" pitchFamily="18" charset="0"/>
                        </a:rPr>
                        <a:t>12000</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19</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3209684"/>
                  </a:ext>
                </a:extLst>
              </a:tr>
              <a:tr h="253276">
                <a:tc>
                  <a:txBody>
                    <a:bodyPr/>
                    <a:lstStyle/>
                    <a:p>
                      <a:pPr algn="l" fontAlgn="b"/>
                      <a:r>
                        <a:rPr lang="en-IN" sz="1400" b="1" i="0" u="none" strike="noStrike">
                          <a:solidFill>
                            <a:schemeClr val="tx1"/>
                          </a:solidFill>
                          <a:effectLst/>
                          <a:latin typeface="Times New Roman" panose="02020603050405020304" pitchFamily="18" charset="0"/>
                          <a:cs typeface="Times New Roman" panose="02020603050405020304" pitchFamily="18" charset="0"/>
                        </a:rPr>
                        <a:t>Animation</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a:solidFill>
                            <a:schemeClr val="tx1"/>
                          </a:solidFill>
                          <a:effectLst/>
                          <a:latin typeface="Times New Roman" panose="02020603050405020304" pitchFamily="18" charset="0"/>
                          <a:cs typeface="Times New Roman" panose="02020603050405020304" pitchFamily="18" charset="0"/>
                        </a:rPr>
                        <a:t>87000</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24</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5345772"/>
                  </a:ext>
                </a:extLst>
              </a:tr>
              <a:tr h="221428">
                <a:tc>
                  <a:txBody>
                    <a:bodyPr/>
                    <a:lstStyle/>
                    <a:p>
                      <a:pPr algn="l" fontAlgn="b"/>
                      <a:r>
                        <a:rPr lang="en-IN" sz="1400" b="1" i="0" u="none" strike="noStrike">
                          <a:solidFill>
                            <a:schemeClr val="tx1"/>
                          </a:solidFill>
                          <a:effectLst/>
                          <a:latin typeface="Times New Roman" panose="02020603050405020304" pitchFamily="18" charset="0"/>
                          <a:cs typeface="Times New Roman" panose="02020603050405020304" pitchFamily="18" charset="0"/>
                        </a:rPr>
                        <a:t>Family</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a:solidFill>
                            <a:schemeClr val="tx1"/>
                          </a:solidFill>
                          <a:effectLst/>
                          <a:latin typeface="Times New Roman" panose="02020603050405020304" pitchFamily="18" charset="0"/>
                          <a:cs typeface="Times New Roman" panose="02020603050405020304" pitchFamily="18" charset="0"/>
                        </a:rPr>
                        <a:t>381000</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2</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6285602"/>
                  </a:ext>
                </a:extLst>
              </a:tr>
              <a:tr h="221428">
                <a:tc>
                  <a:txBody>
                    <a:bodyPr/>
                    <a:lstStyle/>
                    <a:p>
                      <a:pPr algn="l" fontAlgn="b"/>
                      <a:r>
                        <a:rPr lang="en-IN" sz="1400" b="1" i="0" u="none" strike="noStrike">
                          <a:solidFill>
                            <a:schemeClr val="tx1"/>
                          </a:solidFill>
                          <a:effectLst/>
                          <a:latin typeface="Times New Roman" panose="02020603050405020304" pitchFamily="18" charset="0"/>
                          <a:cs typeface="Times New Roman" panose="02020603050405020304" pitchFamily="18" charset="0"/>
                        </a:rPr>
                        <a:t>Western</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a:solidFill>
                            <a:schemeClr val="tx1"/>
                          </a:solidFill>
                          <a:effectLst/>
                          <a:latin typeface="Times New Roman" panose="02020603050405020304" pitchFamily="18" charset="0"/>
                          <a:cs typeface="Times New Roman" panose="02020603050405020304" pitchFamily="18" charset="0"/>
                        </a:rPr>
                        <a:t>1500</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1</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0029657"/>
                  </a:ext>
                </a:extLst>
              </a:tr>
              <a:tr h="221428">
                <a:tc>
                  <a:txBody>
                    <a:bodyPr/>
                    <a:lstStyle/>
                    <a:p>
                      <a:pPr algn="l" fontAlgn="b"/>
                      <a:r>
                        <a:rPr lang="en-IN" sz="1400" b="1" i="0" u="none" strike="noStrike">
                          <a:solidFill>
                            <a:schemeClr val="tx1"/>
                          </a:solidFill>
                          <a:effectLst/>
                          <a:latin typeface="Times New Roman" panose="02020603050405020304" pitchFamily="18" charset="0"/>
                          <a:cs typeface="Times New Roman" panose="02020603050405020304" pitchFamily="18" charset="0"/>
                        </a:rPr>
                        <a:t>Sci-Fi</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a:solidFill>
                            <a:schemeClr val="tx1"/>
                          </a:solidFill>
                          <a:effectLst/>
                          <a:latin typeface="Times New Roman" panose="02020603050405020304" pitchFamily="18" charset="0"/>
                          <a:cs typeface="Times New Roman" panose="02020603050405020304" pitchFamily="18" charset="0"/>
                        </a:rPr>
                        <a:t>1100</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3</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7090894"/>
                  </a:ext>
                </a:extLst>
              </a:tr>
              <a:tr h="221428">
                <a:tc>
                  <a:txBody>
                    <a:bodyPr/>
                    <a:lstStyle/>
                    <a:p>
                      <a:pPr algn="l" fontAlgn="b"/>
                      <a:r>
                        <a:rPr lang="en-IN" sz="1400" b="1" i="0" u="none" strike="noStrike">
                          <a:solidFill>
                            <a:schemeClr val="tx1"/>
                          </a:solidFill>
                          <a:effectLst/>
                          <a:latin typeface="Times New Roman" panose="02020603050405020304" pitchFamily="18" charset="0"/>
                          <a:cs typeface="Times New Roman" panose="02020603050405020304" pitchFamily="18" charset="0"/>
                        </a:rPr>
                        <a:t>Romance</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a:solidFill>
                            <a:schemeClr val="tx1"/>
                          </a:solidFill>
                          <a:effectLst/>
                          <a:latin typeface="Times New Roman" panose="02020603050405020304" pitchFamily="18" charset="0"/>
                          <a:cs typeface="Times New Roman" panose="02020603050405020304" pitchFamily="18" charset="0"/>
                        </a:rPr>
                        <a:t>44000</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1</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8117780"/>
                  </a:ext>
                </a:extLst>
              </a:tr>
              <a:tr h="221428">
                <a:tc>
                  <a:txBody>
                    <a:bodyPr/>
                    <a:lstStyle/>
                    <a:p>
                      <a:pPr algn="l" fontAlgn="b"/>
                      <a:r>
                        <a:rPr lang="en-IN" sz="1400" b="1" i="0" u="none" strike="noStrike">
                          <a:solidFill>
                            <a:schemeClr val="tx1"/>
                          </a:solidFill>
                          <a:effectLst/>
                          <a:latin typeface="Times New Roman" panose="02020603050405020304" pitchFamily="18" charset="0"/>
                          <a:cs typeface="Times New Roman" panose="02020603050405020304" pitchFamily="18" charset="0"/>
                        </a:rPr>
                        <a:t>Thriller</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a:solidFill>
                            <a:schemeClr val="tx1"/>
                          </a:solidFill>
                          <a:effectLst/>
                          <a:latin typeface="Times New Roman" panose="02020603050405020304" pitchFamily="18" charset="0"/>
                          <a:cs typeface="Times New Roman" panose="02020603050405020304" pitchFamily="18" charset="0"/>
                        </a:rPr>
                        <a:t>2300</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2</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5071401"/>
                  </a:ext>
                </a:extLst>
              </a:tr>
              <a:tr h="221428">
                <a:tc>
                  <a:txBody>
                    <a:bodyPr/>
                    <a:lstStyle/>
                    <a:p>
                      <a:pPr algn="l"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Mystery</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39000</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400" b="1" i="0" u="none" strike="noStrike" dirty="0">
                          <a:solidFill>
                            <a:schemeClr val="tx1"/>
                          </a:solidFill>
                          <a:effectLst/>
                          <a:latin typeface="Times New Roman" panose="02020603050405020304" pitchFamily="18" charset="0"/>
                          <a:cs typeface="Times New Roman" panose="02020603050405020304" pitchFamily="18" charset="0"/>
                        </a:rPr>
                        <a:t>6</a:t>
                      </a:r>
                    </a:p>
                  </a:txBody>
                  <a:tcPr marL="6286" marR="6286" marT="62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256726"/>
                  </a:ext>
                </a:extLst>
              </a:tr>
            </a:tbl>
          </a:graphicData>
        </a:graphic>
      </p:graphicFrame>
      <p:sp>
        <p:nvSpPr>
          <p:cNvPr id="5" name="TextBox 4"/>
          <p:cNvSpPr txBox="1"/>
          <p:nvPr/>
        </p:nvSpPr>
        <p:spPr>
          <a:xfrm>
            <a:off x="5148064" y="1412776"/>
            <a:ext cx="3312368"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Movies released in each genre and each year in US, also had more than 1,000 votes.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Action movies has the highest votes with second highest number of movies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964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9712" y="2636912"/>
            <a:ext cx="6781800" cy="1143000"/>
          </a:xfrm>
        </p:spPr>
        <p:txBody>
          <a:bodyPr/>
          <a:lstStyle/>
          <a:p>
            <a:r>
              <a:rPr lang="en-IN" b="1" dirty="0">
                <a:latin typeface="Californian FB" panose="0207040306080B030204" pitchFamily="18" charset="0"/>
              </a:rPr>
              <a:t>(5)Findings</a:t>
            </a:r>
          </a:p>
        </p:txBody>
      </p:sp>
    </p:spTree>
    <p:extLst>
      <p:ext uri="{BB962C8B-B14F-4D97-AF65-F5344CB8AC3E}">
        <p14:creationId xmlns:p14="http://schemas.microsoft.com/office/powerpoint/2010/main" val="2350555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alifornian FB" panose="0207040306080B030204" pitchFamily="18" charset="0"/>
              </a:rPr>
              <a:t>(5)Findings</a:t>
            </a:r>
            <a:endParaRPr lang="en-IN" sz="3200" dirty="0"/>
          </a:p>
        </p:txBody>
      </p:sp>
      <p:sp>
        <p:nvSpPr>
          <p:cNvPr id="3" name="Content Placeholder 2"/>
          <p:cNvSpPr>
            <a:spLocks noGrp="1"/>
          </p:cNvSpPr>
          <p:nvPr>
            <p:ph idx="1"/>
          </p:nvPr>
        </p:nvSpPr>
        <p:spPr>
          <a:xfrm>
            <a:off x="1905000" y="1600200"/>
            <a:ext cx="6781800" cy="4853136"/>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Highest votes of the movies has the top rank and higher score.</a:t>
            </a:r>
          </a:p>
          <a:p>
            <a:r>
              <a:rPr lang="en-US" dirty="0">
                <a:latin typeface="Times New Roman" panose="02020603050405020304" pitchFamily="18" charset="0"/>
                <a:cs typeface="Times New Roman" panose="02020603050405020304" pitchFamily="18" charset="0"/>
              </a:rPr>
              <a:t>Movie score doesn't depend on movies budget i.e. high budget with low rank which is not good.</a:t>
            </a:r>
          </a:p>
          <a:p>
            <a:r>
              <a:rPr lang="en-US" dirty="0">
                <a:latin typeface="Times New Roman" panose="02020603050405020304" pitchFamily="18" charset="0"/>
                <a:cs typeface="Times New Roman" panose="02020603050405020304" pitchFamily="18" charset="0"/>
              </a:rPr>
              <a:t>The highest no. of movie produced in </a:t>
            </a:r>
            <a:r>
              <a:rPr lang="en-US" dirty="0" err="1">
                <a:latin typeface="Times New Roman" panose="02020603050405020304" pitchFamily="18" charset="0"/>
                <a:cs typeface="Times New Roman" panose="02020603050405020304" pitchFamily="18" charset="0"/>
              </a:rPr>
              <a:t>UnitedStates</a:t>
            </a:r>
            <a:r>
              <a:rPr lang="en-US" dirty="0">
                <a:latin typeface="Times New Roman" panose="02020603050405020304" pitchFamily="18" charset="0"/>
                <a:cs typeface="Times New Roman" panose="02020603050405020304" pitchFamily="18" charset="0"/>
              </a:rPr>
              <a:t> (84%)</a:t>
            </a:r>
          </a:p>
          <a:p>
            <a:r>
              <a:rPr lang="en-US" dirty="0">
                <a:latin typeface="Times New Roman" panose="02020603050405020304" pitchFamily="18" charset="0"/>
                <a:cs typeface="Times New Roman" panose="02020603050405020304" pitchFamily="18" charset="0"/>
              </a:rPr>
              <a:t>The highest no. of movie produced in comedy and action.</a:t>
            </a:r>
          </a:p>
          <a:p>
            <a:r>
              <a:rPr lang="en-US" dirty="0">
                <a:latin typeface="Times New Roman" panose="02020603050405020304" pitchFamily="18" charset="0"/>
                <a:cs typeface="Times New Roman" panose="02020603050405020304" pitchFamily="18" charset="0"/>
              </a:rPr>
              <a:t>Warner Bros. produces the highest no. of movie and Universal Pictures produces hit movies.</a:t>
            </a:r>
          </a:p>
          <a:p>
            <a:r>
              <a:rPr lang="en-US" dirty="0">
                <a:latin typeface="Times New Roman" panose="02020603050405020304" pitchFamily="18" charset="0"/>
                <a:cs typeface="Times New Roman" panose="02020603050405020304" pitchFamily="18" charset="0"/>
              </a:rPr>
              <a:t> Action movies has the highest votes with second highest number of movies in United States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14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fornian FB" panose="0207040306080B030204" pitchFamily="18" charset="0"/>
                <a:cs typeface="Times New Roman" panose="02020603050405020304" pitchFamily="18" charset="0"/>
              </a:rPr>
              <a:t>Table Of Contents</a:t>
            </a:r>
          </a:p>
        </p:txBody>
      </p:sp>
      <p:sp>
        <p:nvSpPr>
          <p:cNvPr id="3" name="Content Placeholder 2"/>
          <p:cNvSpPr>
            <a:spLocks noGrp="1"/>
          </p:cNvSpPr>
          <p:nvPr>
            <p:ph idx="1"/>
          </p:nvPr>
        </p:nvSpPr>
        <p:spPr/>
        <p:txBody>
          <a:bodyPr>
            <a:noAutofit/>
          </a:bodyPr>
          <a:lstStyle/>
          <a:p>
            <a:pPr marL="0" indent="0">
              <a:lnSpc>
                <a:spcPct val="150000"/>
              </a:lnSpc>
              <a:buNone/>
            </a:pPr>
            <a:r>
              <a:rPr lang="en-US" sz="2800" b="1" dirty="0">
                <a:latin typeface="Times New Roman" panose="02020603050405020304" pitchFamily="18" charset="0"/>
                <a:cs typeface="Times New Roman" panose="02020603050405020304" pitchFamily="18" charset="0"/>
              </a:rPr>
              <a:t>1)Introduction</a:t>
            </a:r>
          </a:p>
          <a:p>
            <a:pPr marL="0" indent="0">
              <a:lnSpc>
                <a:spcPct val="150000"/>
              </a:lnSpc>
              <a:buNone/>
            </a:pPr>
            <a:r>
              <a:rPr lang="en-US" sz="2800" b="1" dirty="0">
                <a:latin typeface="Times New Roman" panose="02020603050405020304" pitchFamily="18" charset="0"/>
                <a:cs typeface="Times New Roman" panose="02020603050405020304" pitchFamily="18" charset="0"/>
              </a:rPr>
              <a:t>2)Case Study</a:t>
            </a:r>
          </a:p>
          <a:p>
            <a:pPr marL="0" indent="0">
              <a:lnSpc>
                <a:spcPct val="150000"/>
              </a:lnSpc>
              <a:buNone/>
            </a:pPr>
            <a:r>
              <a:rPr lang="en-US" sz="2800" b="1" dirty="0">
                <a:latin typeface="Times New Roman" panose="02020603050405020304" pitchFamily="18" charset="0"/>
                <a:cs typeface="Times New Roman" panose="02020603050405020304" pitchFamily="18" charset="0"/>
              </a:rPr>
              <a:t>3)Objectives</a:t>
            </a:r>
          </a:p>
          <a:p>
            <a:pPr marL="0" indent="0">
              <a:lnSpc>
                <a:spcPct val="150000"/>
              </a:lnSpc>
              <a:buNone/>
            </a:pPr>
            <a:r>
              <a:rPr lang="en-US" sz="2800" b="1" dirty="0">
                <a:latin typeface="Times New Roman" panose="02020603050405020304" pitchFamily="18" charset="0"/>
                <a:cs typeface="Times New Roman" panose="02020603050405020304" pitchFamily="18" charset="0"/>
              </a:rPr>
              <a:t>4)Data Analysis</a:t>
            </a:r>
          </a:p>
          <a:p>
            <a:pPr marL="0" indent="0">
              <a:lnSpc>
                <a:spcPct val="150000"/>
              </a:lnSpc>
              <a:buNone/>
            </a:pPr>
            <a:r>
              <a:rPr lang="en-US" sz="2800" b="1" dirty="0">
                <a:latin typeface="Times New Roman" panose="02020603050405020304" pitchFamily="18" charset="0"/>
                <a:cs typeface="Times New Roman" panose="02020603050405020304" pitchFamily="18" charset="0"/>
              </a:rPr>
              <a:t>5)Findings</a:t>
            </a:r>
          </a:p>
          <a:p>
            <a:pPr marL="0" indent="0">
              <a:lnSpc>
                <a:spcPct val="150000"/>
              </a:lnSpc>
              <a:buNone/>
            </a:pPr>
            <a:r>
              <a:rPr lang="en-US" sz="2800" b="1" dirty="0">
                <a:latin typeface="Times New Roman" panose="02020603050405020304" pitchFamily="18" charset="0"/>
                <a:cs typeface="Times New Roman" panose="02020603050405020304" pitchFamily="18" charset="0"/>
              </a:rPr>
              <a:t>6)Conclusion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5696" y="2420888"/>
            <a:ext cx="6781800" cy="1143000"/>
          </a:xfrm>
        </p:spPr>
        <p:txBody>
          <a:bodyPr/>
          <a:lstStyle/>
          <a:p>
            <a:r>
              <a:rPr lang="en-IN" dirty="0"/>
              <a:t>(1)</a:t>
            </a:r>
            <a:r>
              <a:rPr lang="en-IN" b="1" dirty="0">
                <a:latin typeface="Californian FB" panose="0207040306080B030204" pitchFamily="18" charset="0"/>
              </a:rPr>
              <a:t> Introduction</a:t>
            </a:r>
            <a:endParaRPr lang="en-IN" dirty="0"/>
          </a:p>
        </p:txBody>
      </p:sp>
    </p:spTree>
    <p:extLst>
      <p:ext uri="{BB962C8B-B14F-4D97-AF65-F5344CB8AC3E}">
        <p14:creationId xmlns:p14="http://schemas.microsoft.com/office/powerpoint/2010/main" val="74530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0"/>
            <a:ext cx="6781800" cy="1143000"/>
          </a:xfrm>
        </p:spPr>
        <p:txBody>
          <a:bodyPr/>
          <a:lstStyle/>
          <a:p>
            <a:r>
              <a:rPr lang="en-IN" b="1" dirty="0">
                <a:latin typeface="Californian FB" panose="0207040306080B030204" pitchFamily="18" charset="0"/>
              </a:rPr>
              <a:t>Introduction</a:t>
            </a:r>
          </a:p>
        </p:txBody>
      </p:sp>
      <p:sp>
        <p:nvSpPr>
          <p:cNvPr id="3" name="Content Placeholder 2"/>
          <p:cNvSpPr>
            <a:spLocks noGrp="1"/>
          </p:cNvSpPr>
          <p:nvPr>
            <p:ph idx="1"/>
          </p:nvPr>
        </p:nvSpPr>
        <p:spPr>
          <a:xfrm>
            <a:off x="1403648" y="1052736"/>
            <a:ext cx="7452320" cy="4890865"/>
          </a:xfrm>
        </p:spPr>
        <p:txBody>
          <a:bodyPr>
            <a:normAutofit/>
          </a:bodyPr>
          <a:lstStyle/>
          <a:p>
            <a:pPr algn="just"/>
            <a:r>
              <a:rPr lang="en-US" sz="2400" dirty="0">
                <a:latin typeface="Times New Roman" panose="02020603050405020304" pitchFamily="18" charset="0"/>
                <a:cs typeface="Times New Roman" panose="02020603050405020304" pitchFamily="18" charset="0"/>
              </a:rPr>
              <a:t>Nowadays films occupy a significant portion of the media products consumed by people.</a:t>
            </a:r>
          </a:p>
          <a:p>
            <a:pPr algn="just"/>
            <a:r>
              <a:rPr lang="en-US" sz="2400" dirty="0">
                <a:latin typeface="Times New Roman" panose="02020603050405020304" pitchFamily="18" charset="0"/>
                <a:cs typeface="Times New Roman" panose="02020603050405020304" pitchFamily="18" charset="0"/>
              </a:rPr>
              <a:t>Sitcoms and comedy shows make us laugh, psychological thrillers help us see the world from new perspectives, and historical films help us understand where we've come from as a people. Every video and every film can reflect society and transform opinions</a:t>
            </a:r>
          </a:p>
          <a:p>
            <a:pPr algn="just"/>
            <a:r>
              <a:rPr lang="en-US" sz="2400" dirty="0">
                <a:latin typeface="Times New Roman" panose="02020603050405020304" pitchFamily="18" charset="0"/>
                <a:cs typeface="Times New Roman" panose="02020603050405020304" pitchFamily="18" charset="0"/>
              </a:rPr>
              <a:t>They reflect those cultures, and, in turn, affect them. Film is considered to be an important art form, a source of popular entertainment, and a powerful medium for educating—or indoctrinating—citizens. The visual basis of film gives it a universal power of communication.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331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7704" y="2636912"/>
            <a:ext cx="6781800" cy="1143000"/>
          </a:xfrm>
        </p:spPr>
        <p:txBody>
          <a:bodyPr/>
          <a:lstStyle/>
          <a:p>
            <a:r>
              <a:rPr lang="en-IN" b="1" dirty="0">
                <a:latin typeface="Californian FB" panose="0207040306080B030204" pitchFamily="18" charset="0"/>
              </a:rPr>
              <a:t>(2) Case Study</a:t>
            </a:r>
            <a:endParaRPr lang="en-IN" dirty="0"/>
          </a:p>
        </p:txBody>
      </p:sp>
    </p:spTree>
    <p:extLst>
      <p:ext uri="{BB962C8B-B14F-4D97-AF65-F5344CB8AC3E}">
        <p14:creationId xmlns:p14="http://schemas.microsoft.com/office/powerpoint/2010/main" val="36918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fornian FB" panose="0207040306080B030204" pitchFamily="18" charset="0"/>
              </a:rPr>
              <a:t>Case Study</a:t>
            </a:r>
          </a:p>
        </p:txBody>
      </p:sp>
      <p:sp>
        <p:nvSpPr>
          <p:cNvPr id="3" name="Content Placeholder 2"/>
          <p:cNvSpPr>
            <a:spLocks noGrp="1"/>
          </p:cNvSpPr>
          <p:nvPr>
            <p:ph idx="1"/>
          </p:nvPr>
        </p:nvSpPr>
        <p:spPr/>
        <p:txBody>
          <a:bodyPr>
            <a:normAutofit/>
          </a:bodyPr>
          <a:lstStyle/>
          <a:p>
            <a:pPr algn="just"/>
            <a:r>
              <a:rPr lang="en-IN" sz="2800" dirty="0">
                <a:latin typeface="Times New Roman" panose="02020603050405020304" pitchFamily="18" charset="0"/>
                <a:cs typeface="Times New Roman" panose="02020603050405020304" pitchFamily="18" charset="0"/>
              </a:rPr>
              <a:t>This case study consists of 1 data sets with 1623 rows and 14 columns</a:t>
            </a:r>
          </a:p>
          <a:p>
            <a:pPr algn="just"/>
            <a:r>
              <a:rPr lang="en-IN" sz="2800" dirty="0">
                <a:latin typeface="Times New Roman" panose="02020603050405020304" pitchFamily="18" charset="0"/>
                <a:cs typeface="Times New Roman" panose="02020603050405020304" pitchFamily="18" charset="0"/>
              </a:rPr>
              <a:t>The dataset consists of movie details of different genre in different country.</a:t>
            </a:r>
          </a:p>
          <a:p>
            <a:pPr algn="just"/>
            <a:r>
              <a:rPr lang="en-IN" sz="2800" dirty="0">
                <a:latin typeface="Times New Roman" panose="02020603050405020304" pitchFamily="18" charset="0"/>
                <a:cs typeface="Times New Roman" panose="02020603050405020304" pitchFamily="18" charset="0"/>
              </a:rPr>
              <a:t>Parameters are name, rating, genre, year, released, score, votes, director, star, country, budget, gross, company, runtime.</a:t>
            </a:r>
          </a:p>
        </p:txBody>
      </p:sp>
    </p:spTree>
    <p:extLst>
      <p:ext uri="{BB962C8B-B14F-4D97-AF65-F5344CB8AC3E}">
        <p14:creationId xmlns:p14="http://schemas.microsoft.com/office/powerpoint/2010/main" val="234733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91680" y="2636912"/>
            <a:ext cx="6781800" cy="1143000"/>
          </a:xfrm>
        </p:spPr>
        <p:txBody>
          <a:bodyPr/>
          <a:lstStyle/>
          <a:p>
            <a:r>
              <a:rPr lang="en-IN" b="1" dirty="0">
                <a:latin typeface="Californian FB" panose="0207040306080B030204" pitchFamily="18" charset="0"/>
              </a:rPr>
              <a:t>(3)Objectives </a:t>
            </a:r>
            <a:endParaRPr lang="en-IN" dirty="0"/>
          </a:p>
        </p:txBody>
      </p:sp>
    </p:spTree>
    <p:extLst>
      <p:ext uri="{BB962C8B-B14F-4D97-AF65-F5344CB8AC3E}">
        <p14:creationId xmlns:p14="http://schemas.microsoft.com/office/powerpoint/2010/main" val="413905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31494"/>
            <a:ext cx="6781800" cy="1143000"/>
          </a:xfrm>
        </p:spPr>
        <p:txBody>
          <a:bodyPr/>
          <a:lstStyle/>
          <a:p>
            <a:r>
              <a:rPr lang="en-IN" b="1" dirty="0">
                <a:latin typeface="Californian FB" panose="0207040306080B030204" pitchFamily="18" charset="0"/>
              </a:rPr>
              <a:t>Objectives </a:t>
            </a:r>
          </a:p>
        </p:txBody>
      </p:sp>
      <p:sp>
        <p:nvSpPr>
          <p:cNvPr id="3" name="Content Placeholder 2"/>
          <p:cNvSpPr>
            <a:spLocks noGrp="1"/>
          </p:cNvSpPr>
          <p:nvPr>
            <p:ph idx="1"/>
          </p:nvPr>
        </p:nvSpPr>
        <p:spPr>
          <a:xfrm>
            <a:off x="1655168" y="1036440"/>
            <a:ext cx="7488832" cy="5832648"/>
          </a:xfrm>
        </p:spPr>
        <p:txBody>
          <a:bodyPr>
            <a:noAutofit/>
          </a:bodyPr>
          <a:lstStyle/>
          <a:p>
            <a:pPr algn="just"/>
            <a:r>
              <a:rPr lang="en-IN" sz="2000" dirty="0">
                <a:latin typeface="Times New Roman" panose="02020603050405020304" pitchFamily="18" charset="0"/>
                <a:cs typeface="Times New Roman" panose="02020603050405020304" pitchFamily="18" charset="0"/>
              </a:rPr>
              <a:t>Give the top 10 ranking movies.</a:t>
            </a:r>
          </a:p>
          <a:p>
            <a:pPr algn="just"/>
            <a:r>
              <a:rPr lang="en-IN" sz="2000" dirty="0">
                <a:latin typeface="Times New Roman" panose="02020603050405020304" pitchFamily="18" charset="0"/>
                <a:cs typeface="Times New Roman" panose="02020603050405020304" pitchFamily="18" charset="0"/>
              </a:rPr>
              <a:t>Ranking the movies country wise.</a:t>
            </a:r>
          </a:p>
          <a:p>
            <a:pPr algn="just"/>
            <a:r>
              <a:rPr lang="en-US" sz="2000" dirty="0">
                <a:latin typeface="Times New Roman" panose="02020603050405020304" pitchFamily="18" charset="0"/>
                <a:cs typeface="Times New Roman" panose="02020603050405020304" pitchFamily="18" charset="0"/>
              </a:rPr>
              <a:t>Comparing between the score, votes, budget and rank. </a:t>
            </a:r>
          </a:p>
          <a:p>
            <a:pPr algn="just"/>
            <a:r>
              <a:rPr lang="en-US" sz="2000" dirty="0">
                <a:latin typeface="Times New Roman" panose="02020603050405020304" pitchFamily="18" charset="0"/>
                <a:cs typeface="Times New Roman" panose="02020603050405020304" pitchFamily="18" charset="0"/>
              </a:rPr>
              <a:t>Number of movies released in each year.</a:t>
            </a:r>
          </a:p>
          <a:p>
            <a:pPr algn="just"/>
            <a:r>
              <a:rPr lang="en-US" sz="2000" dirty="0">
                <a:latin typeface="Times New Roman" panose="02020603050405020304" pitchFamily="18" charset="0"/>
                <a:cs typeface="Times New Roman" panose="02020603050405020304" pitchFamily="18" charset="0"/>
              </a:rPr>
              <a:t>Movies were produced by each country in the each year.</a:t>
            </a:r>
          </a:p>
          <a:p>
            <a:pPr algn="just"/>
            <a:r>
              <a:rPr lang="en-US" sz="2000" dirty="0">
                <a:latin typeface="Times New Roman" panose="02020603050405020304" pitchFamily="18" charset="0"/>
                <a:cs typeface="Times New Roman" panose="02020603050405020304" pitchFamily="18" charset="0"/>
              </a:rPr>
              <a:t>Movies were produced by each country.</a:t>
            </a:r>
          </a:p>
          <a:p>
            <a:pPr algn="just"/>
            <a:r>
              <a:rPr lang="en-US" sz="2000" dirty="0">
                <a:latin typeface="Times New Roman" panose="02020603050405020304" pitchFamily="18" charset="0"/>
                <a:cs typeface="Times New Roman" panose="02020603050405020304" pitchFamily="18" charset="0"/>
              </a:rPr>
              <a:t>Movie were produces by each country.</a:t>
            </a:r>
          </a:p>
          <a:p>
            <a:pPr algn="just"/>
            <a:r>
              <a:rPr lang="en-US" sz="2000" dirty="0">
                <a:latin typeface="Times New Roman" panose="02020603050405020304" pitchFamily="18" charset="0"/>
                <a:cs typeface="Times New Roman" panose="02020603050405020304" pitchFamily="18" charset="0"/>
              </a:rPr>
              <a:t>The unique list of the genres present in the data set</a:t>
            </a:r>
          </a:p>
          <a:p>
            <a:pPr algn="just"/>
            <a:r>
              <a:rPr lang="en-US" sz="2000" dirty="0">
                <a:latin typeface="Times New Roman" panose="02020603050405020304" pitchFamily="18" charset="0"/>
                <a:cs typeface="Times New Roman" panose="02020603050405020304" pitchFamily="18" charset="0"/>
              </a:rPr>
              <a:t>Find the genre which had the highest number of movies produced overall.</a:t>
            </a:r>
          </a:p>
          <a:p>
            <a:pPr algn="just"/>
            <a:r>
              <a:rPr lang="en-US" sz="2000" dirty="0">
                <a:latin typeface="Times New Roman" panose="02020603050405020304" pitchFamily="18" charset="0"/>
                <a:cs typeface="Times New Roman" panose="02020603050405020304" pitchFamily="18" charset="0"/>
              </a:rPr>
              <a:t>The average duration of movies in each genre.</a:t>
            </a:r>
          </a:p>
          <a:p>
            <a:pPr algn="just"/>
            <a:r>
              <a:rPr lang="en-US" sz="2000" dirty="0">
                <a:latin typeface="Times New Roman" panose="02020603050405020304" pitchFamily="18" charset="0"/>
                <a:cs typeface="Times New Roman" panose="02020603050405020304" pitchFamily="18" charset="0"/>
              </a:rPr>
              <a:t>Top 10 releases for each company</a:t>
            </a:r>
          </a:p>
          <a:p>
            <a:pPr algn="just"/>
            <a:r>
              <a:rPr lang="en-US" sz="2000" dirty="0">
                <a:latin typeface="Times New Roman" panose="02020603050405020304" pitchFamily="18" charset="0"/>
                <a:cs typeface="Times New Roman" panose="02020603050405020304" pitchFamily="18" charset="0"/>
              </a:rPr>
              <a:t>Company has produced the most number of hit movies (score &gt; 8)</a:t>
            </a:r>
          </a:p>
          <a:p>
            <a:pPr algn="just"/>
            <a:r>
              <a:rPr lang="en-US" sz="2000" dirty="0">
                <a:latin typeface="Times New Roman" panose="02020603050405020304" pitchFamily="18" charset="0"/>
                <a:cs typeface="Times New Roman" panose="02020603050405020304" pitchFamily="18" charset="0"/>
              </a:rPr>
              <a:t>How many movies released in each genre in each year in US and had more than 1,000 votes</a:t>
            </a:r>
            <a:endParaRPr lang="en-US" sz="2000" dirty="0"/>
          </a:p>
        </p:txBody>
      </p:sp>
    </p:spTree>
    <p:extLst>
      <p:ext uri="{BB962C8B-B14F-4D97-AF65-F5344CB8AC3E}">
        <p14:creationId xmlns:p14="http://schemas.microsoft.com/office/powerpoint/2010/main" val="2291711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5696" y="2852936"/>
            <a:ext cx="6781800" cy="1143000"/>
          </a:xfrm>
        </p:spPr>
        <p:txBody>
          <a:bodyPr/>
          <a:lstStyle/>
          <a:p>
            <a:r>
              <a:rPr lang="en-IN" b="1">
                <a:latin typeface="Californian FB" panose="0207040306080B030204" pitchFamily="18" charset="0"/>
              </a:rPr>
              <a:t>(4)Data </a:t>
            </a:r>
            <a:r>
              <a:rPr lang="en-IN" b="1" dirty="0">
                <a:latin typeface="Californian FB" panose="0207040306080B030204" pitchFamily="18" charset="0"/>
              </a:rPr>
              <a:t>Analysis</a:t>
            </a:r>
            <a:endParaRPr lang="en-IN" dirty="0"/>
          </a:p>
        </p:txBody>
      </p:sp>
    </p:spTree>
    <p:extLst>
      <p:ext uri="{BB962C8B-B14F-4D97-AF65-F5344CB8AC3E}">
        <p14:creationId xmlns:p14="http://schemas.microsoft.com/office/powerpoint/2010/main" val="3507631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Industrial-Cinematography-PowerPoint-Template-27634</Template>
  <TotalTime>539</TotalTime>
  <Words>885</Words>
  <Application>Microsoft Office PowerPoint</Application>
  <PresentationFormat>On-screen Show (4:3)</PresentationFormat>
  <Paragraphs>148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Californian FB</vt:lpstr>
      <vt:lpstr>Gloucester MT Extra Condensed</vt:lpstr>
      <vt:lpstr>Times New Roman</vt:lpstr>
      <vt:lpstr>Office Theme</vt:lpstr>
      <vt:lpstr>MOVIE  INDUSTRY</vt:lpstr>
      <vt:lpstr>Table Of Contents</vt:lpstr>
      <vt:lpstr>(1) Introduction</vt:lpstr>
      <vt:lpstr>Introduction</vt:lpstr>
      <vt:lpstr>(2) Case Study</vt:lpstr>
      <vt:lpstr>Case Study</vt:lpstr>
      <vt:lpstr>(3)Objectives </vt:lpstr>
      <vt:lpstr>Objectives </vt:lpstr>
      <vt:lpstr>(4)Data Analysis</vt:lpstr>
      <vt:lpstr>Data Analysis</vt:lpstr>
      <vt:lpstr>PowerPoint Presentation</vt:lpstr>
      <vt:lpstr>Compare the between the rank , score, votes and budget. Find that top 10 budget movies might not have the highest rank. So from this we can interpreted that the movie score does not depend on movie budget as the highest movie budget with has low rank as well as low score also has low votes.</vt:lpstr>
      <vt:lpstr>Shows the number of movies were produced in the each year where the highest number produced in the year 1993.  </vt:lpstr>
      <vt:lpstr>PowerPoint Presentation</vt:lpstr>
      <vt:lpstr>PowerPoint Presentation</vt:lpstr>
      <vt:lpstr>PowerPoint Presentation</vt:lpstr>
      <vt:lpstr>(5)Findings</vt:lpstr>
      <vt:lpstr>(5)Findings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afrin zaman</cp:lastModifiedBy>
  <cp:revision>39</cp:revision>
  <dcterms:created xsi:type="dcterms:W3CDTF">2021-12-10T16:12:34Z</dcterms:created>
  <dcterms:modified xsi:type="dcterms:W3CDTF">2024-01-27T13:02:25Z</dcterms:modified>
</cp:coreProperties>
</file>