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4"/>
  </p:notesMasterIdLst>
  <p:sldIdLst>
    <p:sldId id="256" r:id="rId2"/>
    <p:sldId id="259" r:id="rId3"/>
    <p:sldId id="260" r:id="rId4"/>
    <p:sldId id="280" r:id="rId5"/>
    <p:sldId id="262" r:id="rId6"/>
    <p:sldId id="320" r:id="rId7"/>
    <p:sldId id="264" r:id="rId8"/>
    <p:sldId id="296" r:id="rId9"/>
    <p:sldId id="322" r:id="rId10"/>
    <p:sldId id="348" r:id="rId11"/>
    <p:sldId id="261" r:id="rId12"/>
    <p:sldId id="315" r:id="rId13"/>
  </p:sldIdLst>
  <p:sldSz cx="9144000" cy="5143500" type="screen16x9"/>
  <p:notesSz cx="6858000" cy="9144000"/>
  <p:embeddedFontLst>
    <p:embeddedFont>
      <p:font typeface="Bernard MT Condensed" panose="02050806060905020404" pitchFamily="18" charset="0"/>
      <p:regular r:id="rId15"/>
    </p:embeddedFont>
    <p:embeddedFont>
      <p:font typeface="Imprint MT Shadow" panose="04020605060303030202" pitchFamily="82" charset="0"/>
      <p:regular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10D945-D78B-4B13-A31A-4FCB5F9D3492}">
  <a:tblStyle styleId="{4710D945-D78B-4B13-A31A-4FCB5F9D3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ab8d1ca927_3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ab8d1ca927_3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ab8d1ca927_3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ab8d1ca927_3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ab8d1ca927_3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ab8d1ca927_3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ab8d1ca927_3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ab8d1ca927_3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62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7" name="Google Shape;937;p62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8" name="Google Shape;938;p62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62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2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62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62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6" name="Google Shape;946;p63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7" name="Google Shape;947;p63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8" name="Google Shape;948;p63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9" name="Google Shape;949;p63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0" name="Google Shape;950;p63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63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7927" y="43748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6632383" y="4238575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06" name="Google Shape;706;p48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48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8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8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8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8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8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60" r:id="rId6"/>
    <p:sldLayoutId id="2147483686" r:id="rId7"/>
    <p:sldLayoutId id="2147483694" r:id="rId8"/>
    <p:sldLayoutId id="2147483699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204655" y="981649"/>
            <a:ext cx="8150653" cy="664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</a:t>
            </a:r>
            <a:r>
              <a:rPr lang="en" sz="5400" dirty="0">
                <a:latin typeface="Imprint MT Shadow" panose="04020605060303030202" pitchFamily="82" charset="0"/>
              </a:rPr>
              <a:t>Dynamic Rocking Cradle</a:t>
            </a:r>
            <a:endParaRPr sz="6000" dirty="0">
              <a:latin typeface="Imprint MT Shadow" panose="04020605060303030202" pitchFamily="82" charset="0"/>
            </a:endParaRPr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5183199" y="2382049"/>
            <a:ext cx="4048800" cy="1652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000000"/>
              </a:buClr>
              <a:buSzTx/>
            </a:pPr>
            <a:r>
              <a:rPr lang="en-US" sz="2000" b="1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Presented To,</a:t>
            </a:r>
          </a:p>
          <a:p>
            <a:pPr marL="0" lvl="0" indent="0" algn="l">
              <a:buClr>
                <a:srgbClr val="000000"/>
              </a:buClr>
              <a:buSzTx/>
            </a:pPr>
            <a:r>
              <a:rPr lang="en-US" sz="2000" b="1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Md. </a:t>
            </a:r>
            <a:r>
              <a:rPr lang="en-US" sz="2000" b="1" dirty="0" err="1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Reazul</a:t>
            </a:r>
            <a:r>
              <a:rPr lang="en-US" sz="2000" b="1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 Islam, Lecturer,</a:t>
            </a:r>
          </a:p>
          <a:p>
            <a:pPr marL="0" lvl="0" indent="0" algn="l">
              <a:buClr>
                <a:srgbClr val="000000"/>
              </a:buClr>
              <a:buSzTx/>
            </a:pPr>
            <a:r>
              <a:rPr lang="en-US" sz="2000" b="1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Dept. of CSE</a:t>
            </a:r>
          </a:p>
          <a:p>
            <a:pPr marL="0" lvl="0" indent="0" algn="l">
              <a:buClr>
                <a:srgbClr val="000000"/>
              </a:buClr>
              <a:buSzTx/>
            </a:pPr>
            <a:r>
              <a:rPr lang="en-US" sz="2000" b="1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Bangladesh University of Business and Technology (BUBT)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034;p74">
            <a:extLst>
              <a:ext uri="{FF2B5EF4-FFF2-40B4-BE49-F238E27FC236}">
                <a16:creationId xmlns:a16="http://schemas.microsoft.com/office/drawing/2014/main" id="{48B0AC67-4B26-589D-1AF0-CBA26874F78C}"/>
              </a:ext>
            </a:extLst>
          </p:cNvPr>
          <p:cNvSpPr txBox="1">
            <a:spLocks/>
          </p:cNvSpPr>
          <p:nvPr/>
        </p:nvSpPr>
        <p:spPr>
          <a:xfrm>
            <a:off x="604194" y="2138187"/>
            <a:ext cx="4036961" cy="294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lvl="0" algn="l">
              <a:lnSpc>
                <a:spcPct val="100000"/>
              </a:lnSpc>
              <a:buClr>
                <a:srgbClr val="000000"/>
              </a:buClr>
              <a:buSzTx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Presented by,</a:t>
            </a:r>
          </a:p>
          <a:p>
            <a:pPr lvl="0" algn="l">
              <a:lnSpc>
                <a:spcPct val="100000"/>
              </a:lnSpc>
              <a:buClr>
                <a:srgbClr val="000000"/>
              </a:buClr>
              <a:buSzTx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Afrina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Akter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Mim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(19202103310),</a:t>
            </a:r>
          </a:p>
          <a:p>
            <a:pPr lvl="0" algn="l">
              <a:lnSpc>
                <a:spcPct val="100000"/>
              </a:lnSpc>
              <a:buClr>
                <a:srgbClr val="000000"/>
              </a:buClr>
              <a:buSzTx/>
              <a:defRPr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Md.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Sakib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 Mia (19202103401),</a:t>
            </a:r>
            <a:b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</a:b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Tanvir Ahmed (19202103402),</a:t>
            </a:r>
            <a:b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</a:b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Afsana Azad Sarna (19202103414),</a:t>
            </a:r>
            <a:b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</a:b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Md. Shahin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Alam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 (19202103340),</a:t>
            </a:r>
          </a:p>
          <a:p>
            <a:pPr lvl="0" algn="l">
              <a:lnSpc>
                <a:spcPct val="100000"/>
              </a:lnSpc>
              <a:buClr>
                <a:srgbClr val="000000"/>
              </a:buClr>
              <a:buSzTx/>
              <a:defRPr/>
            </a:pP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Rizvia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 Razzak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Abani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latin typeface="Imprint MT Shadow" panose="04020605060303030202" pitchFamily="82" charset="0"/>
                <a:cs typeface="Times New Roman" panose="02020603050405020304" pitchFamily="18" charset="0"/>
                <a:sym typeface="Arial"/>
              </a:rPr>
              <a:t>(19202103528)</a:t>
            </a:r>
          </a:p>
          <a:p>
            <a:endParaRPr lang="en-US" dirty="0">
              <a:latin typeface="Imprint MT Shadow" panose="040206050603030302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19E305-B708-83F8-C07A-610973F7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821" y="154232"/>
            <a:ext cx="3601311" cy="912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140"/>
          <p:cNvSpPr txBox="1">
            <a:spLocks noGrp="1"/>
          </p:cNvSpPr>
          <p:nvPr>
            <p:ph type="title"/>
          </p:nvPr>
        </p:nvSpPr>
        <p:spPr>
          <a:xfrm>
            <a:off x="2462742" y="224963"/>
            <a:ext cx="41093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/>
              <a:t>Future Work</a:t>
            </a:r>
            <a:endParaRPr sz="4000" dirty="0"/>
          </a:p>
        </p:txBody>
      </p:sp>
      <p:sp>
        <p:nvSpPr>
          <p:cNvPr id="2589" name="Google Shape;2589;p140"/>
          <p:cNvSpPr txBox="1">
            <a:spLocks noGrp="1"/>
          </p:cNvSpPr>
          <p:nvPr>
            <p:ph type="subTitle" idx="2"/>
          </p:nvPr>
        </p:nvSpPr>
        <p:spPr>
          <a:xfrm>
            <a:off x="593788" y="1615202"/>
            <a:ext cx="8073802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Future dynamic rocking cradle could be personalized to individual babies, taking into account factors such as age, weight, and sleep patterns to provide more accurate and effective monitoring and alerts.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 b="1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1993200" y="436275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368832" y="1381813"/>
            <a:ext cx="8590751" cy="2513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The present work reduces the human effort and particularly mother’s stresses in</a:t>
            </a:r>
            <a:r>
              <a:rPr lang="en-US" sz="1600" b="1" dirty="0"/>
              <a:t> </a:t>
            </a:r>
            <a:r>
              <a:rPr lang="en-US" b="1" dirty="0"/>
              <a:t>working times.</a:t>
            </a:r>
          </a:p>
          <a:p>
            <a:pPr marL="0" lvl="0" indent="0" algn="l">
              <a:buNone/>
            </a:pPr>
            <a:endParaRPr lang="en-US" b="1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The overall mechanism is mobile which allows easy movement from room to room.</a:t>
            </a:r>
          </a:p>
          <a:p>
            <a:pPr marL="0" lvl="0" indent="0" algn="l">
              <a:buNone/>
            </a:pPr>
            <a:endParaRPr lang="en-US" b="1" dirty="0"/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The project affords</a:t>
            </a:r>
            <a:r>
              <a:rPr lang="en-US" sz="1600" b="1" dirty="0"/>
              <a:t> </a:t>
            </a:r>
            <a:r>
              <a:rPr lang="en-US" b="1" dirty="0"/>
              <a:t>plenty of scope for modifications for further improvements and operational efficiency</a:t>
            </a:r>
            <a:r>
              <a:rPr lang="en-US" sz="1600" b="1" dirty="0"/>
              <a:t> </a:t>
            </a:r>
            <a:r>
              <a:rPr lang="en-US" b="1" dirty="0"/>
              <a:t>which should make it commercially available and attractive.</a:t>
            </a:r>
            <a:br>
              <a:rPr lang="en-US" sz="1600" b="1" dirty="0"/>
            </a:br>
            <a:br>
              <a:rPr lang="en-US" dirty="0"/>
            </a:b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33"/>
          <p:cNvSpPr txBox="1">
            <a:spLocks noGrp="1"/>
          </p:cNvSpPr>
          <p:nvPr>
            <p:ph type="title"/>
          </p:nvPr>
        </p:nvSpPr>
        <p:spPr>
          <a:xfrm>
            <a:off x="799139" y="1043063"/>
            <a:ext cx="7714769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Bernard MT Condensed" panose="02050806060905020404" pitchFamily="18" charset="0"/>
              </a:rPr>
              <a:t>Thank YOU</a:t>
            </a:r>
            <a:endParaRPr sz="11500" dirty="0">
              <a:solidFill>
                <a:schemeClr val="accent3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Google Shape;2638;p144">
            <a:extLst>
              <a:ext uri="{FF2B5EF4-FFF2-40B4-BE49-F238E27FC236}">
                <a16:creationId xmlns:a16="http://schemas.microsoft.com/office/drawing/2014/main" id="{F1FC1594-DA83-B989-182E-49DD82AD17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5616" y="2877475"/>
            <a:ext cx="3172767" cy="210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7"/>
          <p:cNvSpPr txBox="1">
            <a:spLocks noGrp="1"/>
          </p:cNvSpPr>
          <p:nvPr>
            <p:ph type="title"/>
          </p:nvPr>
        </p:nvSpPr>
        <p:spPr>
          <a:xfrm>
            <a:off x="6859553" y="1144227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64" name="Google Shape;1064;p77"/>
          <p:cNvSpPr txBox="1">
            <a:spLocks noGrp="1"/>
          </p:cNvSpPr>
          <p:nvPr>
            <p:ph type="title" idx="2"/>
          </p:nvPr>
        </p:nvSpPr>
        <p:spPr>
          <a:xfrm>
            <a:off x="254422" y="2579056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65" name="Google Shape;1065;p77"/>
          <p:cNvSpPr txBox="1">
            <a:spLocks noGrp="1"/>
          </p:cNvSpPr>
          <p:nvPr>
            <p:ph type="subTitle" idx="1"/>
          </p:nvPr>
        </p:nvSpPr>
        <p:spPr>
          <a:xfrm>
            <a:off x="-117955" y="1703995"/>
            <a:ext cx="2669700" cy="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67" name="Google Shape;1067;p77"/>
          <p:cNvSpPr txBox="1">
            <a:spLocks noGrp="1"/>
          </p:cNvSpPr>
          <p:nvPr>
            <p:ph type="subTitle" idx="4"/>
          </p:nvPr>
        </p:nvSpPr>
        <p:spPr>
          <a:xfrm>
            <a:off x="2329985" y="1746142"/>
            <a:ext cx="2034084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Objectives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69" name="Google Shape;1069;p77"/>
          <p:cNvSpPr txBox="1">
            <a:spLocks noGrp="1"/>
          </p:cNvSpPr>
          <p:nvPr>
            <p:ph type="subTitle" idx="6"/>
          </p:nvPr>
        </p:nvSpPr>
        <p:spPr>
          <a:xfrm>
            <a:off x="4295977" y="1741210"/>
            <a:ext cx="2124292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071" name="Google Shape;1071;p77"/>
          <p:cNvSpPr txBox="1">
            <a:spLocks noGrp="1"/>
          </p:cNvSpPr>
          <p:nvPr>
            <p:ph type="subTitle" idx="8"/>
          </p:nvPr>
        </p:nvSpPr>
        <p:spPr>
          <a:xfrm>
            <a:off x="5994657" y="1762895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1073" name="Google Shape;1073;p77"/>
          <p:cNvSpPr txBox="1">
            <a:spLocks noGrp="1"/>
          </p:cNvSpPr>
          <p:nvPr>
            <p:ph type="subTitle" idx="13"/>
          </p:nvPr>
        </p:nvSpPr>
        <p:spPr>
          <a:xfrm>
            <a:off x="-169704" y="3281738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Requirements</a:t>
            </a:r>
            <a:endParaRPr sz="2400" dirty="0"/>
          </a:p>
        </p:txBody>
      </p:sp>
      <p:sp>
        <p:nvSpPr>
          <p:cNvPr id="1075" name="Google Shape;1075;p77"/>
          <p:cNvSpPr txBox="1">
            <a:spLocks noGrp="1"/>
          </p:cNvSpPr>
          <p:nvPr>
            <p:ph type="title" idx="15"/>
          </p:nvPr>
        </p:nvSpPr>
        <p:spPr>
          <a:xfrm>
            <a:off x="419495" y="1144227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76" name="Google Shape;1076;p77"/>
          <p:cNvSpPr txBox="1">
            <a:spLocks noGrp="1"/>
          </p:cNvSpPr>
          <p:nvPr>
            <p:ph type="title" idx="16"/>
          </p:nvPr>
        </p:nvSpPr>
        <p:spPr>
          <a:xfrm>
            <a:off x="2365773" y="1108709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77" name="Google Shape;1077;p77"/>
          <p:cNvSpPr txBox="1">
            <a:spLocks noGrp="1"/>
          </p:cNvSpPr>
          <p:nvPr>
            <p:ph type="title" idx="17"/>
          </p:nvPr>
        </p:nvSpPr>
        <p:spPr>
          <a:xfrm>
            <a:off x="4399857" y="1126459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78" name="Google Shape;1078;p77"/>
          <p:cNvSpPr txBox="1">
            <a:spLocks noGrp="1"/>
          </p:cNvSpPr>
          <p:nvPr>
            <p:ph type="title" idx="18"/>
          </p:nvPr>
        </p:nvSpPr>
        <p:spPr>
          <a:xfrm>
            <a:off x="2727000" y="141242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Table of contents</a:t>
            </a:r>
            <a:endParaRPr sz="3200" dirty="0"/>
          </a:p>
        </p:txBody>
      </p:sp>
      <p:sp>
        <p:nvSpPr>
          <p:cNvPr id="13" name="Google Shape;1064;p77">
            <a:extLst>
              <a:ext uri="{FF2B5EF4-FFF2-40B4-BE49-F238E27FC236}">
                <a16:creationId xmlns:a16="http://schemas.microsoft.com/office/drawing/2014/main" id="{5779A494-CEF7-0BEB-4E63-84C73DCEA69A}"/>
              </a:ext>
            </a:extLst>
          </p:cNvPr>
          <p:cNvSpPr txBox="1">
            <a:spLocks/>
          </p:cNvSpPr>
          <p:nvPr/>
        </p:nvSpPr>
        <p:spPr>
          <a:xfrm>
            <a:off x="2715718" y="2659641"/>
            <a:ext cx="1594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4" name="Google Shape;1064;p77">
            <a:extLst>
              <a:ext uri="{FF2B5EF4-FFF2-40B4-BE49-F238E27FC236}">
                <a16:creationId xmlns:a16="http://schemas.microsoft.com/office/drawing/2014/main" id="{07195166-2DA8-4E2B-8FAC-15C7383DBEF9}"/>
              </a:ext>
            </a:extLst>
          </p:cNvPr>
          <p:cNvSpPr txBox="1">
            <a:spLocks/>
          </p:cNvSpPr>
          <p:nvPr/>
        </p:nvSpPr>
        <p:spPr>
          <a:xfrm>
            <a:off x="4792466" y="2641192"/>
            <a:ext cx="1594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5" name="Google Shape;1064;p77">
            <a:extLst>
              <a:ext uri="{FF2B5EF4-FFF2-40B4-BE49-F238E27FC236}">
                <a16:creationId xmlns:a16="http://schemas.microsoft.com/office/drawing/2014/main" id="{644FCC17-7F16-FA6F-DE88-2262EA0D69F5}"/>
              </a:ext>
            </a:extLst>
          </p:cNvPr>
          <p:cNvSpPr txBox="1">
            <a:spLocks/>
          </p:cNvSpPr>
          <p:nvPr/>
        </p:nvSpPr>
        <p:spPr>
          <a:xfrm>
            <a:off x="6859553" y="2659641"/>
            <a:ext cx="1594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6" name="Google Shape;1073;p77">
            <a:extLst>
              <a:ext uri="{FF2B5EF4-FFF2-40B4-BE49-F238E27FC236}">
                <a16:creationId xmlns:a16="http://schemas.microsoft.com/office/drawing/2014/main" id="{F1E2A3BE-ABFF-95C3-FF10-FCB6D8A77E86}"/>
              </a:ext>
            </a:extLst>
          </p:cNvPr>
          <p:cNvSpPr txBox="1">
            <a:spLocks/>
          </p:cNvSpPr>
          <p:nvPr/>
        </p:nvSpPr>
        <p:spPr>
          <a:xfrm>
            <a:off x="2173546" y="3290028"/>
            <a:ext cx="2587547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/>
              <a:t>Implementation</a:t>
            </a:r>
          </a:p>
        </p:txBody>
      </p:sp>
      <p:sp>
        <p:nvSpPr>
          <p:cNvPr id="17" name="Google Shape;1073;p77">
            <a:extLst>
              <a:ext uri="{FF2B5EF4-FFF2-40B4-BE49-F238E27FC236}">
                <a16:creationId xmlns:a16="http://schemas.microsoft.com/office/drawing/2014/main" id="{BECFC692-A7D1-8637-F055-1F7DDD29E017}"/>
              </a:ext>
            </a:extLst>
          </p:cNvPr>
          <p:cNvSpPr txBox="1">
            <a:spLocks/>
          </p:cNvSpPr>
          <p:nvPr/>
        </p:nvSpPr>
        <p:spPr>
          <a:xfrm>
            <a:off x="4364069" y="3290028"/>
            <a:ext cx="26697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/>
              <a:t>Limitation</a:t>
            </a:r>
          </a:p>
        </p:txBody>
      </p:sp>
      <p:sp>
        <p:nvSpPr>
          <p:cNvPr id="18" name="Google Shape;1073;p77">
            <a:extLst>
              <a:ext uri="{FF2B5EF4-FFF2-40B4-BE49-F238E27FC236}">
                <a16:creationId xmlns:a16="http://schemas.microsoft.com/office/drawing/2014/main" id="{E458C7E8-BC04-3376-90A1-CC041FD6A6C5}"/>
              </a:ext>
            </a:extLst>
          </p:cNvPr>
          <p:cNvSpPr txBox="1">
            <a:spLocks/>
          </p:cNvSpPr>
          <p:nvPr/>
        </p:nvSpPr>
        <p:spPr>
          <a:xfrm>
            <a:off x="6469419" y="3321067"/>
            <a:ext cx="26697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/>
              <a:t>Future Work</a:t>
            </a:r>
          </a:p>
        </p:txBody>
      </p:sp>
      <p:sp>
        <p:nvSpPr>
          <p:cNvPr id="19" name="Google Shape;1073;p77">
            <a:extLst>
              <a:ext uri="{FF2B5EF4-FFF2-40B4-BE49-F238E27FC236}">
                <a16:creationId xmlns:a16="http://schemas.microsoft.com/office/drawing/2014/main" id="{1601C9F4-ED59-8C07-B42C-61529163C6AA}"/>
              </a:ext>
            </a:extLst>
          </p:cNvPr>
          <p:cNvSpPr txBox="1">
            <a:spLocks/>
          </p:cNvSpPr>
          <p:nvPr/>
        </p:nvSpPr>
        <p:spPr>
          <a:xfrm>
            <a:off x="3689421" y="3871104"/>
            <a:ext cx="1242193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09</a:t>
            </a:r>
          </a:p>
        </p:txBody>
      </p:sp>
      <p:sp>
        <p:nvSpPr>
          <p:cNvPr id="20" name="Google Shape;1073;p77">
            <a:extLst>
              <a:ext uri="{FF2B5EF4-FFF2-40B4-BE49-F238E27FC236}">
                <a16:creationId xmlns:a16="http://schemas.microsoft.com/office/drawing/2014/main" id="{EF29C139-1933-1A22-53BD-089990EC952A}"/>
              </a:ext>
            </a:extLst>
          </p:cNvPr>
          <p:cNvSpPr txBox="1">
            <a:spLocks/>
          </p:cNvSpPr>
          <p:nvPr/>
        </p:nvSpPr>
        <p:spPr>
          <a:xfrm>
            <a:off x="3029219" y="4298627"/>
            <a:ext cx="26697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1852471" y="163307"/>
            <a:ext cx="5654829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84" name="Google Shape;1084;p78"/>
          <p:cNvSpPr txBox="1">
            <a:spLocks noGrp="1"/>
          </p:cNvSpPr>
          <p:nvPr>
            <p:ph type="subTitle" idx="1"/>
          </p:nvPr>
        </p:nvSpPr>
        <p:spPr>
          <a:xfrm>
            <a:off x="530916" y="1544380"/>
            <a:ext cx="8497823" cy="2958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rocking  cradle is a type of baby cradle that uses a motion mechanism to produce a gentle back-and-forth motion.</a:t>
            </a:r>
          </a:p>
          <a:p>
            <a:pPr marL="0" lvl="0" indent="0"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soothe and comfort a baby because it can be handled dynamically.</a:t>
            </a:r>
          </a:p>
          <a:p>
            <a:pPr marL="0" lvl="0" indent="0"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to detect baby’s pee.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sz="2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98"/>
          <p:cNvSpPr txBox="1">
            <a:spLocks noGrp="1"/>
          </p:cNvSpPr>
          <p:nvPr>
            <p:ph type="title"/>
          </p:nvPr>
        </p:nvSpPr>
        <p:spPr>
          <a:xfrm>
            <a:off x="2846550" y="194227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/>
              <a:t>Objectives</a:t>
            </a:r>
            <a:endParaRPr sz="4000" dirty="0"/>
          </a:p>
        </p:txBody>
      </p:sp>
      <p:sp>
        <p:nvSpPr>
          <p:cNvPr id="1384" name="Google Shape;1384;p98"/>
          <p:cNvSpPr txBox="1">
            <a:spLocks noGrp="1"/>
          </p:cNvSpPr>
          <p:nvPr>
            <p:ph type="subTitle" idx="4"/>
          </p:nvPr>
        </p:nvSpPr>
        <p:spPr>
          <a:xfrm>
            <a:off x="238205" y="1082287"/>
            <a:ext cx="8667589" cy="3866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25550" lvl="2" indent="-171450" algn="l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b="1" dirty="0"/>
              <a:t>DRC is designed to provide soothing rocking motion that can help calm and relax a baby.</a:t>
            </a:r>
          </a:p>
          <a:p>
            <a:pPr marL="1225550" lvl="2" indent="-171450" algn="l">
              <a:buFont typeface="Wingdings" panose="05000000000000000000" pitchFamily="2" charset="2"/>
              <a:buChar char="q"/>
            </a:pPr>
            <a:r>
              <a:rPr lang="en-US" sz="1800" b="1" dirty="0"/>
              <a:t> The rhythmic motion of a rocking cradle can also </a:t>
            </a:r>
            <a:r>
              <a:rPr lang="en-US" sz="1800" b="1" dirty="0" err="1"/>
              <a:t>helpfull</a:t>
            </a:r>
            <a:r>
              <a:rPr lang="en-US" sz="1800" b="1" dirty="0"/>
              <a:t> a baby to sleep.</a:t>
            </a:r>
          </a:p>
          <a:p>
            <a:pPr marL="1225550" lvl="2" indent="-171450" algn="l">
              <a:buFont typeface="Wingdings" panose="05000000000000000000" pitchFamily="2" charset="2"/>
              <a:buChar char="q"/>
            </a:pPr>
            <a:r>
              <a:rPr lang="en-US" sz="1800" b="1" dirty="0"/>
              <a:t> DRC can also be a convenient choice for parents who want to keep their baby close by while they attend to other tasks.</a:t>
            </a:r>
          </a:p>
          <a:p>
            <a:pPr marL="1225550" lvl="2" indent="-171450" algn="l">
              <a:buFont typeface="Wingdings" panose="05000000000000000000" pitchFamily="2" charset="2"/>
              <a:buChar char="q"/>
            </a:pPr>
            <a:r>
              <a:rPr lang="en-US" sz="1800" b="1" dirty="0"/>
              <a:t> It Provides a safe space for napping.</a:t>
            </a:r>
          </a:p>
          <a:p>
            <a:pPr marL="1225550" lvl="2" indent="-171450" algn="l">
              <a:buFont typeface="Wingdings" panose="05000000000000000000" pitchFamily="2" charset="2"/>
              <a:buChar char="q"/>
            </a:pPr>
            <a:r>
              <a:rPr lang="en-US" sz="1800" b="1" dirty="0"/>
              <a:t> It provides a safe and secure sleeping environment.</a:t>
            </a:r>
          </a:p>
          <a:p>
            <a:pPr marL="1225550" lvl="2" indent="-171450" algn="l">
              <a:buFont typeface="Wingdings" panose="05000000000000000000" pitchFamily="2" charset="2"/>
              <a:buChar char="q"/>
            </a:pPr>
            <a:endParaRPr lang="en-US" dirty="0"/>
          </a:p>
          <a:p>
            <a:pPr lvl="2" algn="l">
              <a:buSzPct val="106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-268941" y="148229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250" lvl="0" indent="-8572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5400" dirty="0"/>
              <a:t>Motivation</a:t>
            </a:r>
            <a:endParaRPr sz="5400" dirty="0"/>
          </a:p>
        </p:txBody>
      </p:sp>
      <p:sp>
        <p:nvSpPr>
          <p:cNvPr id="1098" name="Google Shape;1098;p80"/>
          <p:cNvSpPr txBox="1">
            <a:spLocks noGrp="1"/>
          </p:cNvSpPr>
          <p:nvPr>
            <p:ph type="subTitle" idx="1"/>
          </p:nvPr>
        </p:nvSpPr>
        <p:spPr>
          <a:xfrm>
            <a:off x="501681" y="834070"/>
            <a:ext cx="8388746" cy="3653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/>
              <a:t>Meeting a need in the market since there is high demand of baby products in the market.</a:t>
            </a:r>
          </a:p>
          <a:p>
            <a:pPr marL="0" lvl="0" indent="0" algn="l"/>
            <a:endParaRPr lang="en-US" sz="1800" b="1" dirty="0"/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/>
              <a:t>The development of a DRC can also be driven by a desire to innovative and creative products.</a:t>
            </a:r>
          </a:p>
          <a:p>
            <a:pPr marL="0" lvl="0" indent="0" algn="l"/>
            <a:endParaRPr lang="en-US" sz="1800" b="1" dirty="0"/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/>
              <a:t>Improving safety and reducing the risk of Sudden Infant Death Syndrome (SIDS).</a:t>
            </a:r>
          </a:p>
          <a:p>
            <a:pPr marL="0" lvl="0" indent="0" algn="l"/>
            <a:endParaRPr lang="en-US" sz="1800" b="1" dirty="0"/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/>
              <a:t>It is convenience and easy to use.</a:t>
            </a:r>
          </a:p>
          <a:p>
            <a:pPr marL="0" lvl="0" indent="0" algn="l"/>
            <a:endParaRPr lang="en-US" sz="1800" b="1" dirty="0"/>
          </a:p>
          <a:p>
            <a:pPr marL="342900" lvl="0" algn="l">
              <a:buFont typeface="Wingdings" panose="05000000000000000000" pitchFamily="2" charset="2"/>
              <a:buChar char="q"/>
            </a:pPr>
            <a:r>
              <a:rPr lang="en-US" sz="1800" b="1" dirty="0"/>
              <a:t>A DRC can be a valuable tool for working parents.</a:t>
            </a:r>
            <a:endParaRPr sz="14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138"/>
          <p:cNvSpPr txBox="1">
            <a:spLocks noGrp="1"/>
          </p:cNvSpPr>
          <p:nvPr>
            <p:ph type="title"/>
          </p:nvPr>
        </p:nvSpPr>
        <p:spPr>
          <a:xfrm>
            <a:off x="470844" y="178858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6858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4800" dirty="0"/>
              <a:t>Features</a:t>
            </a:r>
            <a:endParaRPr sz="4800" dirty="0"/>
          </a:p>
        </p:txBody>
      </p:sp>
      <p:sp>
        <p:nvSpPr>
          <p:cNvPr id="2571" name="Google Shape;2571;p138"/>
          <p:cNvSpPr txBox="1">
            <a:spLocks noGrp="1"/>
          </p:cNvSpPr>
          <p:nvPr>
            <p:ph type="subTitle" idx="2"/>
          </p:nvPr>
        </p:nvSpPr>
        <p:spPr>
          <a:xfrm>
            <a:off x="399569" y="1353946"/>
            <a:ext cx="8682958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err="1"/>
              <a:t>WiFi</a:t>
            </a:r>
            <a:r>
              <a:rPr lang="en-US" sz="2800" b="1" dirty="0"/>
              <a:t> and app connection check through LED.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Wet detection notification on phone and LED.</a:t>
            </a:r>
          </a:p>
          <a:p>
            <a:pPr marL="11430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Swing angle, number and power control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endParaRPr dirty="0">
              <a:solidFill>
                <a:srgbClr val="3749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2"/>
          <p:cNvSpPr/>
          <p:nvPr/>
        </p:nvSpPr>
        <p:spPr>
          <a:xfrm>
            <a:off x="6787698" y="149910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82"/>
          <p:cNvSpPr txBox="1">
            <a:spLocks noGrp="1"/>
          </p:cNvSpPr>
          <p:nvPr>
            <p:ph type="subTitle" idx="1"/>
          </p:nvPr>
        </p:nvSpPr>
        <p:spPr>
          <a:xfrm>
            <a:off x="4967725" y="2833632"/>
            <a:ext cx="4074550" cy="431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Software Requirements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2" name="Google Shape;1112;p82"/>
          <p:cNvSpPr txBox="1">
            <a:spLocks noGrp="1"/>
          </p:cNvSpPr>
          <p:nvPr>
            <p:ph type="subTitle" idx="2"/>
          </p:nvPr>
        </p:nvSpPr>
        <p:spPr>
          <a:xfrm>
            <a:off x="769229" y="3049014"/>
            <a:ext cx="3044940" cy="1467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Servo Motors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Rain Sensor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Jumper wires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accent3">
                    <a:lumMod val="25000"/>
                  </a:schemeClr>
                </a:solidFill>
              </a:rPr>
              <a:t>BreadBoard</a:t>
            </a:r>
            <a:endParaRPr lang="en-US" sz="1800" b="1" dirty="0">
              <a:solidFill>
                <a:schemeClr val="accent3">
                  <a:lumMod val="25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LED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accent3">
                    <a:lumMod val="25000"/>
                  </a:schemeClr>
                </a:solidFill>
              </a:rPr>
              <a:t>NodeMCU</a:t>
            </a:r>
            <a:endParaRPr lang="en-US" sz="1800" b="1" dirty="0">
              <a:solidFill>
                <a:schemeClr val="accent3">
                  <a:lumMod val="25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113" name="Google Shape;1113;p82"/>
          <p:cNvSpPr txBox="1">
            <a:spLocks noGrp="1"/>
          </p:cNvSpPr>
          <p:nvPr>
            <p:ph type="subTitle" idx="3"/>
          </p:nvPr>
        </p:nvSpPr>
        <p:spPr>
          <a:xfrm>
            <a:off x="555155" y="2655132"/>
            <a:ext cx="420126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Requirements</a:t>
            </a:r>
            <a:endParaRPr dirty="0"/>
          </a:p>
        </p:txBody>
      </p:sp>
      <p:sp>
        <p:nvSpPr>
          <p:cNvPr id="1114" name="Google Shape;1114;p82"/>
          <p:cNvSpPr txBox="1">
            <a:spLocks noGrp="1"/>
          </p:cNvSpPr>
          <p:nvPr>
            <p:ph type="subTitle" idx="4"/>
          </p:nvPr>
        </p:nvSpPr>
        <p:spPr>
          <a:xfrm>
            <a:off x="5705553" y="3080649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Arduino Sketch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Blynk App</a:t>
            </a:r>
            <a:endParaRPr sz="2000"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115" name="Google Shape;1115;p82"/>
          <p:cNvSpPr/>
          <p:nvPr/>
        </p:nvSpPr>
        <p:spPr>
          <a:xfrm>
            <a:off x="1395848" y="1425429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82"/>
          <p:cNvGrpSpPr/>
          <p:nvPr/>
        </p:nvGrpSpPr>
        <p:grpSpPr>
          <a:xfrm>
            <a:off x="6970698" y="1898465"/>
            <a:ext cx="582917" cy="305936"/>
            <a:chOff x="2084325" y="363300"/>
            <a:chExt cx="484150" cy="254100"/>
          </a:xfrm>
        </p:grpSpPr>
        <p:sp>
          <p:nvSpPr>
            <p:cNvPr id="1117" name="Google Shape;1117;p8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8" name="Google Shape;1118;p8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9" name="Google Shape;1119;p82"/>
          <p:cNvGrpSpPr/>
          <p:nvPr/>
        </p:nvGrpSpPr>
        <p:grpSpPr>
          <a:xfrm>
            <a:off x="1639096" y="1686182"/>
            <a:ext cx="499904" cy="497992"/>
            <a:chOff x="2085450" y="842250"/>
            <a:chExt cx="483700" cy="481850"/>
          </a:xfrm>
        </p:grpSpPr>
        <p:sp>
          <p:nvSpPr>
            <p:cNvPr id="1120" name="Google Shape;1120;p82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1" name="Google Shape;1121;p82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2" name="Google Shape;1122;p82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" name="Google Shape;2569;p138">
            <a:extLst>
              <a:ext uri="{FF2B5EF4-FFF2-40B4-BE49-F238E27FC236}">
                <a16:creationId xmlns:a16="http://schemas.microsoft.com/office/drawing/2014/main" id="{4B4A3196-8695-7AD8-60B3-83094F4F0201}"/>
              </a:ext>
            </a:extLst>
          </p:cNvPr>
          <p:cNvSpPr txBox="1">
            <a:spLocks/>
          </p:cNvSpPr>
          <p:nvPr/>
        </p:nvSpPr>
        <p:spPr>
          <a:xfrm>
            <a:off x="540000" y="396253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chemeClr val="tx1"/>
                </a:solidFill>
              </a:rPr>
              <a:t>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4"/>
          <p:cNvSpPr txBox="1">
            <a:spLocks noGrp="1"/>
          </p:cNvSpPr>
          <p:nvPr>
            <p:ph type="subTitle" idx="1"/>
          </p:nvPr>
        </p:nvSpPr>
        <p:spPr>
          <a:xfrm flipH="1">
            <a:off x="575961" y="967874"/>
            <a:ext cx="6783453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Here we will discuss about the designs and works of our system</a:t>
            </a:r>
            <a:endParaRPr b="1" dirty="0"/>
          </a:p>
        </p:txBody>
      </p:sp>
      <p:sp>
        <p:nvSpPr>
          <p:cNvPr id="2" name="Google Shape;1722;p114">
            <a:extLst>
              <a:ext uri="{FF2B5EF4-FFF2-40B4-BE49-F238E27FC236}">
                <a16:creationId xmlns:a16="http://schemas.microsoft.com/office/drawing/2014/main" id="{AB48E7D4-0103-2292-3BFC-40F547AEDC02}"/>
              </a:ext>
            </a:extLst>
          </p:cNvPr>
          <p:cNvSpPr txBox="1">
            <a:spLocks/>
          </p:cNvSpPr>
          <p:nvPr/>
        </p:nvSpPr>
        <p:spPr>
          <a:xfrm flipH="1">
            <a:off x="2374909" y="192248"/>
            <a:ext cx="5124708" cy="73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Josefin Sans"/>
              <a:buNone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5715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4000" b="1" dirty="0"/>
              <a:t>Implementation</a:t>
            </a:r>
            <a:endParaRPr lang="en-US" sz="1600" b="1" dirty="0"/>
          </a:p>
        </p:txBody>
      </p:sp>
      <p:grpSp>
        <p:nvGrpSpPr>
          <p:cNvPr id="4" name="Google Shape;1748;p116">
            <a:extLst>
              <a:ext uri="{FF2B5EF4-FFF2-40B4-BE49-F238E27FC236}">
                <a16:creationId xmlns:a16="http://schemas.microsoft.com/office/drawing/2014/main" id="{5224DF37-7EB7-F152-E894-BECE626F3E38}"/>
              </a:ext>
            </a:extLst>
          </p:cNvPr>
          <p:cNvGrpSpPr/>
          <p:nvPr/>
        </p:nvGrpSpPr>
        <p:grpSpPr>
          <a:xfrm>
            <a:off x="1298313" y="1352390"/>
            <a:ext cx="2013217" cy="3419395"/>
            <a:chOff x="6599490" y="1506150"/>
            <a:chExt cx="1066746" cy="1989532"/>
          </a:xfrm>
        </p:grpSpPr>
        <p:sp>
          <p:nvSpPr>
            <p:cNvPr id="5" name="Google Shape;1749;p116">
              <a:extLst>
                <a:ext uri="{FF2B5EF4-FFF2-40B4-BE49-F238E27FC236}">
                  <a16:creationId xmlns:a16="http://schemas.microsoft.com/office/drawing/2014/main" id="{B574A2C9-0E11-DD1F-237A-95800A3532AC}"/>
                </a:ext>
              </a:extLst>
            </p:cNvPr>
            <p:cNvSpPr/>
            <p:nvPr/>
          </p:nvSpPr>
          <p:spPr>
            <a:xfrm>
              <a:off x="6599490" y="1506150"/>
              <a:ext cx="1066746" cy="1989532"/>
            </a:xfrm>
            <a:custGeom>
              <a:avLst/>
              <a:gdLst/>
              <a:ahLst/>
              <a:cxnLst/>
              <a:rect l="l" t="t" r="r" b="b"/>
              <a:pathLst>
                <a:path w="26764" h="49913" extrusionOk="0">
                  <a:moveTo>
                    <a:pt x="2497" y="0"/>
                  </a:moveTo>
                  <a:cubicBezTo>
                    <a:pt x="1117" y="0"/>
                    <a:pt x="0" y="1117"/>
                    <a:pt x="0" y="2498"/>
                  </a:cubicBezTo>
                  <a:lnTo>
                    <a:pt x="0" y="47416"/>
                  </a:lnTo>
                  <a:cubicBezTo>
                    <a:pt x="0" y="48797"/>
                    <a:pt x="1117" y="49913"/>
                    <a:pt x="2497" y="49913"/>
                  </a:cubicBezTo>
                  <a:lnTo>
                    <a:pt x="24266" y="49913"/>
                  </a:lnTo>
                  <a:cubicBezTo>
                    <a:pt x="25647" y="49913"/>
                    <a:pt x="26763" y="48797"/>
                    <a:pt x="26763" y="47416"/>
                  </a:cubicBezTo>
                  <a:lnTo>
                    <a:pt x="26763" y="2498"/>
                  </a:lnTo>
                  <a:cubicBezTo>
                    <a:pt x="26763" y="1117"/>
                    <a:pt x="25647" y="0"/>
                    <a:pt x="24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750;p116">
              <a:extLst>
                <a:ext uri="{FF2B5EF4-FFF2-40B4-BE49-F238E27FC236}">
                  <a16:creationId xmlns:a16="http://schemas.microsoft.com/office/drawing/2014/main" id="{B03D0C7C-136B-F0E5-C722-BF0A2477FB1D}"/>
                </a:ext>
              </a:extLst>
            </p:cNvPr>
            <p:cNvSpPr/>
            <p:nvPr/>
          </p:nvSpPr>
          <p:spPr>
            <a:xfrm>
              <a:off x="6938954" y="1587978"/>
              <a:ext cx="383031" cy="67045"/>
            </a:xfrm>
            <a:custGeom>
              <a:avLst/>
              <a:gdLst/>
              <a:ahLst/>
              <a:cxnLst/>
              <a:rect l="l" t="t" r="r" b="b"/>
              <a:pathLst>
                <a:path w="9610" h="1682" extrusionOk="0">
                  <a:moveTo>
                    <a:pt x="1096" y="1"/>
                  </a:moveTo>
                  <a:cubicBezTo>
                    <a:pt x="1" y="1"/>
                    <a:pt x="1" y="1681"/>
                    <a:pt x="1096" y="1681"/>
                  </a:cubicBezTo>
                  <a:cubicBezTo>
                    <a:pt x="1122" y="1681"/>
                    <a:pt x="1150" y="1680"/>
                    <a:pt x="1178" y="1678"/>
                  </a:cubicBezTo>
                  <a:lnTo>
                    <a:pt x="8581" y="1678"/>
                  </a:lnTo>
                  <a:cubicBezTo>
                    <a:pt x="9609" y="1620"/>
                    <a:pt x="9609" y="63"/>
                    <a:pt x="8581" y="4"/>
                  </a:cubicBezTo>
                  <a:lnTo>
                    <a:pt x="1178" y="4"/>
                  </a:lnTo>
                  <a:cubicBezTo>
                    <a:pt x="1150" y="2"/>
                    <a:pt x="1122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51;p116">
              <a:extLst>
                <a:ext uri="{FF2B5EF4-FFF2-40B4-BE49-F238E27FC236}">
                  <a16:creationId xmlns:a16="http://schemas.microsoft.com/office/drawing/2014/main" id="{E39B045B-6F2E-BC46-6452-221F60A2C934}"/>
                </a:ext>
              </a:extLst>
            </p:cNvPr>
            <p:cNvSpPr/>
            <p:nvPr/>
          </p:nvSpPr>
          <p:spPr>
            <a:xfrm>
              <a:off x="7366424" y="1588098"/>
              <a:ext cx="77324" cy="66088"/>
            </a:xfrm>
            <a:custGeom>
              <a:avLst/>
              <a:gdLst/>
              <a:ahLst/>
              <a:cxnLst/>
              <a:rect l="l" t="t" r="r" b="b"/>
              <a:pathLst>
                <a:path w="1940" h="1658" extrusionOk="0">
                  <a:moveTo>
                    <a:pt x="1117" y="1"/>
                  </a:moveTo>
                  <a:cubicBezTo>
                    <a:pt x="382" y="1"/>
                    <a:pt x="1" y="882"/>
                    <a:pt x="529" y="1411"/>
                  </a:cubicBezTo>
                  <a:cubicBezTo>
                    <a:pt x="700" y="1581"/>
                    <a:pt x="907" y="1657"/>
                    <a:pt x="1109" y="1657"/>
                  </a:cubicBezTo>
                  <a:cubicBezTo>
                    <a:pt x="1534" y="1657"/>
                    <a:pt x="1939" y="1321"/>
                    <a:pt x="1939" y="823"/>
                  </a:cubicBezTo>
                  <a:cubicBezTo>
                    <a:pt x="1939" y="353"/>
                    <a:pt x="1587" y="1"/>
                    <a:pt x="1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2;p116">
              <a:extLst>
                <a:ext uri="{FF2B5EF4-FFF2-40B4-BE49-F238E27FC236}">
                  <a16:creationId xmlns:a16="http://schemas.microsoft.com/office/drawing/2014/main" id="{F2386508-6010-D662-95E0-F21FB3E398ED}"/>
                </a:ext>
              </a:extLst>
            </p:cNvPr>
            <p:cNvSpPr/>
            <p:nvPr/>
          </p:nvSpPr>
          <p:spPr>
            <a:xfrm>
              <a:off x="6821933" y="1587660"/>
              <a:ext cx="78519" cy="67244"/>
            </a:xfrm>
            <a:custGeom>
              <a:avLst/>
              <a:gdLst/>
              <a:ahLst/>
              <a:cxnLst/>
              <a:rect l="l" t="t" r="r" b="b"/>
              <a:pathLst>
                <a:path w="1970" h="1687" extrusionOk="0">
                  <a:moveTo>
                    <a:pt x="854" y="1"/>
                  </a:moveTo>
                  <a:cubicBezTo>
                    <a:pt x="419" y="1"/>
                    <a:pt x="1" y="337"/>
                    <a:pt x="1" y="834"/>
                  </a:cubicBezTo>
                  <a:cubicBezTo>
                    <a:pt x="1" y="1304"/>
                    <a:pt x="383" y="1686"/>
                    <a:pt x="853" y="1686"/>
                  </a:cubicBezTo>
                  <a:cubicBezTo>
                    <a:pt x="1587" y="1686"/>
                    <a:pt x="1969" y="776"/>
                    <a:pt x="1440" y="247"/>
                  </a:cubicBezTo>
                  <a:cubicBezTo>
                    <a:pt x="1270" y="77"/>
                    <a:pt x="1060" y="1"/>
                    <a:pt x="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53;p116">
              <a:extLst>
                <a:ext uri="{FF2B5EF4-FFF2-40B4-BE49-F238E27FC236}">
                  <a16:creationId xmlns:a16="http://schemas.microsoft.com/office/drawing/2014/main" id="{140B34C4-5D3F-7B1B-7C06-F3E6DD2C1F08}"/>
                </a:ext>
              </a:extLst>
            </p:cNvPr>
            <p:cNvSpPr/>
            <p:nvPr/>
          </p:nvSpPr>
          <p:spPr>
            <a:xfrm>
              <a:off x="7025684" y="3299997"/>
              <a:ext cx="188566" cy="160716"/>
            </a:xfrm>
            <a:custGeom>
              <a:avLst/>
              <a:gdLst/>
              <a:ahLst/>
              <a:cxnLst/>
              <a:rect l="l" t="t" r="r" b="b"/>
              <a:pathLst>
                <a:path w="4731" h="4032" extrusionOk="0">
                  <a:moveTo>
                    <a:pt x="2703" y="1"/>
                  </a:moveTo>
                  <a:cubicBezTo>
                    <a:pt x="882" y="1"/>
                    <a:pt x="1" y="2175"/>
                    <a:pt x="1264" y="3438"/>
                  </a:cubicBezTo>
                  <a:cubicBezTo>
                    <a:pt x="1673" y="3847"/>
                    <a:pt x="2181" y="4031"/>
                    <a:pt x="2681" y="4031"/>
                  </a:cubicBezTo>
                  <a:cubicBezTo>
                    <a:pt x="3724" y="4031"/>
                    <a:pt x="4730" y="3230"/>
                    <a:pt x="4730" y="1998"/>
                  </a:cubicBezTo>
                  <a:cubicBezTo>
                    <a:pt x="4701" y="882"/>
                    <a:pt x="3820" y="1"/>
                    <a:pt x="2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748;p116">
            <a:extLst>
              <a:ext uri="{FF2B5EF4-FFF2-40B4-BE49-F238E27FC236}">
                <a16:creationId xmlns:a16="http://schemas.microsoft.com/office/drawing/2014/main" id="{6D459ED9-FE64-B0FB-777C-973F76944B56}"/>
              </a:ext>
            </a:extLst>
          </p:cNvPr>
          <p:cNvGrpSpPr/>
          <p:nvPr/>
        </p:nvGrpSpPr>
        <p:grpSpPr>
          <a:xfrm>
            <a:off x="4833844" y="1352390"/>
            <a:ext cx="2132590" cy="3419394"/>
            <a:chOff x="6599490" y="1506150"/>
            <a:chExt cx="1066746" cy="1989532"/>
          </a:xfrm>
        </p:grpSpPr>
        <p:sp>
          <p:nvSpPr>
            <p:cNvPr id="11" name="Google Shape;1749;p116">
              <a:extLst>
                <a:ext uri="{FF2B5EF4-FFF2-40B4-BE49-F238E27FC236}">
                  <a16:creationId xmlns:a16="http://schemas.microsoft.com/office/drawing/2014/main" id="{38550FDC-035E-625D-CC02-DBCE6FB39BB5}"/>
                </a:ext>
              </a:extLst>
            </p:cNvPr>
            <p:cNvSpPr/>
            <p:nvPr/>
          </p:nvSpPr>
          <p:spPr>
            <a:xfrm>
              <a:off x="6599490" y="1506150"/>
              <a:ext cx="1066746" cy="1989532"/>
            </a:xfrm>
            <a:custGeom>
              <a:avLst/>
              <a:gdLst/>
              <a:ahLst/>
              <a:cxnLst/>
              <a:rect l="l" t="t" r="r" b="b"/>
              <a:pathLst>
                <a:path w="26764" h="49913" extrusionOk="0">
                  <a:moveTo>
                    <a:pt x="2497" y="0"/>
                  </a:moveTo>
                  <a:cubicBezTo>
                    <a:pt x="1117" y="0"/>
                    <a:pt x="0" y="1117"/>
                    <a:pt x="0" y="2498"/>
                  </a:cubicBezTo>
                  <a:lnTo>
                    <a:pt x="0" y="47416"/>
                  </a:lnTo>
                  <a:cubicBezTo>
                    <a:pt x="0" y="48797"/>
                    <a:pt x="1117" y="49913"/>
                    <a:pt x="2497" y="49913"/>
                  </a:cubicBezTo>
                  <a:lnTo>
                    <a:pt x="24266" y="49913"/>
                  </a:lnTo>
                  <a:cubicBezTo>
                    <a:pt x="25647" y="49913"/>
                    <a:pt x="26763" y="48797"/>
                    <a:pt x="26763" y="47416"/>
                  </a:cubicBezTo>
                  <a:lnTo>
                    <a:pt x="26763" y="2498"/>
                  </a:lnTo>
                  <a:cubicBezTo>
                    <a:pt x="26763" y="1117"/>
                    <a:pt x="25647" y="0"/>
                    <a:pt x="24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50;p116">
              <a:extLst>
                <a:ext uri="{FF2B5EF4-FFF2-40B4-BE49-F238E27FC236}">
                  <a16:creationId xmlns:a16="http://schemas.microsoft.com/office/drawing/2014/main" id="{DADDD63D-3FA1-D732-D4D6-1427A5274CB9}"/>
                </a:ext>
              </a:extLst>
            </p:cNvPr>
            <p:cNvSpPr/>
            <p:nvPr/>
          </p:nvSpPr>
          <p:spPr>
            <a:xfrm>
              <a:off x="6938954" y="1587978"/>
              <a:ext cx="383031" cy="67045"/>
            </a:xfrm>
            <a:custGeom>
              <a:avLst/>
              <a:gdLst/>
              <a:ahLst/>
              <a:cxnLst/>
              <a:rect l="l" t="t" r="r" b="b"/>
              <a:pathLst>
                <a:path w="9610" h="1682" extrusionOk="0">
                  <a:moveTo>
                    <a:pt x="1096" y="1"/>
                  </a:moveTo>
                  <a:cubicBezTo>
                    <a:pt x="1" y="1"/>
                    <a:pt x="1" y="1681"/>
                    <a:pt x="1096" y="1681"/>
                  </a:cubicBezTo>
                  <a:cubicBezTo>
                    <a:pt x="1122" y="1681"/>
                    <a:pt x="1150" y="1680"/>
                    <a:pt x="1178" y="1678"/>
                  </a:cubicBezTo>
                  <a:lnTo>
                    <a:pt x="8581" y="1678"/>
                  </a:lnTo>
                  <a:cubicBezTo>
                    <a:pt x="9609" y="1620"/>
                    <a:pt x="9609" y="63"/>
                    <a:pt x="8581" y="4"/>
                  </a:cubicBezTo>
                  <a:lnTo>
                    <a:pt x="1178" y="4"/>
                  </a:lnTo>
                  <a:cubicBezTo>
                    <a:pt x="1150" y="2"/>
                    <a:pt x="1122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51;p116">
              <a:extLst>
                <a:ext uri="{FF2B5EF4-FFF2-40B4-BE49-F238E27FC236}">
                  <a16:creationId xmlns:a16="http://schemas.microsoft.com/office/drawing/2014/main" id="{A028E14F-6594-26C2-E25D-B58F3CEA4F2A}"/>
                </a:ext>
              </a:extLst>
            </p:cNvPr>
            <p:cNvSpPr/>
            <p:nvPr/>
          </p:nvSpPr>
          <p:spPr>
            <a:xfrm>
              <a:off x="7366424" y="1588098"/>
              <a:ext cx="77324" cy="66088"/>
            </a:xfrm>
            <a:custGeom>
              <a:avLst/>
              <a:gdLst/>
              <a:ahLst/>
              <a:cxnLst/>
              <a:rect l="l" t="t" r="r" b="b"/>
              <a:pathLst>
                <a:path w="1940" h="1658" extrusionOk="0">
                  <a:moveTo>
                    <a:pt x="1117" y="1"/>
                  </a:moveTo>
                  <a:cubicBezTo>
                    <a:pt x="382" y="1"/>
                    <a:pt x="1" y="882"/>
                    <a:pt x="529" y="1411"/>
                  </a:cubicBezTo>
                  <a:cubicBezTo>
                    <a:pt x="700" y="1581"/>
                    <a:pt x="907" y="1657"/>
                    <a:pt x="1109" y="1657"/>
                  </a:cubicBezTo>
                  <a:cubicBezTo>
                    <a:pt x="1534" y="1657"/>
                    <a:pt x="1939" y="1321"/>
                    <a:pt x="1939" y="823"/>
                  </a:cubicBezTo>
                  <a:cubicBezTo>
                    <a:pt x="1939" y="353"/>
                    <a:pt x="1587" y="1"/>
                    <a:pt x="1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2;p116">
              <a:extLst>
                <a:ext uri="{FF2B5EF4-FFF2-40B4-BE49-F238E27FC236}">
                  <a16:creationId xmlns:a16="http://schemas.microsoft.com/office/drawing/2014/main" id="{0BECE680-E9A6-AFC0-69DC-A676C05CE31B}"/>
                </a:ext>
              </a:extLst>
            </p:cNvPr>
            <p:cNvSpPr/>
            <p:nvPr/>
          </p:nvSpPr>
          <p:spPr>
            <a:xfrm>
              <a:off x="6821933" y="1587660"/>
              <a:ext cx="78519" cy="67244"/>
            </a:xfrm>
            <a:custGeom>
              <a:avLst/>
              <a:gdLst/>
              <a:ahLst/>
              <a:cxnLst/>
              <a:rect l="l" t="t" r="r" b="b"/>
              <a:pathLst>
                <a:path w="1970" h="1687" extrusionOk="0">
                  <a:moveTo>
                    <a:pt x="854" y="1"/>
                  </a:moveTo>
                  <a:cubicBezTo>
                    <a:pt x="419" y="1"/>
                    <a:pt x="1" y="337"/>
                    <a:pt x="1" y="834"/>
                  </a:cubicBezTo>
                  <a:cubicBezTo>
                    <a:pt x="1" y="1304"/>
                    <a:pt x="383" y="1686"/>
                    <a:pt x="853" y="1686"/>
                  </a:cubicBezTo>
                  <a:cubicBezTo>
                    <a:pt x="1587" y="1686"/>
                    <a:pt x="1969" y="776"/>
                    <a:pt x="1440" y="247"/>
                  </a:cubicBezTo>
                  <a:cubicBezTo>
                    <a:pt x="1270" y="77"/>
                    <a:pt x="1060" y="1"/>
                    <a:pt x="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3;p116">
              <a:extLst>
                <a:ext uri="{FF2B5EF4-FFF2-40B4-BE49-F238E27FC236}">
                  <a16:creationId xmlns:a16="http://schemas.microsoft.com/office/drawing/2014/main" id="{54C40210-3E92-D2B4-E19D-BB60BC481965}"/>
                </a:ext>
              </a:extLst>
            </p:cNvPr>
            <p:cNvSpPr/>
            <p:nvPr/>
          </p:nvSpPr>
          <p:spPr>
            <a:xfrm>
              <a:off x="7025684" y="3299997"/>
              <a:ext cx="188566" cy="160716"/>
            </a:xfrm>
            <a:custGeom>
              <a:avLst/>
              <a:gdLst/>
              <a:ahLst/>
              <a:cxnLst/>
              <a:rect l="l" t="t" r="r" b="b"/>
              <a:pathLst>
                <a:path w="4731" h="4032" extrusionOk="0">
                  <a:moveTo>
                    <a:pt x="2703" y="1"/>
                  </a:moveTo>
                  <a:cubicBezTo>
                    <a:pt x="882" y="1"/>
                    <a:pt x="1" y="2175"/>
                    <a:pt x="1264" y="3438"/>
                  </a:cubicBezTo>
                  <a:cubicBezTo>
                    <a:pt x="1673" y="3847"/>
                    <a:pt x="2181" y="4031"/>
                    <a:pt x="2681" y="4031"/>
                  </a:cubicBezTo>
                  <a:cubicBezTo>
                    <a:pt x="3724" y="4031"/>
                    <a:pt x="4730" y="3230"/>
                    <a:pt x="4730" y="1998"/>
                  </a:cubicBezTo>
                  <a:cubicBezTo>
                    <a:pt x="4701" y="882"/>
                    <a:pt x="3820" y="1"/>
                    <a:pt x="2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FBA592-B73F-838D-33F4-7A26E882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02" y="1665965"/>
            <a:ext cx="1751961" cy="2709397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ABB619-855E-1ECF-86B4-AD9691872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263" y="1636634"/>
            <a:ext cx="1941470" cy="2768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140"/>
          <p:cNvSpPr txBox="1">
            <a:spLocks noGrp="1"/>
          </p:cNvSpPr>
          <p:nvPr>
            <p:ph type="title"/>
          </p:nvPr>
        </p:nvSpPr>
        <p:spPr>
          <a:xfrm>
            <a:off x="2462742" y="224963"/>
            <a:ext cx="41093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/>
              <a:t>Limitation</a:t>
            </a:r>
            <a:endParaRPr sz="4000" dirty="0"/>
          </a:p>
        </p:txBody>
      </p:sp>
      <p:sp>
        <p:nvSpPr>
          <p:cNvPr id="2589" name="Google Shape;2589;p140"/>
          <p:cNvSpPr txBox="1">
            <a:spLocks noGrp="1"/>
          </p:cNvSpPr>
          <p:nvPr>
            <p:ph type="subTitle" idx="2"/>
          </p:nvPr>
        </p:nvSpPr>
        <p:spPr>
          <a:xfrm>
            <a:off x="593788" y="1615202"/>
            <a:ext cx="8073802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Need huge investment to make this product level.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b="1" dirty="0">
              <a:solidFill>
                <a:schemeClr val="accent3">
                  <a:lumMod val="25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It is difficult to use since it has difficult mechanism.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b="1" dirty="0">
              <a:solidFill>
                <a:schemeClr val="accent3">
                  <a:lumMod val="25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It can have safety issues if machines do not work properly.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b="1" dirty="0">
              <a:solidFill>
                <a:schemeClr val="accent3">
                  <a:lumMod val="25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Baby can get electric shock if any leakage occurred on the wires.</a:t>
            </a:r>
            <a:endParaRPr sz="1800" b="1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651A68"/>
      </a:dk1>
      <a:lt1>
        <a:srgbClr val="FFFFFF"/>
      </a:lt1>
      <a:dk2>
        <a:srgbClr val="892884"/>
      </a:dk2>
      <a:lt2>
        <a:srgbClr val="B380DD"/>
      </a:lt2>
      <a:accent1>
        <a:srgbClr val="892884"/>
      </a:accent1>
      <a:accent2>
        <a:srgbClr val="C380DD"/>
      </a:accent2>
      <a:accent3>
        <a:srgbClr val="F7ECF4"/>
      </a:accent3>
      <a:accent4>
        <a:srgbClr val="BA66BB"/>
      </a:accent4>
      <a:accent5>
        <a:srgbClr val="F7ECF4"/>
      </a:accent5>
      <a:accent6>
        <a:srgbClr val="651A68"/>
      </a:accent6>
      <a:hlink>
        <a:srgbClr val="892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Proxima Nova</vt:lpstr>
      <vt:lpstr>Arial</vt:lpstr>
      <vt:lpstr>Josefin Sans</vt:lpstr>
      <vt:lpstr>Times New Roman</vt:lpstr>
      <vt:lpstr>Wingdings</vt:lpstr>
      <vt:lpstr>Bernard MT Condensed</vt:lpstr>
      <vt:lpstr>Imprint MT Shadow</vt:lpstr>
      <vt:lpstr>Open Sans SemiBold</vt:lpstr>
      <vt:lpstr>Open Sans</vt:lpstr>
      <vt:lpstr>Aquatic and Physical Therapy Center XL by Slidesgo</vt:lpstr>
      <vt:lpstr> Dynamic Rocking Cradle</vt:lpstr>
      <vt:lpstr>04</vt:lpstr>
      <vt:lpstr>Introduction</vt:lpstr>
      <vt:lpstr>Objectives</vt:lpstr>
      <vt:lpstr>Motivation</vt:lpstr>
      <vt:lpstr>Features</vt:lpstr>
      <vt:lpstr>PowerPoint Presentation</vt:lpstr>
      <vt:lpstr>PowerPoint Presentation</vt:lpstr>
      <vt:lpstr>Limitation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Dynamic Rocking Cradle</dc:title>
  <dc:creator>Afsana Azad Sorna</dc:creator>
  <cp:lastModifiedBy>Afsana Azad</cp:lastModifiedBy>
  <cp:revision>1</cp:revision>
  <dcterms:modified xsi:type="dcterms:W3CDTF">2023-03-11T16:40:50Z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2023-03-11T16:40:31Z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a0c6fce5-821a-4a56-bc1c-821cd010e0d2</vt:lpwstr>
  </property>
  <property fmtid="{D5CDD505-2E9C-101B-9397-08002B2CF9AE}" pid="7" name="MSIP_Label_defa4170-0d19-0005-0004-bc88714345d2_ActionId">
    <vt:lpwstr>024cc239-2539-40ae-8ac3-fe927b4dede2</vt:lpwstr>
  </property>
  <property fmtid="{D5CDD505-2E9C-101B-9397-08002B2CF9AE}" pid="8" name="MSIP_Label_defa4170-0d19-0005-0004-bc88714345d2_ContentBits">
    <vt:lpwstr>0</vt:lpwstr>
  </property>
</Properties>
</file>