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5" d="100"/>
          <a:sy n="55" d="100"/>
        </p:scale>
        <p:origin x="1714" y="6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342536" y="3040529"/>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 </a:t>
            </a:r>
            <a:r>
              <a:rPr lang="en-US" sz="2400" b="0" dirty="0"/>
              <a:t>St. Anne’s Arts And Science College,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5065" y="-19045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701582" y="2407192"/>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65961" y="-400542"/>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AB9A8E50-D1A3-3083-AFCF-7EE174785FF3}"/>
              </a:ext>
            </a:extLst>
          </p:cNvPr>
          <p:cNvSpPr txBox="1"/>
          <p:nvPr/>
        </p:nvSpPr>
        <p:spPr>
          <a:xfrm>
            <a:off x="1066800" y="1695450"/>
            <a:ext cx="5181600" cy="1754326"/>
          </a:xfrm>
          <a:prstGeom prst="rect">
            <a:avLst/>
          </a:prstGeom>
          <a:noFill/>
        </p:spPr>
        <p:txBody>
          <a:bodyPr wrap="square" rtlCol="0">
            <a:spAutoFit/>
          </a:bodyPr>
          <a:lstStyle/>
          <a:p>
            <a:r>
              <a:rPr lang="en-US" sz="1800" b="0" dirty="0"/>
              <a:t>This project aims to analyze employee performance based on satisfaction levels using Excel. The goal is to identify patterns and correlations within the data to help improve employee satisfaction and performance across different demographics and business units.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6622A2F-6C7B-0336-9BC0-AC5568BF91F5}"/>
              </a:ext>
            </a:extLst>
          </p:cNvPr>
          <p:cNvSpPr txBox="1"/>
          <p:nvPr/>
        </p:nvSpPr>
        <p:spPr>
          <a:xfrm>
            <a:off x="1014413" y="1790307"/>
            <a:ext cx="5334000" cy="4067175"/>
          </a:xfrm>
          <a:prstGeom prst="rect">
            <a:avLst/>
          </a:prstGeom>
          <a:noFill/>
        </p:spPr>
        <p:txBody>
          <a:bodyPr wrap="square" rtlCol="0">
            <a:spAutoFit/>
          </a:bodyPr>
          <a:lstStyle/>
          <a:p>
            <a:r>
              <a:rPr lang="en-US" dirty="0"/>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304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80DBE2C6-57E0-B95B-0D31-F6C2B74253C2}"/>
              </a:ext>
            </a:extLst>
          </p:cNvPr>
          <p:cNvSpPr txBox="1"/>
          <p:nvPr/>
        </p:nvSpPr>
        <p:spPr>
          <a:xfrm>
            <a:off x="697191" y="1093887"/>
            <a:ext cx="5410200" cy="5632311"/>
          </a:xfrm>
          <a:prstGeom prst="rect">
            <a:avLst/>
          </a:prstGeom>
          <a:noFill/>
        </p:spPr>
        <p:txBody>
          <a:bodyPr wrap="square" rtlCol="0">
            <a:spAutoFit/>
          </a:bodyPr>
          <a:lstStyle/>
          <a:p>
            <a:pPr marL="342900" indent="-342900">
              <a:buAutoNum type="arabicPeriod"/>
            </a:pPr>
            <a:r>
              <a:rPr lang="en-US" dirty="0"/>
              <a:t>HR MANAGER</a:t>
            </a:r>
          </a:p>
          <a:p>
            <a:pPr marL="342900" indent="-342900">
              <a:buAutoNum type="arabicPeriod"/>
            </a:pPr>
            <a:endParaRPr lang="en-US" dirty="0"/>
          </a:p>
          <a:p>
            <a:pPr lvl="1"/>
            <a:r>
              <a:rPr lang="en-US" dirty="0"/>
              <a:t>(Insert image)</a:t>
            </a:r>
          </a:p>
          <a:p>
            <a:pPr marL="342900" indent="-342900">
              <a:buAutoNum type="arabicPeriod"/>
            </a:pPr>
            <a:endParaRPr lang="en-US" dirty="0"/>
          </a:p>
          <a:p>
            <a:pPr marL="342900" indent="-342900">
              <a:buAutoNum type="arabicPeriod"/>
            </a:pPr>
            <a:r>
              <a:rPr lang="en-US" dirty="0"/>
              <a:t>DEPARTMENT MANAGER</a:t>
            </a:r>
          </a:p>
          <a:p>
            <a:pPr marL="342900" indent="-342900">
              <a:buAutoNum type="arabicPeriod"/>
            </a:pPr>
            <a:endParaRPr lang="en-US" dirty="0"/>
          </a:p>
          <a:p>
            <a:pPr lvl="1"/>
            <a:r>
              <a:rPr lang="en-US" dirty="0"/>
              <a:t>(Insert image)</a:t>
            </a:r>
          </a:p>
          <a:p>
            <a:pPr marL="342900" indent="-342900">
              <a:buAutoNum type="arabicPeriod"/>
            </a:pPr>
            <a:endParaRPr lang="en-US" dirty="0"/>
          </a:p>
          <a:p>
            <a:pPr marL="342900" indent="-342900">
              <a:buAutoNum type="arabicPeriod"/>
            </a:pPr>
            <a:r>
              <a:rPr lang="en-US" dirty="0"/>
              <a:t>EXECUTIVES</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DATA ANALYST</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EMPLOYEES</a:t>
            </a:r>
          </a:p>
          <a:p>
            <a:endParaRPr lang="en-US" dirty="0"/>
          </a:p>
          <a:p>
            <a:pPr marL="342900" indent="-342900">
              <a:buAutoNum type="arabicPeriod"/>
            </a:pPr>
            <a:endParaRPr lang="en-US"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3879418-8605-0C31-4782-E7867FE802B3}"/>
              </a:ext>
            </a:extLst>
          </p:cNvPr>
          <p:cNvSpPr txBox="1"/>
          <p:nvPr/>
        </p:nvSpPr>
        <p:spPr>
          <a:xfrm>
            <a:off x="3200400" y="2031869"/>
            <a:ext cx="5334000" cy="3034164"/>
          </a:xfrm>
          <a:prstGeom prst="rect">
            <a:avLst/>
          </a:prstGeom>
          <a:noFill/>
        </p:spPr>
        <p:txBody>
          <a:bodyPr wrap="square" rtlCol="0">
            <a:spAutoFit/>
          </a:bodyPr>
          <a:lstStyle/>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CONDITIONAL FORMATTING</a:t>
            </a:r>
            <a:r>
              <a:rPr lang="en-IN" sz="1800" b="1" i="0" u="none" strike="noStrike" kern="1200" baseline="0" dirty="0">
                <a:ln>
                  <a:noFill/>
                </a:ln>
                <a:effectLst/>
                <a:latin typeface="Arial" panose="020B0604020202020204" pitchFamily="34" charset="0"/>
              </a:rPr>
              <a:t>:</a:t>
            </a:r>
            <a:endParaRPr lang="en-US" sz="18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FILTER</a:t>
            </a:r>
            <a:r>
              <a:rPr lang="en-IN" sz="1800" b="1" i="0" u="none" strike="noStrike" kern="1200" baseline="0" dirty="0">
                <a:ln>
                  <a:noFill/>
                </a:ln>
                <a:effectLst/>
                <a:latin typeface="Arial" panose="020B0604020202020204" pitchFamily="34" charset="0"/>
              </a:rPr>
              <a:t>:</a:t>
            </a:r>
            <a:endParaRPr lang="en-IN" dirty="0">
              <a:latin typeface="Arial" panose="020B0604020202020204"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FORMULA:</a:t>
            </a:r>
          </a:p>
          <a:p>
            <a:pPr marL="342900" marR="0" indent="-342900" rtl="0" eaLnBrk="1" fontAlgn="base" latinLnBrk="0" hangingPunct="1">
              <a:spcBef>
                <a:spcPts val="480"/>
              </a:spcBef>
              <a:spcAft>
                <a:spcPts val="0"/>
              </a:spcAft>
              <a:buAutoNum type="arabicPeriod"/>
            </a:pPr>
            <a:r>
              <a:rPr lang="en-US" b="1" dirty="0">
                <a:latin typeface="Segoe UI" panose="020B0502040204020203" pitchFamily="34" charset="0"/>
              </a:rPr>
              <a:t>PIVOT TABLE: </a:t>
            </a:r>
          </a:p>
          <a:p>
            <a:pPr marL="342900" marR="0" indent="-342900" rtl="0" eaLnBrk="1" fontAlgn="base" latinLnBrk="0" hangingPunct="1">
              <a:spcBef>
                <a:spcPts val="480"/>
              </a:spcBef>
              <a:spcAft>
                <a:spcPts val="0"/>
              </a:spcAft>
              <a:buAutoNum type="arabicPeriod"/>
            </a:pPr>
            <a:r>
              <a:rPr lang="en-US" sz="1800" b="1" i="0" u="none" strike="noStrike" dirty="0">
                <a:effectLst/>
                <a:latin typeface="Segoe UI" panose="020B0502040204020203" pitchFamily="34" charset="0"/>
              </a:rPr>
              <a:t>SLICER :</a:t>
            </a:r>
          </a:p>
          <a:p>
            <a:pPr marL="342900" marR="0" indent="-342900" rtl="0" eaLnBrk="1" fontAlgn="base" latinLnBrk="0" hangingPunct="1">
              <a:spcBef>
                <a:spcPts val="480"/>
              </a:spcBef>
              <a:spcAft>
                <a:spcPts val="0"/>
              </a:spcAft>
              <a:buAutoNum type="arabicPeriod"/>
            </a:pPr>
            <a:r>
              <a:rPr lang="en-US" b="1" dirty="0">
                <a:latin typeface="Segoe UI" panose="020B0502040204020203" pitchFamily="34" charset="0"/>
              </a:rPr>
              <a:t>GRAPH:</a:t>
            </a:r>
            <a:endParaRPr lang="en-IN" sz="1800" b="0" i="0" u="none" strike="noStrike" dirty="0">
              <a:effectLst/>
              <a:latin typeface="Arial" panose="020B0604020202020204" pitchFamily="34" charset="0"/>
            </a:endParaRPr>
          </a:p>
          <a:p>
            <a:pPr marL="342900" marR="0" indent="-342900" rtl="0" eaLnBrk="1" fontAlgn="base" latinLnBrk="0" hangingPunct="1">
              <a:spcBef>
                <a:spcPts val="480"/>
              </a:spcBef>
              <a:spcAft>
                <a:spcPts val="0"/>
              </a:spcAft>
              <a:buAutoNum type="arabicPeriod"/>
            </a:pPr>
            <a:endParaRPr lang="en-US" sz="18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endParaRPr lang="en-IN" sz="1800" b="0" i="0" u="none" strike="noStrike" dirty="0">
              <a:effectLst/>
              <a:latin typeface="Arial" panose="020B0604020202020204" pitchFamily="34"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B9C8602-BEB8-3D00-DCDF-97FDFD2202AE}"/>
              </a:ext>
            </a:extLst>
          </p:cNvPr>
          <p:cNvSpPr txBox="1"/>
          <p:nvPr/>
        </p:nvSpPr>
        <p:spPr>
          <a:xfrm>
            <a:off x="769187" y="1219200"/>
            <a:ext cx="8839200" cy="5786199"/>
          </a:xfrm>
          <a:prstGeom prst="rect">
            <a:avLst/>
          </a:prstGeom>
          <a:noFill/>
        </p:spPr>
        <p:txBody>
          <a:bodyPr wrap="square" rtlCol="0">
            <a:spAutoFit/>
          </a:bodyPr>
          <a:lstStyle/>
          <a:p>
            <a:r>
              <a:rPr lang="en-US" sz="2200" b="1" dirty="0"/>
              <a:t>Dataset Name: </a:t>
            </a:r>
            <a:r>
              <a:rPr lang="en-US" sz="2200" b="0" dirty="0"/>
              <a:t>Employee Performance Analysis Data</a:t>
            </a:r>
          </a:p>
          <a:p>
            <a:r>
              <a:rPr lang="en-US" sz="2200" b="1" dirty="0"/>
              <a:t>Description: </a:t>
            </a:r>
            <a:r>
              <a:rPr lang="en-US" sz="2200" b="0" dirty="0"/>
              <a:t>Contains performance metrics for employees, including satisfaction scores, performance ratings, and demographic details.</a:t>
            </a:r>
          </a:p>
          <a:p>
            <a:r>
              <a:rPr lang="en-US" sz="2200" b="1" dirty="0"/>
              <a:t>Source: </a:t>
            </a:r>
            <a:r>
              <a:rPr lang="en-US" sz="2200" b="0" dirty="0"/>
              <a:t>Kaggle.com</a:t>
            </a:r>
            <a:endParaRPr lang="en-US" sz="2200" dirty="0"/>
          </a:p>
          <a:p>
            <a:r>
              <a:rPr lang="en-US" sz="2200" b="1" dirty="0"/>
              <a:t>Variables/Columns:</a:t>
            </a:r>
          </a:p>
          <a:p>
            <a:pPr lvl="1"/>
            <a:r>
              <a:rPr lang="en-US" sz="2200" b="0" dirty="0"/>
              <a:t> Name: First name</a:t>
            </a:r>
          </a:p>
          <a:p>
            <a:pPr lvl="1"/>
            <a:r>
              <a:rPr lang="en-US" sz="2200" b="0" dirty="0"/>
              <a:t>Gender: Male and Female</a:t>
            </a:r>
          </a:p>
          <a:p>
            <a:pPr lvl="1"/>
            <a:r>
              <a:rPr lang="en-US" sz="2200" b="0" dirty="0"/>
              <a:t>Business Unit: BPC, CCDR, EW, MSC, NEL, PL, PYZ, SVG, TNS, WBL</a:t>
            </a:r>
            <a:endParaRPr lang="en-US" sz="2200" dirty="0"/>
          </a:p>
          <a:p>
            <a:pPr lvl="1"/>
            <a:r>
              <a:rPr lang="en-US" sz="2200" b="0" dirty="0"/>
              <a:t>Performance Rating: Very high, High, Medium, Low</a:t>
            </a:r>
          </a:p>
          <a:p>
            <a:pPr lvl="1"/>
            <a:r>
              <a:rPr lang="en-US" sz="2200" b="0" dirty="0"/>
              <a:t>Satisfaction Score: 1-5</a:t>
            </a:r>
          </a:p>
          <a:p>
            <a:r>
              <a:rPr lang="en-US" sz="2200" b="1" dirty="0"/>
              <a:t>Data Types: </a:t>
            </a:r>
            <a:r>
              <a:rPr lang="en-US" sz="2200" b="0" dirty="0"/>
              <a:t>Numeric and Text</a:t>
            </a:r>
            <a:endParaRPr lang="en-US" sz="2200" dirty="0"/>
          </a:p>
          <a:p>
            <a:r>
              <a:rPr lang="en-US" sz="2200" b="1" dirty="0"/>
              <a:t>Units of Measurement:</a:t>
            </a:r>
            <a:r>
              <a:rPr lang="en-US" sz="2200" dirty="0"/>
              <a:t>  </a:t>
            </a:r>
          </a:p>
          <a:p>
            <a:pPr marL="342900" indent="-342900">
              <a:buFont typeface="Arial" panose="020B0604020202020204" pitchFamily="34" charset="0"/>
              <a:buChar char="•"/>
            </a:pPr>
            <a:r>
              <a:rPr lang="en-US" sz="2200" b="0" dirty="0"/>
              <a:t>Satisfaction score: Scale of 1-5</a:t>
            </a:r>
          </a:p>
          <a:p>
            <a:pPr marL="342900" indent="-342900">
              <a:buFont typeface="Arial" panose="020B0604020202020204" pitchFamily="34" charset="0"/>
              <a:buChar char="•"/>
            </a:pPr>
            <a:r>
              <a:rPr lang="en-US" sz="2200" b="0" dirty="0"/>
              <a:t>Performance rating: Very high, High, Medium, Low</a:t>
            </a:r>
          </a:p>
          <a:p>
            <a:r>
              <a:rPr lang="en-US" sz="2200" b="1" dirty="0"/>
              <a:t>Size: </a:t>
            </a:r>
            <a:r>
              <a:rPr lang="en-US" sz="2200" b="0" dirty="0"/>
              <a:t>26 records, 9 fields</a:t>
            </a:r>
          </a:p>
          <a:p>
            <a:r>
              <a:rPr lang="en-US" sz="2200" b="1" dirty="0"/>
              <a:t>Visualization: </a:t>
            </a:r>
            <a:r>
              <a:rPr lang="en-US" sz="2200" b="0" dirty="0"/>
              <a:t>Bar graph</a:t>
            </a:r>
            <a:endParaRPr lang="en-US" sz="2200"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48132" y="4332268"/>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Placeholder 2">
            <a:extLst>
              <a:ext uri="{FF2B5EF4-FFF2-40B4-BE49-F238E27FC236}">
                <a16:creationId xmlns:a16="http://schemas.microsoft.com/office/drawing/2014/main" id="{3E7BE0E9-57A8-5BE9-14BD-AEE77F5C541C}"/>
              </a:ext>
            </a:extLst>
          </p:cNvPr>
          <p:cNvSpPr txBox="1">
            <a:spLocks/>
          </p:cNvSpPr>
          <p:nvPr/>
        </p:nvSpPr>
        <p:spPr>
          <a:xfrm>
            <a:off x="2657474" y="2148050"/>
            <a:ext cx="6181725" cy="377983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lumMod val="50000"/>
                  </a:schemeClr>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18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fontAlgn="auto">
              <a:spcAft>
                <a:spcPts val="0"/>
              </a:spcAft>
              <a:buFont typeface="Arial" panose="020B0604020202020204" pitchFamily="34" charset="0"/>
              <a:buNone/>
            </a:pPr>
            <a:r>
              <a:rPr lang="en-US" sz="3000" b="1"/>
              <a:t>FORMULA:</a:t>
            </a:r>
          </a:p>
          <a:p>
            <a:pPr marL="0" lvl="1" indent="0" fontAlgn="auto">
              <a:spcAft>
                <a:spcPts val="0"/>
              </a:spcAft>
              <a:buFont typeface="Arial" panose="020B0604020202020204" pitchFamily="34" charset="0"/>
              <a:buNone/>
            </a:pPr>
            <a:endParaRPr lang="en-US" sz="2600"/>
          </a:p>
          <a:p>
            <a:pPr lvl="1" fontAlgn="auto">
              <a:spcAft>
                <a:spcPts val="0"/>
              </a:spcAft>
              <a:buFont typeface="Wingdings" panose="05000000000000000000" pitchFamily="2" charset="2"/>
              <a:buChar char="q"/>
            </a:pPr>
            <a:r>
              <a:rPr lang="en-US" sz="2200"/>
              <a:t>Performance level =IFS(Z8&gt;=5,"VERY HIGH",Z8&gt;=4,“HIGH",Z8&gt;=3,"MED",TRUE,"LOW")</a:t>
            </a:r>
          </a:p>
          <a:p>
            <a:pPr marL="0" lvl="1" indent="0" fontAlgn="auto">
              <a:spcAft>
                <a:spcPts val="0"/>
              </a:spcAft>
              <a:buFont typeface="Arial" panose="020B0604020202020204" pitchFamily="34" charset="0"/>
              <a:buNone/>
            </a:pPr>
            <a:endParaRPr lang="en-US"/>
          </a:p>
          <a:p>
            <a:pPr marL="0" lvl="1" indent="0" fontAlgn="auto">
              <a:spcAft>
                <a:spcPts val="0"/>
              </a:spcAft>
              <a:buFont typeface="Arial" panose="020B0604020202020204" pitchFamily="34" charset="0"/>
              <a:buNone/>
            </a:pPr>
            <a:endParaRPr lang="en-US"/>
          </a:p>
          <a:p>
            <a:pPr marL="0" lvl="1" indent="0" fontAlgn="auto">
              <a:spcAft>
                <a:spcPts val="0"/>
              </a:spcAft>
              <a:buFont typeface="Arial" panose="020B0604020202020204" pitchFamily="34" charset="0"/>
              <a:buNone/>
            </a:pPr>
            <a:endParaRPr lang="en-US"/>
          </a:p>
          <a:p>
            <a:pPr marL="0" lvl="1" indent="0" fontAlgn="auto">
              <a:spcAft>
                <a:spcPts val="0"/>
              </a:spcAft>
              <a:buFont typeface="Arial" panose="020B0604020202020204" pitchFamily="34" charset="0"/>
              <a:buNone/>
            </a:pPr>
            <a:r>
              <a:rPr lang="en-US"/>
              <a:t>INSIGHTS: Used to evaluate the scores as levels from low to very high</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492</TotalTime>
  <Words>424</Words>
  <Application>Microsoft Office PowerPoint</Application>
  <PresentationFormat>Widescreen</PresentationFormat>
  <Paragraphs>89</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Roboto</vt:lpstr>
      <vt:lpstr>Segoe UI</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LOGESHWARI BHAVADHARANI T</cp:lastModifiedBy>
  <cp:revision>14</cp:revision>
  <dcterms:created xsi:type="dcterms:W3CDTF">2024-03-29T15:07:22Z</dcterms:created>
  <dcterms:modified xsi:type="dcterms:W3CDTF">2024-08-26T17:15:33Z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