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6"/>
  </p:notesMasterIdLst>
  <p:sldIdLst>
    <p:sldId id="256" r:id="rId2"/>
    <p:sldId id="258" r:id="rId3"/>
    <p:sldId id="295" r:id="rId4"/>
    <p:sldId id="294" r:id="rId5"/>
    <p:sldId id="333" r:id="rId6"/>
    <p:sldId id="334" r:id="rId7"/>
    <p:sldId id="335" r:id="rId8"/>
    <p:sldId id="326" r:id="rId9"/>
    <p:sldId id="336" r:id="rId10"/>
    <p:sldId id="328" r:id="rId11"/>
    <p:sldId id="331" r:id="rId12"/>
    <p:sldId id="332" r:id="rId13"/>
    <p:sldId id="337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0F2"/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73" autoAdjust="0"/>
  </p:normalViewPr>
  <p:slideViewPr>
    <p:cSldViewPr snapToGrid="0" snapToObjects="1">
      <p:cViewPr varScale="1">
        <p:scale>
          <a:sx n="90" d="100"/>
          <a:sy n="90" d="100"/>
        </p:scale>
        <p:origin x="6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32EAE-6874-4338-9262-994BA8D71123}" type="datetimeFigureOut">
              <a:rPr lang="es-CL" smtClean="0"/>
              <a:t>07-10-2022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EC8D0-6E5D-4C8D-8631-F7041DEE6A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09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521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969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39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528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367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90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48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106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048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52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87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46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EC8D0-6E5D-4C8D-8631-F7041DEE6A4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74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8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44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42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19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05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12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4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4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28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8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37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3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53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topics/migratio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django-1-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djangoprojec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options/#table-nam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topics/db/models/#automatic-primary-key-fiel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>
            <a:normAutofit/>
          </a:bodyPr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Programación Back </a:t>
            </a:r>
            <a:r>
              <a:rPr lang="es-CL" sz="3600" b="1" dirty="0" err="1">
                <a:solidFill>
                  <a:srgbClr val="D40202"/>
                </a:solidFill>
                <a:latin typeface="Myriad Pro"/>
                <a:cs typeface="Myriad Pro"/>
              </a:rPr>
              <a:t>End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MX" sz="3400" dirty="0">
                <a:latin typeface="Myriad Pro"/>
                <a:cs typeface="Myriad Pro"/>
              </a:rPr>
              <a:t>Unidad 2 – </a:t>
            </a:r>
            <a:r>
              <a:rPr lang="es-MX" sz="3200" dirty="0"/>
              <a:t>Framework </a:t>
            </a:r>
            <a:r>
              <a:rPr lang="es-MX" sz="3200" dirty="0" err="1"/>
              <a:t>BackEnd</a:t>
            </a:r>
            <a:r>
              <a:rPr lang="es-MX" sz="3200" dirty="0"/>
              <a:t> 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kern="1400" dirty="0">
                <a:solidFill>
                  <a:schemeClr val="bg1"/>
                </a:solidFill>
                <a:latin typeface="Myriad Pro Light"/>
              </a:rPr>
              <a:t>Tecnologías de la Información y Ciberseguridad</a:t>
            </a:r>
            <a:endParaRPr lang="es-CL" sz="1400" kern="1400" dirty="0">
              <a:solidFill>
                <a:schemeClr val="bg1"/>
              </a:solidFill>
              <a:latin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9607" y="5331580"/>
            <a:ext cx="410239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Docente:	Claudio Cartajena Lira</a:t>
            </a:r>
          </a:p>
          <a:p>
            <a:pPr eaLnBrk="1" hangingPunct="1"/>
            <a:r>
              <a:rPr lang="es-CL" sz="1400" dirty="0">
                <a:latin typeface="Myriad Pro"/>
              </a:rPr>
              <a:t>Correo:	Claudio.cartajena@inacapmail.cl</a:t>
            </a:r>
          </a:p>
          <a:p>
            <a:pPr eaLnBrk="1" hangingPunct="1"/>
            <a:r>
              <a:rPr lang="es-CL" sz="1400" dirty="0">
                <a:latin typeface="Myriad Pro"/>
              </a:rPr>
              <a:t>	</a:t>
            </a:r>
          </a:p>
          <a:p>
            <a:pPr eaLnBrk="1" hangingPunct="1"/>
            <a:endParaRPr lang="es-CL" sz="1400" dirty="0">
              <a:latin typeface="Myriad Pro"/>
            </a:endParaRPr>
          </a:p>
          <a:p>
            <a:pPr eaLnBrk="1" hangingPunct="1"/>
            <a:r>
              <a:rPr lang="es-CL" sz="1400" b="1" dirty="0">
                <a:latin typeface="Myriad Pro"/>
              </a:rPr>
              <a:t>Agosto de 2022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Creación de Modelo</a:t>
            </a:r>
          </a:p>
          <a:p>
            <a:r>
              <a:rPr lang="es-ES" sz="2400" dirty="0"/>
              <a:t>Luego de crear la aplicación se debe ejecutar una serie de “</a:t>
            </a:r>
            <a:r>
              <a:rPr lang="es-ES" sz="2400" dirty="0" err="1">
                <a:hlinkClick r:id="rId3"/>
              </a:rPr>
              <a:t>Migrations</a:t>
            </a:r>
            <a:r>
              <a:rPr lang="es-ES" sz="2400" dirty="0"/>
              <a:t>” con el fin de realizar la creación del modelo en la base de datos: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EAE1C44-FC50-3538-7FAE-58196A340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6" y="3863181"/>
            <a:ext cx="7039527" cy="11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77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Creación de Modelo</a:t>
            </a:r>
          </a:p>
          <a:p>
            <a:r>
              <a:rPr lang="es-ES" sz="2400" dirty="0"/>
              <a:t>Luego se deben generar los scripts para construir la base de datos: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MiApp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21B7C9-A96F-81C3-61E5-8BE611BFC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9" y="3429000"/>
            <a:ext cx="6442293" cy="202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92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Creación de Modelo</a:t>
            </a:r>
          </a:p>
          <a:p>
            <a:r>
              <a:rPr lang="es-ES" sz="2400" dirty="0"/>
              <a:t>Finalmente ejecutar: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4B8B0B-CB73-4C80-75C0-1638E81F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40" y="2994765"/>
            <a:ext cx="4628955" cy="97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E48E4C-A750-A8E8-C840-DFD99272E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407" y="4088971"/>
            <a:ext cx="4835993" cy="2223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89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b="1" dirty="0"/>
              <a:t>Ejercicios</a:t>
            </a:r>
          </a:p>
          <a:p>
            <a:r>
              <a:rPr lang="es-ES" sz="2400" dirty="0"/>
              <a:t>Desarrollar un proyecto llamado </a:t>
            </a:r>
            <a:r>
              <a:rPr lang="es-ES" sz="2400" dirty="0" err="1"/>
              <a:t>TiendaProductos</a:t>
            </a:r>
            <a:r>
              <a:rPr lang="es-ES" sz="2400" dirty="0"/>
              <a:t>.</a:t>
            </a:r>
          </a:p>
          <a:p>
            <a:r>
              <a:rPr lang="es-ES" sz="2400" dirty="0"/>
              <a:t>Desarrollar una aplicación llamada Clientes.</a:t>
            </a:r>
          </a:p>
          <a:p>
            <a:r>
              <a:rPr lang="es-ES" sz="2400" dirty="0"/>
              <a:t>Construir el modelo en base a los siguiente estructura: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 err="1"/>
              <a:t>id_cliente</a:t>
            </a:r>
            <a:endParaRPr lang="es-E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/>
              <a:t>nombre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/>
              <a:t>apellido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 err="1"/>
              <a:t>fecha_nacimiento</a:t>
            </a:r>
            <a:endParaRPr lang="es-E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/>
              <a:t>edad</a:t>
            </a:r>
            <a:endParaRPr lang="es-ES" sz="2200" dirty="0"/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Bibliografía</a:t>
            </a:r>
          </a:p>
          <a:p>
            <a:r>
              <a:rPr lang="es-ES" sz="2400" dirty="0"/>
              <a:t>Uniwebsidad.com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>
                <a:hlinkClick r:id="rId3"/>
              </a:rPr>
              <a:t>https://uniwebsidad.com/libros/django-1-0/</a:t>
            </a:r>
            <a:endParaRPr lang="es-ES" sz="2200" dirty="0"/>
          </a:p>
          <a:p>
            <a:r>
              <a:rPr lang="es-ES" sz="2400" dirty="0"/>
              <a:t>Documentación Oficial de Django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200" dirty="0">
                <a:hlinkClick r:id="rId4"/>
              </a:rPr>
              <a:t>https://docs.djangoproject.com/</a:t>
            </a:r>
            <a:endParaRPr lang="es-ES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s-ES" sz="2200" dirty="0"/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endParaRPr lang="es-MX" sz="2400" dirty="0"/>
          </a:p>
          <a:p>
            <a:r>
              <a:rPr lang="es-MX" sz="2400" dirty="0"/>
              <a:t>Conceptos de Modelos.</a:t>
            </a:r>
          </a:p>
          <a:p>
            <a:r>
              <a:rPr lang="es-MX" sz="2400" dirty="0"/>
              <a:t>Creación de un modelo.</a:t>
            </a:r>
          </a:p>
          <a:p>
            <a:endParaRPr lang="es-MX" sz="2400" u="sng" dirty="0"/>
          </a:p>
          <a:p>
            <a:r>
              <a:rPr lang="es-MX" sz="2400" dirty="0"/>
              <a:t>Ejercicio.</a:t>
            </a:r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90918"/>
            <a:ext cx="8077200" cy="4835245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ES" sz="2400" b="1" dirty="0"/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5C1FBFB-AB98-4093-109A-B7AC48BCF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48" y="1777122"/>
            <a:ext cx="7044904" cy="38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Conceptos de Modelos</a:t>
            </a:r>
          </a:p>
          <a:p>
            <a:r>
              <a:rPr lang="es-MX" sz="2600" b="0" dirty="0">
                <a:solidFill>
                  <a:srgbClr val="212529"/>
                </a:solidFill>
                <a:effectLst/>
              </a:rPr>
              <a:t>Un modelo es la fuente única y definitiva de información sobre sus datos. </a:t>
            </a:r>
          </a:p>
          <a:p>
            <a:r>
              <a:rPr lang="es-MX" sz="2600" b="0" dirty="0">
                <a:solidFill>
                  <a:srgbClr val="212529"/>
                </a:solidFill>
                <a:effectLst/>
              </a:rPr>
              <a:t>Contiene los campos y comportamientos esenciales de los datos que está almacenando. </a:t>
            </a:r>
          </a:p>
          <a:p>
            <a:r>
              <a:rPr lang="es-MX" sz="2600" b="0" dirty="0">
                <a:solidFill>
                  <a:srgbClr val="212529"/>
                </a:solidFill>
                <a:effectLst/>
              </a:rPr>
              <a:t>Generalmente, cada modelo se asigna a una sola tabla de base de datos.</a:t>
            </a:r>
          </a:p>
          <a:p>
            <a:endParaRPr lang="es-MX" sz="2600" b="0" dirty="0">
              <a:solidFill>
                <a:srgbClr val="212529"/>
              </a:solidFill>
              <a:effectLst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es-MX" sz="2600" b="0" dirty="0">
                <a:solidFill>
                  <a:srgbClr val="212529"/>
                </a:solidFill>
                <a:effectLst/>
              </a:rPr>
              <a:t>Consideraciones:</a:t>
            </a:r>
          </a:p>
          <a:p>
            <a:pPr marL="0" indent="0">
              <a:buNone/>
            </a:pPr>
            <a:endParaRPr lang="es-MX" sz="800" b="0" dirty="0">
              <a:solidFill>
                <a:srgbClr val="212529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b="0" dirty="0">
                <a:solidFill>
                  <a:srgbClr val="212529"/>
                </a:solidFill>
                <a:effectLst/>
              </a:rPr>
              <a:t>Cada modelo es una clase de Python y </a:t>
            </a:r>
            <a:r>
              <a:rPr lang="es-MX" sz="2400" b="0" dirty="0" err="1">
                <a:solidFill>
                  <a:srgbClr val="212529"/>
                </a:solidFill>
                <a:effectLst/>
              </a:rPr>
              <a:t>correspode</a:t>
            </a:r>
            <a:r>
              <a:rPr lang="es-MX" sz="2400" b="0" dirty="0">
                <a:solidFill>
                  <a:srgbClr val="212529"/>
                </a:solidFill>
                <a:effectLst/>
              </a:rPr>
              <a:t> a una subclase de </a:t>
            </a:r>
            <a:r>
              <a:rPr lang="es-MX" sz="2400" b="1" dirty="0" err="1">
                <a:solidFill>
                  <a:srgbClr val="212529"/>
                </a:solidFill>
                <a:effectLst/>
              </a:rPr>
              <a:t>django.db.models.Model</a:t>
            </a:r>
            <a:r>
              <a:rPr lang="es-MX" sz="2400" b="0" dirty="0">
                <a:solidFill>
                  <a:srgbClr val="212529"/>
                </a:solidFill>
                <a:effectLst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b="0" dirty="0">
                <a:solidFill>
                  <a:srgbClr val="212529"/>
                </a:solidFill>
                <a:effectLst/>
              </a:rPr>
              <a:t>Cada atributo del modelo representa un campo de base de datos.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b="0" dirty="0">
                <a:solidFill>
                  <a:srgbClr val="212529"/>
                </a:solidFill>
                <a:effectLst/>
              </a:rPr>
              <a:t>Django provee de una API de acceso a la base de datos, la cual es generada automáticamente.</a:t>
            </a:r>
            <a:endParaRPr lang="es-ES" sz="2200" b="1" dirty="0"/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899399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algn="just"/>
            <a:r>
              <a:rPr lang="es-MX" sz="2600" b="0" dirty="0">
                <a:solidFill>
                  <a:srgbClr val="212529"/>
                </a:solidFill>
                <a:effectLst/>
              </a:rPr>
              <a:t>Ejemplo: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sz="2400" b="1" dirty="0" err="1">
                <a:solidFill>
                  <a:srgbClr val="212529"/>
                </a:solidFill>
              </a:rPr>
              <a:t>first_name</a:t>
            </a:r>
            <a:r>
              <a:rPr lang="es-MX" sz="2400" b="1" dirty="0">
                <a:solidFill>
                  <a:srgbClr val="212529"/>
                </a:solidFill>
              </a:rPr>
              <a:t> </a:t>
            </a:r>
            <a:r>
              <a:rPr lang="es-MX" sz="2400" dirty="0">
                <a:solidFill>
                  <a:srgbClr val="212529"/>
                </a:solidFill>
              </a:rPr>
              <a:t>y</a:t>
            </a:r>
            <a:r>
              <a:rPr lang="es-MX" sz="2400" b="1" dirty="0">
                <a:solidFill>
                  <a:srgbClr val="212529"/>
                </a:solidFill>
              </a:rPr>
              <a:t> </a:t>
            </a:r>
            <a:r>
              <a:rPr lang="es-MX" sz="2400" b="1" dirty="0" err="1">
                <a:solidFill>
                  <a:srgbClr val="212529"/>
                </a:solidFill>
              </a:rPr>
              <a:t>last_name</a:t>
            </a:r>
            <a:r>
              <a:rPr lang="es-MX" sz="2400" b="1" dirty="0">
                <a:solidFill>
                  <a:srgbClr val="212529"/>
                </a:solidFill>
              </a:rPr>
              <a:t> </a:t>
            </a:r>
            <a:r>
              <a:rPr lang="es-MX" sz="2400" dirty="0">
                <a:solidFill>
                  <a:srgbClr val="212529"/>
                </a:solidFill>
              </a:rPr>
              <a:t>son campos del modelo.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212529"/>
                </a:solidFill>
              </a:rPr>
              <a:t>Cada campo se especifica como un atributo de clase y cada atributo se asigna a una columna de la base de datos.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marL="0" indent="0" algn="just">
              <a:buNone/>
            </a:pPr>
            <a:endParaRPr lang="es-MX" sz="2600" dirty="0">
              <a:solidFill>
                <a:srgbClr val="212529"/>
              </a:solidFill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135E8F8-0DF8-227F-E7F0-B58AA088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33" y="2635904"/>
            <a:ext cx="7231134" cy="2317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 fontScale="92500" lnSpcReduction="10000"/>
          </a:bodyPr>
          <a:lstStyle/>
          <a:p>
            <a:r>
              <a:rPr lang="es-MX" sz="2600" dirty="0">
                <a:solidFill>
                  <a:srgbClr val="212529"/>
                </a:solidFill>
              </a:rPr>
              <a:t>El modelo de persona anterior crearía una tabla de base de datos como esta:</a:t>
            </a: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endParaRPr lang="es-MX" sz="1600" dirty="0">
              <a:solidFill>
                <a:srgbClr val="212529"/>
              </a:solidFill>
            </a:endParaRPr>
          </a:p>
          <a:p>
            <a:r>
              <a:rPr lang="es-MX" sz="1600" dirty="0">
                <a:solidFill>
                  <a:srgbClr val="212529"/>
                </a:solidFill>
              </a:rPr>
              <a:t>Nota: </a:t>
            </a:r>
          </a:p>
          <a:p>
            <a:pPr lvl="1"/>
            <a:r>
              <a:rPr lang="es-MX" sz="1400" dirty="0">
                <a:solidFill>
                  <a:srgbClr val="212529"/>
                </a:solidFill>
              </a:rPr>
              <a:t>El CREATE TABLE SQL en este ejemplo está formateado usando la sintaxis de PostgreSQL. </a:t>
            </a:r>
          </a:p>
          <a:p>
            <a:pPr lvl="1"/>
            <a:r>
              <a:rPr lang="es-MX" sz="1400" dirty="0">
                <a:solidFill>
                  <a:srgbClr val="212529"/>
                </a:solidFill>
              </a:rPr>
              <a:t>Django utiliza SQL especificado en el archivo de configuración (setting.py)</a:t>
            </a:r>
            <a:endParaRPr lang="es-MX" sz="2400" dirty="0">
              <a:solidFill>
                <a:srgbClr val="212529"/>
              </a:solidFill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F99B77-69D9-F680-B211-2AC419C3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5" y="2568085"/>
            <a:ext cx="7424729" cy="208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79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Conceptos de Modelos</a:t>
            </a:r>
          </a:p>
          <a:p>
            <a:r>
              <a:rPr lang="es-MX" sz="2600" dirty="0">
                <a:solidFill>
                  <a:srgbClr val="212529"/>
                </a:solidFill>
              </a:rPr>
              <a:t>Notas técnicas:</a:t>
            </a:r>
          </a:p>
          <a:p>
            <a:pPr lvl="1"/>
            <a:r>
              <a:rPr lang="es-MX" sz="2400" dirty="0">
                <a:solidFill>
                  <a:srgbClr val="212529"/>
                </a:solidFill>
              </a:rPr>
              <a:t>El nombre de la tabla, </a:t>
            </a:r>
            <a:r>
              <a:rPr lang="es-MX" sz="2400" b="1" dirty="0" err="1">
                <a:solidFill>
                  <a:srgbClr val="212529"/>
                </a:solidFill>
              </a:rPr>
              <a:t>myapp_person</a:t>
            </a:r>
            <a:r>
              <a:rPr lang="es-MX" sz="2400" dirty="0">
                <a:solidFill>
                  <a:srgbClr val="212529"/>
                </a:solidFill>
              </a:rPr>
              <a:t>, se genera automáticamente en base al nombre de la aplicación y el nombre del modelo, pero se puede modificar, incorporando en el modelo el parámetro </a:t>
            </a:r>
            <a:r>
              <a:rPr lang="es-MX" sz="2400" b="1" dirty="0" err="1">
                <a:solidFill>
                  <a:srgbClr val="212529"/>
                </a:solidFill>
                <a:hlinkClick r:id="rId3"/>
              </a:rPr>
              <a:t>db_tables</a:t>
            </a:r>
            <a:r>
              <a:rPr lang="es-MX" sz="2400" dirty="0">
                <a:solidFill>
                  <a:srgbClr val="212529"/>
                </a:solidFill>
              </a:rPr>
              <a:t>, en la clase </a:t>
            </a:r>
            <a:r>
              <a:rPr lang="es-MX" sz="2400" b="1" dirty="0">
                <a:solidFill>
                  <a:srgbClr val="212529"/>
                </a:solidFill>
              </a:rPr>
              <a:t>Meta.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A7C2FA-185D-35DA-5A61-E43E2767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52" y="4695780"/>
            <a:ext cx="5936036" cy="180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6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D40202"/>
                </a:solidFill>
                <a:latin typeface="Myriad Pro"/>
              </a:rPr>
              <a:t>Framework </a:t>
            </a:r>
            <a:r>
              <a:rPr lang="es-MX" sz="2400" b="1" dirty="0" err="1">
                <a:solidFill>
                  <a:srgbClr val="D40202"/>
                </a:solidFill>
                <a:latin typeface="Myriad Pro"/>
              </a:rPr>
              <a:t>BackEnd</a:t>
            </a:r>
            <a:endParaRPr lang="es-CL" sz="2400" b="1" dirty="0">
              <a:solidFill>
                <a:srgbClr val="D40202"/>
              </a:solidFill>
              <a:latin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Conceptos de Modelos</a:t>
            </a:r>
          </a:p>
          <a:p>
            <a:r>
              <a:rPr lang="es-MX" sz="2600" dirty="0">
                <a:solidFill>
                  <a:srgbClr val="212529"/>
                </a:solidFill>
              </a:rPr>
              <a:t>Notas técnicas: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212529"/>
                </a:solidFill>
              </a:rPr>
              <a:t>El campo </a:t>
            </a:r>
            <a:r>
              <a:rPr lang="es-MX" sz="2400" b="1" dirty="0">
                <a:solidFill>
                  <a:srgbClr val="212529"/>
                </a:solidFill>
              </a:rPr>
              <a:t>id</a:t>
            </a:r>
            <a:r>
              <a:rPr lang="es-MX" sz="2400" dirty="0">
                <a:solidFill>
                  <a:srgbClr val="212529"/>
                </a:solidFill>
              </a:rPr>
              <a:t> se genera automáticamente, sin embargo es posible modificar este comportamiento.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212529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MX" sz="2400" dirty="0">
              <a:solidFill>
                <a:srgbClr val="212529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212529"/>
                </a:solidFill>
              </a:rPr>
              <a:t>Revisar </a:t>
            </a:r>
            <a:r>
              <a:rPr lang="es-CL" sz="2400" b="1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</a:t>
            </a:r>
            <a:r>
              <a:rPr lang="es-CL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2400" b="1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es-CL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2400" b="1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s-CL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2400" b="1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</a:t>
            </a:r>
            <a:r>
              <a:rPr lang="es-CL" sz="2400" dirty="0">
                <a:solidFill>
                  <a:srgbClr val="212529"/>
                </a:solidFill>
              </a:rPr>
              <a:t>.</a:t>
            </a:r>
            <a:endParaRPr lang="es-MX" sz="2400" dirty="0">
              <a:solidFill>
                <a:srgbClr val="212529"/>
              </a:solidFill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F2A17F-F97E-5C89-2378-14B75DC3E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41" y="3959601"/>
            <a:ext cx="7011180" cy="937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3964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22304</TotalTime>
  <Words>475</Words>
  <Application>Microsoft Office PowerPoint</Application>
  <PresentationFormat>Presentación en pantalla (4:3)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Myriad Pro</vt:lpstr>
      <vt:lpstr>Myriad Pro Light</vt:lpstr>
      <vt:lpstr>Wingdings</vt:lpstr>
      <vt:lpstr>Wingdings 3</vt:lpstr>
      <vt:lpstr>Espiral</vt:lpstr>
      <vt:lpstr>Programación Back 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  <vt:lpstr>Framework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CLAUDIO DANILO CARTAJENA LIRA</cp:lastModifiedBy>
  <cp:revision>96</cp:revision>
  <dcterms:created xsi:type="dcterms:W3CDTF">2015-06-26T15:52:47Z</dcterms:created>
  <dcterms:modified xsi:type="dcterms:W3CDTF">2022-10-10T01:30:52Z</dcterms:modified>
</cp:coreProperties>
</file>