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B1DA6-02C6-4CE1-9D82-74ED5EEF40D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617DD9-C70F-4297-9113-4FC71F9A1D01}">
      <dgm:prSet/>
      <dgm:spPr/>
      <dgm:t>
        <a:bodyPr/>
        <a:lstStyle/>
        <a:p>
          <a:r>
            <a:rPr lang="en-US"/>
            <a:t>1) Radiative process</a:t>
          </a:r>
        </a:p>
      </dgm:t>
    </dgm:pt>
    <dgm:pt modelId="{CE2219F3-F879-42B3-9091-E7841DB6C217}" type="parTrans" cxnId="{218F32DD-8AFE-42B9-9B42-00F02C238750}">
      <dgm:prSet/>
      <dgm:spPr/>
      <dgm:t>
        <a:bodyPr/>
        <a:lstStyle/>
        <a:p>
          <a:endParaRPr lang="en-US"/>
        </a:p>
      </dgm:t>
    </dgm:pt>
    <dgm:pt modelId="{E5351C5E-6696-441B-9FB5-F75F6D5348DF}" type="sibTrans" cxnId="{218F32DD-8AFE-42B9-9B42-00F02C238750}">
      <dgm:prSet/>
      <dgm:spPr/>
      <dgm:t>
        <a:bodyPr/>
        <a:lstStyle/>
        <a:p>
          <a:endParaRPr lang="en-US"/>
        </a:p>
      </dgm:t>
    </dgm:pt>
    <dgm:pt modelId="{D54517BE-6F6B-45EC-873C-64F601CA14EF}">
      <dgm:prSet/>
      <dgm:spPr/>
      <dgm:t>
        <a:bodyPr/>
        <a:lstStyle/>
        <a:p>
          <a:r>
            <a:rPr lang="en-US"/>
            <a:t>2) Microphysics</a:t>
          </a:r>
        </a:p>
      </dgm:t>
    </dgm:pt>
    <dgm:pt modelId="{3DE5A351-901E-420C-BC5A-11B7F9DA6589}" type="parTrans" cxnId="{3A5248C2-AFCE-4FAA-A338-7D40A840A470}">
      <dgm:prSet/>
      <dgm:spPr/>
      <dgm:t>
        <a:bodyPr/>
        <a:lstStyle/>
        <a:p>
          <a:endParaRPr lang="en-US"/>
        </a:p>
      </dgm:t>
    </dgm:pt>
    <dgm:pt modelId="{85D9597B-8AB6-4F3C-9022-F1A5AFF9D590}" type="sibTrans" cxnId="{3A5248C2-AFCE-4FAA-A338-7D40A840A470}">
      <dgm:prSet/>
      <dgm:spPr/>
      <dgm:t>
        <a:bodyPr/>
        <a:lstStyle/>
        <a:p>
          <a:endParaRPr lang="en-US"/>
        </a:p>
      </dgm:t>
    </dgm:pt>
    <dgm:pt modelId="{69AEA991-2487-464F-A165-C7DBA62D62F0}">
      <dgm:prSet/>
      <dgm:spPr/>
      <dgm:t>
        <a:bodyPr/>
        <a:lstStyle/>
        <a:p>
          <a:r>
            <a:rPr lang="en-US"/>
            <a:t>3) Chemical Interations</a:t>
          </a:r>
        </a:p>
      </dgm:t>
    </dgm:pt>
    <dgm:pt modelId="{8A9457CE-9320-4C3C-8758-C7408104F863}" type="parTrans" cxnId="{C1E561A1-5397-4CC9-B219-5EED266E07EC}">
      <dgm:prSet/>
      <dgm:spPr/>
      <dgm:t>
        <a:bodyPr/>
        <a:lstStyle/>
        <a:p>
          <a:endParaRPr lang="en-US"/>
        </a:p>
      </dgm:t>
    </dgm:pt>
    <dgm:pt modelId="{FAF28F7E-64DE-4EFD-AACE-21C6229BAA5D}" type="sibTrans" cxnId="{C1E561A1-5397-4CC9-B219-5EED266E07EC}">
      <dgm:prSet/>
      <dgm:spPr/>
      <dgm:t>
        <a:bodyPr/>
        <a:lstStyle/>
        <a:p>
          <a:endParaRPr lang="en-US"/>
        </a:p>
      </dgm:t>
    </dgm:pt>
    <dgm:pt modelId="{1F2AAC38-B97E-4217-B746-03CB9D90D3E2}" type="pres">
      <dgm:prSet presAssocID="{FA1B1DA6-02C6-4CE1-9D82-74ED5EEF40D9}" presName="vert0" presStyleCnt="0">
        <dgm:presLayoutVars>
          <dgm:dir/>
          <dgm:animOne val="branch"/>
          <dgm:animLvl val="lvl"/>
        </dgm:presLayoutVars>
      </dgm:prSet>
      <dgm:spPr/>
    </dgm:pt>
    <dgm:pt modelId="{CF278F45-BCFF-4390-AE79-33E629F128E2}" type="pres">
      <dgm:prSet presAssocID="{BD617DD9-C70F-4297-9113-4FC71F9A1D01}" presName="thickLine" presStyleLbl="alignNode1" presStyleIdx="0" presStyleCnt="3"/>
      <dgm:spPr/>
    </dgm:pt>
    <dgm:pt modelId="{80BA4123-50DC-4C1E-9476-2EEBB765B175}" type="pres">
      <dgm:prSet presAssocID="{BD617DD9-C70F-4297-9113-4FC71F9A1D01}" presName="horz1" presStyleCnt="0"/>
      <dgm:spPr/>
    </dgm:pt>
    <dgm:pt modelId="{75F0A324-CC33-4F2E-976D-0CF7F7589AD2}" type="pres">
      <dgm:prSet presAssocID="{BD617DD9-C70F-4297-9113-4FC71F9A1D01}" presName="tx1" presStyleLbl="revTx" presStyleIdx="0" presStyleCnt="3"/>
      <dgm:spPr/>
    </dgm:pt>
    <dgm:pt modelId="{F8BCA687-594A-438F-B947-B2A544E9CFA4}" type="pres">
      <dgm:prSet presAssocID="{BD617DD9-C70F-4297-9113-4FC71F9A1D01}" presName="vert1" presStyleCnt="0"/>
      <dgm:spPr/>
    </dgm:pt>
    <dgm:pt modelId="{166BCFED-0812-4888-854A-51CA942E843C}" type="pres">
      <dgm:prSet presAssocID="{D54517BE-6F6B-45EC-873C-64F601CA14EF}" presName="thickLine" presStyleLbl="alignNode1" presStyleIdx="1" presStyleCnt="3"/>
      <dgm:spPr/>
    </dgm:pt>
    <dgm:pt modelId="{0455BD88-73A9-47B9-A92F-EA46602C0D64}" type="pres">
      <dgm:prSet presAssocID="{D54517BE-6F6B-45EC-873C-64F601CA14EF}" presName="horz1" presStyleCnt="0"/>
      <dgm:spPr/>
    </dgm:pt>
    <dgm:pt modelId="{6A4C0515-9DE9-49BB-9E36-79F01C146B36}" type="pres">
      <dgm:prSet presAssocID="{D54517BE-6F6B-45EC-873C-64F601CA14EF}" presName="tx1" presStyleLbl="revTx" presStyleIdx="1" presStyleCnt="3"/>
      <dgm:spPr/>
    </dgm:pt>
    <dgm:pt modelId="{637C0D08-3232-4BD9-8B02-7694EF961DC7}" type="pres">
      <dgm:prSet presAssocID="{D54517BE-6F6B-45EC-873C-64F601CA14EF}" presName="vert1" presStyleCnt="0"/>
      <dgm:spPr/>
    </dgm:pt>
    <dgm:pt modelId="{DE42B210-C11A-496D-A21D-36F85F15757E}" type="pres">
      <dgm:prSet presAssocID="{69AEA991-2487-464F-A165-C7DBA62D62F0}" presName="thickLine" presStyleLbl="alignNode1" presStyleIdx="2" presStyleCnt="3"/>
      <dgm:spPr/>
    </dgm:pt>
    <dgm:pt modelId="{B062C4A1-2718-4BC4-83EC-7D049FCDFB9C}" type="pres">
      <dgm:prSet presAssocID="{69AEA991-2487-464F-A165-C7DBA62D62F0}" presName="horz1" presStyleCnt="0"/>
      <dgm:spPr/>
    </dgm:pt>
    <dgm:pt modelId="{2C1F0F8C-DC68-48EC-9825-3A2C8BB7DFF3}" type="pres">
      <dgm:prSet presAssocID="{69AEA991-2487-464F-A165-C7DBA62D62F0}" presName="tx1" presStyleLbl="revTx" presStyleIdx="2" presStyleCnt="3"/>
      <dgm:spPr/>
    </dgm:pt>
    <dgm:pt modelId="{284EDD64-BE6E-4206-A185-D14C69F0167D}" type="pres">
      <dgm:prSet presAssocID="{69AEA991-2487-464F-A165-C7DBA62D62F0}" presName="vert1" presStyleCnt="0"/>
      <dgm:spPr/>
    </dgm:pt>
  </dgm:ptLst>
  <dgm:cxnLst>
    <dgm:cxn modelId="{4D965C4C-7BB5-4352-9A2D-B453375F6327}" type="presOf" srcId="{69AEA991-2487-464F-A165-C7DBA62D62F0}" destId="{2C1F0F8C-DC68-48EC-9825-3A2C8BB7DFF3}" srcOrd="0" destOrd="0" presId="urn:microsoft.com/office/officeart/2008/layout/LinedList"/>
    <dgm:cxn modelId="{3DAF4C7F-B0A4-4388-B7B1-C540B043E788}" type="presOf" srcId="{D54517BE-6F6B-45EC-873C-64F601CA14EF}" destId="{6A4C0515-9DE9-49BB-9E36-79F01C146B36}" srcOrd="0" destOrd="0" presId="urn:microsoft.com/office/officeart/2008/layout/LinedList"/>
    <dgm:cxn modelId="{FE645AA0-A22A-42D0-A0D2-F3A699AE3591}" type="presOf" srcId="{BD617DD9-C70F-4297-9113-4FC71F9A1D01}" destId="{75F0A324-CC33-4F2E-976D-0CF7F7589AD2}" srcOrd="0" destOrd="0" presId="urn:microsoft.com/office/officeart/2008/layout/LinedList"/>
    <dgm:cxn modelId="{C1E561A1-5397-4CC9-B219-5EED266E07EC}" srcId="{FA1B1DA6-02C6-4CE1-9D82-74ED5EEF40D9}" destId="{69AEA991-2487-464F-A165-C7DBA62D62F0}" srcOrd="2" destOrd="0" parTransId="{8A9457CE-9320-4C3C-8758-C7408104F863}" sibTransId="{FAF28F7E-64DE-4EFD-AACE-21C6229BAA5D}"/>
    <dgm:cxn modelId="{3A5248C2-AFCE-4FAA-A338-7D40A840A470}" srcId="{FA1B1DA6-02C6-4CE1-9D82-74ED5EEF40D9}" destId="{D54517BE-6F6B-45EC-873C-64F601CA14EF}" srcOrd="1" destOrd="0" parTransId="{3DE5A351-901E-420C-BC5A-11B7F9DA6589}" sibTransId="{85D9597B-8AB6-4F3C-9022-F1A5AFF9D590}"/>
    <dgm:cxn modelId="{218F32DD-8AFE-42B9-9B42-00F02C238750}" srcId="{FA1B1DA6-02C6-4CE1-9D82-74ED5EEF40D9}" destId="{BD617DD9-C70F-4297-9113-4FC71F9A1D01}" srcOrd="0" destOrd="0" parTransId="{CE2219F3-F879-42B3-9091-E7841DB6C217}" sibTransId="{E5351C5E-6696-441B-9FB5-F75F6D5348DF}"/>
    <dgm:cxn modelId="{F0D86AF5-FB22-46C3-895F-5A77B77D46C0}" type="presOf" srcId="{FA1B1DA6-02C6-4CE1-9D82-74ED5EEF40D9}" destId="{1F2AAC38-B97E-4217-B746-03CB9D90D3E2}" srcOrd="0" destOrd="0" presId="urn:microsoft.com/office/officeart/2008/layout/LinedList"/>
    <dgm:cxn modelId="{6919F27C-865E-4A14-8407-A37AFD8A43CC}" type="presParOf" srcId="{1F2AAC38-B97E-4217-B746-03CB9D90D3E2}" destId="{CF278F45-BCFF-4390-AE79-33E629F128E2}" srcOrd="0" destOrd="0" presId="urn:microsoft.com/office/officeart/2008/layout/LinedList"/>
    <dgm:cxn modelId="{20079B41-ED25-4561-8938-116577C532EB}" type="presParOf" srcId="{1F2AAC38-B97E-4217-B746-03CB9D90D3E2}" destId="{80BA4123-50DC-4C1E-9476-2EEBB765B175}" srcOrd="1" destOrd="0" presId="urn:microsoft.com/office/officeart/2008/layout/LinedList"/>
    <dgm:cxn modelId="{201BD03A-9ED3-43BF-869E-E3AA766192B9}" type="presParOf" srcId="{80BA4123-50DC-4C1E-9476-2EEBB765B175}" destId="{75F0A324-CC33-4F2E-976D-0CF7F7589AD2}" srcOrd="0" destOrd="0" presId="urn:microsoft.com/office/officeart/2008/layout/LinedList"/>
    <dgm:cxn modelId="{92B6B368-9963-4FB2-8964-B73806CDA52A}" type="presParOf" srcId="{80BA4123-50DC-4C1E-9476-2EEBB765B175}" destId="{F8BCA687-594A-438F-B947-B2A544E9CFA4}" srcOrd="1" destOrd="0" presId="urn:microsoft.com/office/officeart/2008/layout/LinedList"/>
    <dgm:cxn modelId="{983B12BF-BCE3-401A-9003-6CA75901F2D4}" type="presParOf" srcId="{1F2AAC38-B97E-4217-B746-03CB9D90D3E2}" destId="{166BCFED-0812-4888-854A-51CA942E843C}" srcOrd="2" destOrd="0" presId="urn:microsoft.com/office/officeart/2008/layout/LinedList"/>
    <dgm:cxn modelId="{A95ED6FC-D0E7-4E9F-AA99-7996C5B758BD}" type="presParOf" srcId="{1F2AAC38-B97E-4217-B746-03CB9D90D3E2}" destId="{0455BD88-73A9-47B9-A92F-EA46602C0D64}" srcOrd="3" destOrd="0" presId="urn:microsoft.com/office/officeart/2008/layout/LinedList"/>
    <dgm:cxn modelId="{852FA366-AFE2-4CC7-8149-347ACB072042}" type="presParOf" srcId="{0455BD88-73A9-47B9-A92F-EA46602C0D64}" destId="{6A4C0515-9DE9-49BB-9E36-79F01C146B36}" srcOrd="0" destOrd="0" presId="urn:microsoft.com/office/officeart/2008/layout/LinedList"/>
    <dgm:cxn modelId="{8CA1BA92-03FF-46BC-8757-039BAAB4AC6A}" type="presParOf" srcId="{0455BD88-73A9-47B9-A92F-EA46602C0D64}" destId="{637C0D08-3232-4BD9-8B02-7694EF961DC7}" srcOrd="1" destOrd="0" presId="urn:microsoft.com/office/officeart/2008/layout/LinedList"/>
    <dgm:cxn modelId="{266E97ED-7C00-415F-A3B6-6FD58DB09C64}" type="presParOf" srcId="{1F2AAC38-B97E-4217-B746-03CB9D90D3E2}" destId="{DE42B210-C11A-496D-A21D-36F85F15757E}" srcOrd="4" destOrd="0" presId="urn:microsoft.com/office/officeart/2008/layout/LinedList"/>
    <dgm:cxn modelId="{497AD7F2-5DB0-4040-9077-099F8C771AE9}" type="presParOf" srcId="{1F2AAC38-B97E-4217-B746-03CB9D90D3E2}" destId="{B062C4A1-2718-4BC4-83EC-7D049FCDFB9C}" srcOrd="5" destOrd="0" presId="urn:microsoft.com/office/officeart/2008/layout/LinedList"/>
    <dgm:cxn modelId="{A6382DA0-B41F-47A1-9DFE-0185ED02E43A}" type="presParOf" srcId="{B062C4A1-2718-4BC4-83EC-7D049FCDFB9C}" destId="{2C1F0F8C-DC68-48EC-9825-3A2C8BB7DFF3}" srcOrd="0" destOrd="0" presId="urn:microsoft.com/office/officeart/2008/layout/LinedList"/>
    <dgm:cxn modelId="{03AAF6DE-DE10-4FB1-BE2E-0A42B46FCFE3}" type="presParOf" srcId="{B062C4A1-2718-4BC4-83EC-7D049FCDFB9C}" destId="{284EDD64-BE6E-4206-A185-D14C69F016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8F45-BCFF-4390-AE79-33E629F128E2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A324-CC33-4F2E-976D-0CF7F7589AD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1) Radiative process</a:t>
          </a:r>
        </a:p>
      </dsp:txBody>
      <dsp:txXfrm>
        <a:off x="0" y="2492"/>
        <a:ext cx="6492875" cy="1700138"/>
      </dsp:txXfrm>
    </dsp:sp>
    <dsp:sp modelId="{166BCFED-0812-4888-854A-51CA942E843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C0515-9DE9-49BB-9E36-79F01C146B36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2) Microphysics</a:t>
          </a:r>
        </a:p>
      </dsp:txBody>
      <dsp:txXfrm>
        <a:off x="0" y="1702630"/>
        <a:ext cx="6492875" cy="1700138"/>
      </dsp:txXfrm>
    </dsp:sp>
    <dsp:sp modelId="{DE42B210-C11A-496D-A21D-36F85F15757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F0F8C-DC68-48EC-9825-3A2C8BB7DFF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3) Chemical Interations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CA4-2F66-4AE0-8849-7938E41B3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60C5-8008-4E5B-BC0E-D99903AD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FAC6-339F-467A-9D39-F53BF8D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7C39-A250-4B28-849B-C5099104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E8E0-7D35-4B40-9231-10DF9098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F87-45C4-442D-AA7E-DFD6E186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8C81-E3E7-431E-8E45-D947AAAA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4DF7-F074-40F4-9252-F06E0AD3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F46B-B9CA-447C-B038-CCA03E1E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04F3-E825-423B-84AC-AB24A836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CECC5-6CE5-47FC-9F31-B18C59F4C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07888-1932-413C-B83F-E0663950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3998-CB5A-4545-A21A-6F441B27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4DB8-63DC-49A4-B133-AD5891BC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47A4-5CC8-499D-80D1-CD26950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471-E986-43A0-AD85-97E85CAC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852B-ED6B-4F82-9284-5F6830E9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C892-7D00-414C-B1DD-F196E6E7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53B0-DB1F-4ADD-AFE4-7BBCDFCD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4310-A8E1-407C-91C2-E544B253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BEF-769E-45CF-92A2-FACDC2DC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9FD6-3A2C-4486-8FFE-5ADBA6E3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5553-F07A-456C-AECE-C7D19BCD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F23A-1A29-4AFC-B7BD-A27AC50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1F19-4E7D-4302-A599-E57463B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634E-0123-4D7E-9754-C6D1D88A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0D22-2534-435F-9904-A13617D0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C25C9-E187-442E-A3F8-4E1FA600B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560D3-0CE4-41AE-9AEA-62B16B21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9002-E982-4D8E-A13E-97014734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89F1-64C9-4812-A723-1996806F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9D6-5B49-47C6-A949-31A47B80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82924-FCCE-4F2C-9CF7-6E7C8A4B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69CD0-2BEA-4683-9ACA-1D914F722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559A0-0DA0-4E80-8108-F5AD686B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12922-C56C-4B5F-80E2-56AC71C8A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6F5D8-1586-4F1F-B0C2-DA225C64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27884-5EE3-445B-9FAD-12B1168D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9414-6622-4F28-ADE6-690FF8F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1204-495E-4C90-87C4-99FE8A2A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92DE-2E31-41A2-BBE3-0F737C54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DCBAD-F5AF-4BBF-828C-E4D1D477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638C1-4B24-4D9C-A407-FCE46A49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63ACA-E444-4524-A22E-4FCACEF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8E758-B67D-4D9F-93C2-1D325775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9093-8FC2-4BED-87E6-A0193035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31E-2FF1-4274-BB03-D2D289D6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D8BA-BAA5-41A5-B7C9-B5AD6E7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8B526-0453-4276-95F3-E9925F7B3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0E84-2A17-48E8-BA0C-5780A5C9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5C601-A952-4DC3-AAAA-3415170B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AAD1-9D73-4FFE-AB70-2A9B657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129-9205-4A13-8D03-7981523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1CE92-7300-4B64-A19B-EF7BA5D01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3D0C-5180-437C-8154-3DF72589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3753-B924-4683-90A6-B750062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26CB-97D2-4DC1-8737-870836F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BCD0-E874-40BD-8C4D-381D4A1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33538-99D5-442C-A808-E2E275B8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6080-C998-488A-9252-6DF8A7DE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9DDD-C863-461B-8D25-BA89A50F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6991-9F7F-4104-8437-0B99D97670DD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E0C4-AD28-44CD-A211-EB793F97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7CE0-B2E4-48B2-BEF3-7DA0FD731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2B8A-CF6F-4298-9A2B-145E8968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41F81-EB1E-46CD-AC27-23512AFEB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Simulating Titan and Pluto’s Atmospheres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CC1E2-19DB-4C61-9EDA-4F72048F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Jesus Javier Serrano</a:t>
            </a:r>
          </a:p>
        </p:txBody>
      </p:sp>
    </p:spTree>
    <p:extLst>
      <p:ext uri="{BB962C8B-B14F-4D97-AF65-F5344CB8AC3E}">
        <p14:creationId xmlns:p14="http://schemas.microsoft.com/office/powerpoint/2010/main" val="17788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E529-E5C2-49D4-A290-E457386F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Titan’s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50C1-F64E-4BB1-BB54-6A56337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Temp. profile is similar to Earth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Surface Temperature of 93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Adiabatic Lapse Rate at </a:t>
            </a:r>
            <a:r>
              <a:rPr lang="en-US" sz="2000" dirty="0" err="1">
                <a:solidFill>
                  <a:schemeClr val="bg1"/>
                </a:solidFill>
              </a:rPr>
              <a:t>Tropos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dominated with CH</a:t>
            </a:r>
            <a:r>
              <a:rPr lang="en-US" sz="2000" baseline="-25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, CO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, CO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Radiative cooling at Mesosphere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70F7C-D344-45CC-8142-09D5925C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87" y="643467"/>
            <a:ext cx="4639006" cy="47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B5B7-D044-494F-9EA6-2BACAA6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Pluto’s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A34D-2F06-483E-9C6C-FBCC27F8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Surface Temp enough to sublimate N</a:t>
            </a:r>
            <a:r>
              <a:rPr lang="en-US" sz="1700" baseline="-25000" dirty="0">
                <a:solidFill>
                  <a:schemeClr val="bg1"/>
                </a:solidFill>
              </a:rPr>
              <a:t>2</a:t>
            </a:r>
            <a:r>
              <a:rPr lang="en-US" sz="1700" dirty="0">
                <a:solidFill>
                  <a:schemeClr val="bg1"/>
                </a:solidFill>
              </a:rPr>
              <a:t>, CH</a:t>
            </a:r>
            <a:r>
              <a:rPr lang="en-US" sz="1700" baseline="-25000" dirty="0">
                <a:solidFill>
                  <a:schemeClr val="bg1"/>
                </a:solidFill>
              </a:rPr>
              <a:t>4</a:t>
            </a:r>
            <a:r>
              <a:rPr lang="en-US" sz="1700" dirty="0">
                <a:solidFill>
                  <a:schemeClr val="bg1"/>
                </a:solidFill>
              </a:rPr>
              <a:t>, and CO</a:t>
            </a:r>
            <a:r>
              <a:rPr lang="en-US" sz="1700" baseline="-25000" dirty="0">
                <a:solidFill>
                  <a:schemeClr val="bg1"/>
                </a:solidFill>
              </a:rPr>
              <a:t>2</a:t>
            </a:r>
            <a:r>
              <a:rPr lang="en-US" sz="1700" dirty="0">
                <a:solidFill>
                  <a:schemeClr val="bg1"/>
                </a:solidFill>
              </a:rPr>
              <a:t> ice 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Direct Measurement is difficult</a:t>
            </a:r>
          </a:p>
          <a:p>
            <a:r>
              <a:rPr lang="en-US" sz="1700" dirty="0">
                <a:solidFill>
                  <a:schemeClr val="bg1"/>
                </a:solidFill>
              </a:rPr>
              <a:t>1988 12</a:t>
            </a:r>
            <a:r>
              <a:rPr lang="en-US" sz="1700" baseline="30000" dirty="0">
                <a:solidFill>
                  <a:schemeClr val="bg1"/>
                </a:solidFill>
              </a:rPr>
              <a:t>th</a:t>
            </a:r>
            <a:r>
              <a:rPr lang="en-US" sz="1700" dirty="0">
                <a:solidFill>
                  <a:schemeClr val="bg1"/>
                </a:solidFill>
              </a:rPr>
              <a:t> Mag. Star was occulted  by Pluto=Atmosphere observation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New Horizon: Optically thin haze layers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Nitrogen is 50X more abundant than any other const.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3E9F1-58D1-454B-9AD2-91A3D5F2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03015"/>
            <a:ext cx="6250769" cy="38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F2A38-3EB4-41F8-8B1B-19A90FA1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Build a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C935E-1FD4-42D5-A96A-DF56CB65A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2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9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455A-9AF6-4C41-A592-67B47C2C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Aerosel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3F4A-426E-440B-9549-EB56116D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 dirty="0"/>
              <a:t>Statistical Model breakdown using mass bins</a:t>
            </a:r>
          </a:p>
          <a:p>
            <a:r>
              <a:rPr lang="en-US" sz="2400" dirty="0"/>
              <a:t>Continuity </a:t>
            </a:r>
            <a:r>
              <a:rPr lang="en-US" sz="2400" dirty="0" err="1"/>
              <a:t>Equaiton</a:t>
            </a:r>
            <a:endParaRPr lang="en-US" sz="2400" dirty="0"/>
          </a:p>
          <a:p>
            <a:r>
              <a:rPr lang="en-US" sz="2400" dirty="0"/>
              <a:t>Incorporates Eddy diffusion, </a:t>
            </a:r>
            <a:r>
              <a:rPr lang="en-US" sz="2400" dirty="0" err="1"/>
              <a:t>sedimation</a:t>
            </a:r>
            <a:r>
              <a:rPr lang="en-US" sz="2400" dirty="0"/>
              <a:t>, and Brownian motion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8F74A-1CEE-439E-BFC5-D14FBF5E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96" y="4189305"/>
            <a:ext cx="6096002" cy="746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A2223-CEE8-451A-9591-D8B16909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43" y="5230819"/>
            <a:ext cx="4680462" cy="6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12E17-F7BD-4AAB-84E6-36827742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Simulating Titan’s Atmosphere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096E01-9270-476A-A9D4-8E087703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E7E6E6"/>
                </a:solidFill>
              </a:rPr>
              <a:t>Growth of Polycyclic aromatic compounds with C</a:t>
            </a:r>
            <a:r>
              <a:rPr lang="en-US" sz="2000" baseline="-25000" dirty="0">
                <a:solidFill>
                  <a:srgbClr val="E7E6E6"/>
                </a:solidFill>
              </a:rPr>
              <a:t>2</a:t>
            </a:r>
            <a:r>
              <a:rPr lang="en-US" sz="2000" dirty="0">
                <a:solidFill>
                  <a:srgbClr val="E7E6E6"/>
                </a:solidFill>
              </a:rPr>
              <a:t>H, CN, HCCN used for model radicals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F5A8B92-08A1-48B8-94A3-3541CAC6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75146"/>
            <a:ext cx="5455917" cy="3900980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D70B24-34E2-4811-9592-4A2F2B58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07098"/>
            <a:ext cx="5455917" cy="28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B68D4-E255-4384-873A-AF49E6FC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Titan’s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A4B66-0806-451E-ABAE-3CC9F733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0371"/>
            <a:ext cx="6553545" cy="56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0B08-F9F9-4193-9425-0AF1799F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dirty="0"/>
              <a:t>Simulating Pluto’s Atmosphere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2E0BA-9EFE-4329-9F2A-802CDF62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15" y="4315138"/>
            <a:ext cx="2826452" cy="2542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926CD-DEF5-4EBC-9BD0-FA0C3D4C9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470"/>
            <a:ext cx="3388567" cy="2578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2C6AD-0578-4652-B380-DBF60C89B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7" y="1467959"/>
            <a:ext cx="5355770" cy="52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E3D6-1DF4-408C-A164-818D256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731" y="2847068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51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Office Theme</vt:lpstr>
      <vt:lpstr>Simulating Titan and Pluto’s Atmospheres   </vt:lpstr>
      <vt:lpstr>Titan’s Atmosphere</vt:lpstr>
      <vt:lpstr>Pluto’s Atmosphere</vt:lpstr>
      <vt:lpstr>How to Build a model</vt:lpstr>
      <vt:lpstr>Aerosel Flux</vt:lpstr>
      <vt:lpstr>Simulating Titan’s Atmosphere</vt:lpstr>
      <vt:lpstr>Titan’s Model</vt:lpstr>
      <vt:lpstr>Simulating Pluto’s Atmosphere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Titan and Pluto’s Atmospheres   </dc:title>
  <dc:creator>Jesus Serrano</dc:creator>
  <cp:lastModifiedBy>Jesus Serrano</cp:lastModifiedBy>
  <cp:revision>7</cp:revision>
  <dcterms:created xsi:type="dcterms:W3CDTF">2019-03-15T22:00:03Z</dcterms:created>
  <dcterms:modified xsi:type="dcterms:W3CDTF">2019-03-16T00:03:14Z</dcterms:modified>
</cp:coreProperties>
</file>