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66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'pournami pdf'!$A$5</c:f>
              <c:strCache>
                <c:ptCount val="1"/>
                <c:pt idx="0">
                  <c:v>BPC</c:v>
                </c:pt>
              </c:strCache>
            </c:strRef>
          </c:tx>
          <c:spPr>
            <a:solidFill>
              <a:schemeClr val="accent1"/>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pdf'!$B$5:$G$5</c:f>
              <c:numCache>
                <c:formatCode>General</c:formatCode>
                <c:ptCount val="6"/>
                <c:pt idx="0">
                  <c:v>8</c:v>
                </c:pt>
                <c:pt idx="1">
                  <c:v>7</c:v>
                </c:pt>
                <c:pt idx="2">
                  <c:v>4</c:v>
                </c:pt>
                <c:pt idx="3">
                  <c:v>4</c:v>
                </c:pt>
                <c:pt idx="4">
                  <c:v>280</c:v>
                </c:pt>
                <c:pt idx="5">
                  <c:v>303</c:v>
                </c:pt>
              </c:numCache>
            </c:numRef>
          </c:val>
          <c:extLst>
            <c:ext xmlns:c16="http://schemas.microsoft.com/office/drawing/2014/chart" uri="{C3380CC4-5D6E-409C-BE32-E72D297353CC}">
              <c16:uniqueId val="{00000000-E96D-4829-9AB5-118BB538C275}"/>
            </c:ext>
          </c:extLst>
        </c:ser>
        <c:ser>
          <c:idx val="1"/>
          <c:order val="1"/>
          <c:tx>
            <c:strRef>
              <c:f>'pournami pdf'!$A$6</c:f>
              <c:strCache>
                <c:ptCount val="1"/>
                <c:pt idx="0">
                  <c:v>CCDR</c:v>
                </c:pt>
              </c:strCache>
            </c:strRef>
          </c:tx>
          <c:spPr>
            <a:solidFill>
              <a:schemeClr val="accent2"/>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pdf'!$B$6:$G$6</c:f>
              <c:numCache>
                <c:formatCode>General</c:formatCode>
                <c:ptCount val="6"/>
                <c:pt idx="0">
                  <c:v>4</c:v>
                </c:pt>
                <c:pt idx="1">
                  <c:v>12</c:v>
                </c:pt>
                <c:pt idx="2">
                  <c:v>5</c:v>
                </c:pt>
                <c:pt idx="3">
                  <c:v>2</c:v>
                </c:pt>
                <c:pt idx="4">
                  <c:v>277</c:v>
                </c:pt>
                <c:pt idx="5">
                  <c:v>300</c:v>
                </c:pt>
              </c:numCache>
            </c:numRef>
          </c:val>
          <c:extLst>
            <c:ext xmlns:c16="http://schemas.microsoft.com/office/drawing/2014/chart" uri="{C3380CC4-5D6E-409C-BE32-E72D297353CC}">
              <c16:uniqueId val="{00000001-E96D-4829-9AB5-118BB538C275}"/>
            </c:ext>
          </c:extLst>
        </c:ser>
        <c:ser>
          <c:idx val="2"/>
          <c:order val="2"/>
          <c:tx>
            <c:strRef>
              <c:f>'pournami pdf'!$A$7</c:f>
              <c:strCache>
                <c:ptCount val="1"/>
                <c:pt idx="0">
                  <c:v>EW</c:v>
                </c:pt>
              </c:strCache>
            </c:strRef>
          </c:tx>
          <c:spPr>
            <a:solidFill>
              <a:schemeClr val="accent3"/>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pdf'!$B$7:$G$7</c:f>
              <c:numCache>
                <c:formatCode>General</c:formatCode>
                <c:ptCount val="6"/>
                <c:pt idx="0">
                  <c:v>6</c:v>
                </c:pt>
                <c:pt idx="1">
                  <c:v>10</c:v>
                </c:pt>
                <c:pt idx="2">
                  <c:v>6</c:v>
                </c:pt>
                <c:pt idx="3">
                  <c:v>2</c:v>
                </c:pt>
                <c:pt idx="4">
                  <c:v>278</c:v>
                </c:pt>
                <c:pt idx="5">
                  <c:v>302</c:v>
                </c:pt>
              </c:numCache>
            </c:numRef>
          </c:val>
          <c:extLst>
            <c:ext xmlns:c16="http://schemas.microsoft.com/office/drawing/2014/chart" uri="{C3380CC4-5D6E-409C-BE32-E72D297353CC}">
              <c16:uniqueId val="{00000002-E96D-4829-9AB5-118BB538C275}"/>
            </c:ext>
          </c:extLst>
        </c:ser>
        <c:ser>
          <c:idx val="3"/>
          <c:order val="3"/>
          <c:tx>
            <c:strRef>
              <c:f>'pournami pdf'!$A$8</c:f>
              <c:strCache>
                <c:ptCount val="1"/>
                <c:pt idx="0">
                  <c:v>MSC</c:v>
                </c:pt>
              </c:strCache>
            </c:strRef>
          </c:tx>
          <c:spPr>
            <a:solidFill>
              <a:schemeClr val="accent4"/>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pdf'!$B$8:$G$8</c:f>
              <c:numCache>
                <c:formatCode>General</c:formatCode>
                <c:ptCount val="6"/>
                <c:pt idx="0">
                  <c:v>5</c:v>
                </c:pt>
                <c:pt idx="1">
                  <c:v>10</c:v>
                </c:pt>
                <c:pt idx="2">
                  <c:v>4</c:v>
                </c:pt>
                <c:pt idx="3">
                  <c:v>5</c:v>
                </c:pt>
                <c:pt idx="4">
                  <c:v>272</c:v>
                </c:pt>
                <c:pt idx="5">
                  <c:v>296</c:v>
                </c:pt>
              </c:numCache>
            </c:numRef>
          </c:val>
          <c:extLst>
            <c:ext xmlns:c16="http://schemas.microsoft.com/office/drawing/2014/chart" uri="{C3380CC4-5D6E-409C-BE32-E72D297353CC}">
              <c16:uniqueId val="{00000003-E96D-4829-9AB5-118BB538C275}"/>
            </c:ext>
          </c:extLst>
        </c:ser>
        <c:ser>
          <c:idx val="4"/>
          <c:order val="4"/>
          <c:tx>
            <c:strRef>
              <c:f>'pournami pdf'!$A$9</c:f>
              <c:strCache>
                <c:ptCount val="1"/>
                <c:pt idx="0">
                  <c:v>NEL</c:v>
                </c:pt>
              </c:strCache>
            </c:strRef>
          </c:tx>
          <c:spPr>
            <a:solidFill>
              <a:schemeClr val="accent5"/>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pdf'!$B$9:$G$9</c:f>
              <c:numCache>
                <c:formatCode>General</c:formatCode>
                <c:ptCount val="6"/>
                <c:pt idx="0">
                  <c:v>5</c:v>
                </c:pt>
                <c:pt idx="1">
                  <c:v>9</c:v>
                </c:pt>
                <c:pt idx="2">
                  <c:v>4</c:v>
                </c:pt>
                <c:pt idx="3">
                  <c:v>3</c:v>
                </c:pt>
                <c:pt idx="4">
                  <c:v>283</c:v>
                </c:pt>
                <c:pt idx="5">
                  <c:v>304</c:v>
                </c:pt>
              </c:numCache>
            </c:numRef>
          </c:val>
          <c:extLst>
            <c:ext xmlns:c16="http://schemas.microsoft.com/office/drawing/2014/chart" uri="{C3380CC4-5D6E-409C-BE32-E72D297353CC}">
              <c16:uniqueId val="{00000004-E96D-4829-9AB5-118BB538C275}"/>
            </c:ext>
          </c:extLst>
        </c:ser>
        <c:ser>
          <c:idx val="5"/>
          <c:order val="5"/>
          <c:tx>
            <c:strRef>
              <c:f>'pournami pdf'!$A$10</c:f>
              <c:strCache>
                <c:ptCount val="1"/>
                <c:pt idx="0">
                  <c:v>PL</c:v>
                </c:pt>
              </c:strCache>
            </c:strRef>
          </c:tx>
          <c:spPr>
            <a:solidFill>
              <a:schemeClr val="accent6"/>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pdf'!$B$10:$G$10</c:f>
              <c:numCache>
                <c:formatCode>General</c:formatCode>
                <c:ptCount val="6"/>
                <c:pt idx="0">
                  <c:v>3</c:v>
                </c:pt>
                <c:pt idx="1">
                  <c:v>9</c:v>
                </c:pt>
                <c:pt idx="2">
                  <c:v>4</c:v>
                </c:pt>
                <c:pt idx="3">
                  <c:v>1</c:v>
                </c:pt>
                <c:pt idx="4">
                  <c:v>284</c:v>
                </c:pt>
                <c:pt idx="5">
                  <c:v>301</c:v>
                </c:pt>
              </c:numCache>
            </c:numRef>
          </c:val>
          <c:extLst>
            <c:ext xmlns:c16="http://schemas.microsoft.com/office/drawing/2014/chart" uri="{C3380CC4-5D6E-409C-BE32-E72D297353CC}">
              <c16:uniqueId val="{00000005-E96D-4829-9AB5-118BB538C275}"/>
            </c:ext>
          </c:extLst>
        </c:ser>
        <c:ser>
          <c:idx val="6"/>
          <c:order val="6"/>
          <c:tx>
            <c:strRef>
              <c:f>'pournami pdf'!$A$11</c:f>
              <c:strCache>
                <c:ptCount val="1"/>
                <c:pt idx="0">
                  <c:v>PYZ</c:v>
                </c:pt>
              </c:strCache>
            </c:strRef>
          </c:tx>
          <c:spPr>
            <a:solidFill>
              <a:schemeClr val="accent1">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pdf'!$B$11:$G$11</c:f>
              <c:numCache>
                <c:formatCode>General</c:formatCode>
                <c:ptCount val="6"/>
                <c:pt idx="0">
                  <c:v>3</c:v>
                </c:pt>
                <c:pt idx="1">
                  <c:v>10</c:v>
                </c:pt>
                <c:pt idx="2">
                  <c:v>7</c:v>
                </c:pt>
                <c:pt idx="3">
                  <c:v>3</c:v>
                </c:pt>
                <c:pt idx="4">
                  <c:v>276</c:v>
                </c:pt>
                <c:pt idx="5">
                  <c:v>299</c:v>
                </c:pt>
              </c:numCache>
            </c:numRef>
          </c:val>
          <c:extLst>
            <c:ext xmlns:c16="http://schemas.microsoft.com/office/drawing/2014/chart" uri="{C3380CC4-5D6E-409C-BE32-E72D297353CC}">
              <c16:uniqueId val="{00000006-E96D-4829-9AB5-118BB538C275}"/>
            </c:ext>
          </c:extLst>
        </c:ser>
        <c:ser>
          <c:idx val="7"/>
          <c:order val="7"/>
          <c:tx>
            <c:strRef>
              <c:f>'pournami pdf'!$A$12</c:f>
              <c:strCache>
                <c:ptCount val="1"/>
                <c:pt idx="0">
                  <c:v>SVG</c:v>
                </c:pt>
              </c:strCache>
            </c:strRef>
          </c:tx>
          <c:spPr>
            <a:solidFill>
              <a:schemeClr val="accent2">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pdf'!$B$12:$G$12</c:f>
              <c:numCache>
                <c:formatCode>General</c:formatCode>
                <c:ptCount val="6"/>
                <c:pt idx="0">
                  <c:v>5</c:v>
                </c:pt>
                <c:pt idx="1">
                  <c:v>10</c:v>
                </c:pt>
                <c:pt idx="2">
                  <c:v>5</c:v>
                </c:pt>
                <c:pt idx="4">
                  <c:v>284</c:v>
                </c:pt>
                <c:pt idx="5">
                  <c:v>304</c:v>
                </c:pt>
              </c:numCache>
            </c:numRef>
          </c:val>
          <c:extLst>
            <c:ext xmlns:c16="http://schemas.microsoft.com/office/drawing/2014/chart" uri="{C3380CC4-5D6E-409C-BE32-E72D297353CC}">
              <c16:uniqueId val="{00000007-E96D-4829-9AB5-118BB538C275}"/>
            </c:ext>
          </c:extLst>
        </c:ser>
        <c:ser>
          <c:idx val="8"/>
          <c:order val="8"/>
          <c:tx>
            <c:strRef>
              <c:f>'pournami pdf'!$A$13</c:f>
              <c:strCache>
                <c:ptCount val="1"/>
                <c:pt idx="0">
                  <c:v>TNS</c:v>
                </c:pt>
              </c:strCache>
            </c:strRef>
          </c:tx>
          <c:spPr>
            <a:solidFill>
              <a:schemeClr val="accent3">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pdf'!$B$13:$G$13</c:f>
              <c:numCache>
                <c:formatCode>General</c:formatCode>
                <c:ptCount val="6"/>
                <c:pt idx="0">
                  <c:v>9</c:v>
                </c:pt>
                <c:pt idx="1">
                  <c:v>7</c:v>
                </c:pt>
                <c:pt idx="2">
                  <c:v>4</c:v>
                </c:pt>
                <c:pt idx="3">
                  <c:v>3</c:v>
                </c:pt>
                <c:pt idx="4">
                  <c:v>274</c:v>
                </c:pt>
                <c:pt idx="5">
                  <c:v>297</c:v>
                </c:pt>
              </c:numCache>
            </c:numRef>
          </c:val>
          <c:extLst>
            <c:ext xmlns:c16="http://schemas.microsoft.com/office/drawing/2014/chart" uri="{C3380CC4-5D6E-409C-BE32-E72D297353CC}">
              <c16:uniqueId val="{00000008-E96D-4829-9AB5-118BB538C275}"/>
            </c:ext>
          </c:extLst>
        </c:ser>
        <c:ser>
          <c:idx val="9"/>
          <c:order val="9"/>
          <c:tx>
            <c:strRef>
              <c:f>'pournami pdf'!$A$14</c:f>
              <c:strCache>
                <c:ptCount val="1"/>
                <c:pt idx="0">
                  <c:v>WBL</c:v>
                </c:pt>
              </c:strCache>
            </c:strRef>
          </c:tx>
          <c:spPr>
            <a:solidFill>
              <a:schemeClr val="accent4">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pdf'!$B$14:$G$14</c:f>
              <c:numCache>
                <c:formatCode>General</c:formatCode>
                <c:ptCount val="6"/>
                <c:pt idx="0">
                  <c:v>7</c:v>
                </c:pt>
                <c:pt idx="1">
                  <c:v>14</c:v>
                </c:pt>
                <c:pt idx="2">
                  <c:v>5</c:v>
                </c:pt>
                <c:pt idx="3">
                  <c:v>3</c:v>
                </c:pt>
                <c:pt idx="4">
                  <c:v>265</c:v>
                </c:pt>
                <c:pt idx="5">
                  <c:v>294</c:v>
                </c:pt>
              </c:numCache>
            </c:numRef>
          </c:val>
          <c:extLst>
            <c:ext xmlns:c16="http://schemas.microsoft.com/office/drawing/2014/chart" uri="{C3380CC4-5D6E-409C-BE32-E72D297353CC}">
              <c16:uniqueId val="{00000009-E96D-4829-9AB5-118BB538C275}"/>
            </c:ext>
          </c:extLst>
        </c:ser>
        <c:ser>
          <c:idx val="10"/>
          <c:order val="10"/>
          <c:tx>
            <c:strRef>
              <c:f>'pournami pdf'!$A$15</c:f>
              <c:strCache>
                <c:ptCount val="1"/>
                <c:pt idx="0">
                  <c:v>(blank)</c:v>
                </c:pt>
              </c:strCache>
            </c:strRef>
          </c:tx>
          <c:spPr>
            <a:solidFill>
              <a:schemeClr val="accent5">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pdf'!$B$15:$G$15</c:f>
              <c:numCache>
                <c:formatCode>General</c:formatCode>
                <c:ptCount val="6"/>
              </c:numCache>
            </c:numRef>
          </c:val>
          <c:extLst>
            <c:ext xmlns:c16="http://schemas.microsoft.com/office/drawing/2014/chart" uri="{C3380CC4-5D6E-409C-BE32-E72D297353CC}">
              <c16:uniqueId val="{0000000A-E96D-4829-9AB5-118BB538C275}"/>
            </c:ext>
          </c:extLst>
        </c:ser>
        <c:ser>
          <c:idx val="11"/>
          <c:order val="11"/>
          <c:tx>
            <c:strRef>
              <c:f>'pournami pdf'!$A$16</c:f>
              <c:strCache>
                <c:ptCount val="1"/>
                <c:pt idx="0">
                  <c:v>Grand Total</c:v>
                </c:pt>
              </c:strCache>
            </c:strRef>
          </c:tx>
          <c:spPr>
            <a:solidFill>
              <a:schemeClr val="accent6">
                <a:lumMod val="60000"/>
              </a:schemeClr>
            </a:solidFill>
            <a:ln>
              <a:noFill/>
            </a:ln>
            <a:effectLst/>
            <a:sp3d/>
          </c:spPr>
          <c:invertIfNegative val="0"/>
          <c:cat>
            <c:multiLvlStrRef>
              <c:f>'pournami pdf'!$B$1:$G$4</c:f>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f>'pournami pdf'!$B$16:$G$16</c:f>
              <c:numCache>
                <c:formatCode>General</c:formatCode>
                <c:ptCount val="6"/>
                <c:pt idx="0">
                  <c:v>55</c:v>
                </c:pt>
                <c:pt idx="1">
                  <c:v>98</c:v>
                </c:pt>
                <c:pt idx="2">
                  <c:v>48</c:v>
                </c:pt>
                <c:pt idx="3">
                  <c:v>26</c:v>
                </c:pt>
                <c:pt idx="4">
                  <c:v>2773</c:v>
                </c:pt>
                <c:pt idx="5">
                  <c:v>3000</c:v>
                </c:pt>
              </c:numCache>
            </c:numRef>
          </c:val>
          <c:extLst>
            <c:ext xmlns:c16="http://schemas.microsoft.com/office/drawing/2014/chart" uri="{C3380CC4-5D6E-409C-BE32-E72D297353CC}">
              <c16:uniqueId val="{0000000B-E96D-4829-9AB5-118BB538C275}"/>
            </c:ext>
          </c:extLst>
        </c:ser>
        <c:dLbls>
          <c:showLegendKey val="0"/>
          <c:showVal val="0"/>
          <c:showCatName val="0"/>
          <c:showSerName val="0"/>
          <c:showPercent val="0"/>
          <c:showBubbleSize val="0"/>
        </c:dLbls>
        <c:gapWidth val="150"/>
        <c:shape val="box"/>
        <c:axId val="1740842704"/>
        <c:axId val="1740835504"/>
        <c:axId val="0"/>
        <c:extLst>
          <c:ext xmlns:c15="http://schemas.microsoft.com/office/drawing/2012/chart" uri="{02D57815-91ED-43cb-92C2-25804820EDAC}">
            <c15:filteredBarSeries>
              <c15:ser>
                <c:idx val="12"/>
                <c:order val="12"/>
                <c:tx>
                  <c:strRef>
                    <c:extLst>
                      <c:ext uri="{02D57815-91ED-43cb-92C2-25804820EDAC}">
                        <c15:formulaRef>
                          <c15:sqref>'pournami pdf'!$A$17</c15:sqref>
                        </c15:formulaRef>
                      </c:ext>
                    </c:extLst>
                    <c:strCache>
                      <c:ptCount val="1"/>
                    </c:strCache>
                  </c:strRef>
                </c:tx>
                <c:spPr>
                  <a:solidFill>
                    <a:schemeClr val="accent1">
                      <a:lumMod val="80000"/>
                      <a:lumOff val="20000"/>
                    </a:schemeClr>
                  </a:solidFill>
                  <a:ln>
                    <a:noFill/>
                  </a:ln>
                  <a:effectLst/>
                  <a:sp3d/>
                </c:spPr>
                <c:invertIfNegative val="0"/>
                <c:cat>
                  <c:multiLvlStrRef>
                    <c:extLst>
                      <c:ext uri="{02D57815-91ED-43cb-92C2-25804820EDAC}">
                        <c15:formulaRef>
                          <c15:sqref>'pournami pdf'!$B$1:$G$4</c15:sqref>
                        </c15:formulaRef>
                      </c:ext>
                    </c:extLst>
                    <c:multiLvlStrCache>
                      <c:ptCount val="6"/>
                      <c:lvl>
                        <c:pt idx="0">
                          <c:v>HIGH</c:v>
                        </c:pt>
                        <c:pt idx="1">
                          <c:v>LOW</c:v>
                        </c:pt>
                        <c:pt idx="2">
                          <c:v>MED</c:v>
                        </c:pt>
                        <c:pt idx="3">
                          <c:v>VERY HIGH</c:v>
                        </c:pt>
                        <c:pt idx="4">
                          <c:v>(blank)</c:v>
                        </c:pt>
                        <c:pt idx="5">
                          <c:v>Grand Total</c:v>
                        </c:pt>
                      </c:lvl>
                      <c:lvl>
                        <c:pt idx="0">
                          <c:v>Column Labels</c:v>
                        </c:pt>
                      </c:lvl>
                      <c:lvl>
                        <c:pt idx="0">
                          <c:v>(All)</c:v>
                        </c:pt>
                      </c:lvl>
                    </c:multiLvlStrCache>
                  </c:multiLvlStrRef>
                </c:cat>
                <c:val>
                  <c:numRef>
                    <c:extLst>
                      <c:ext uri="{02D57815-91ED-43cb-92C2-25804820EDAC}">
                        <c15:formulaRef>
                          <c15:sqref>'pournami pdf'!$B$17:$G$17</c15:sqref>
                        </c15:formulaRef>
                      </c:ext>
                    </c:extLst>
                    <c:numCache>
                      <c:formatCode>General</c:formatCode>
                      <c:ptCount val="6"/>
                    </c:numCache>
                  </c:numRef>
                </c:val>
                <c:extLst>
                  <c:ext xmlns:c16="http://schemas.microsoft.com/office/drawing/2014/chart" uri="{C3380CC4-5D6E-409C-BE32-E72D297353CC}">
                    <c16:uniqueId val="{0000000C-E96D-4829-9AB5-118BB538C275}"/>
                  </c:ext>
                </c:extLst>
              </c15:ser>
            </c15:filteredBarSeries>
          </c:ext>
        </c:extLst>
      </c:bar3DChart>
      <c:catAx>
        <c:axId val="1740842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0835504"/>
        <c:crosses val="autoZero"/>
        <c:auto val="1"/>
        <c:lblAlgn val="ctr"/>
        <c:lblOffset val="100"/>
        <c:noMultiLvlLbl val="0"/>
      </c:catAx>
      <c:valAx>
        <c:axId val="1740835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0842704"/>
        <c:crosses val="autoZero"/>
        <c:crossBetween val="between"/>
      </c:valAx>
      <c:spPr>
        <a:noFill/>
        <a:ln>
          <a:noFill/>
        </a:ln>
        <a:effectLst/>
      </c:spPr>
    </c:plotArea>
    <c:legend>
      <c:legendPos val="b"/>
      <c:layout>
        <c:manualLayout>
          <c:xMode val="edge"/>
          <c:yMode val="edge"/>
          <c:x val="4.4180008748906388E-2"/>
          <c:y val="0.81828594342373873"/>
          <c:w val="0.88386220472440935"/>
          <c:h val="0.181714094948657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'pournami pdf'!$B$1:$B$4</c:f>
              <c:strCache>
                <c:ptCount val="4"/>
                <c:pt idx="0">
                  <c:v>(All)</c:v>
                </c:pt>
                <c:pt idx="2">
                  <c:v>Column Labels</c:v>
                </c:pt>
                <c:pt idx="3">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312-4FE0-9988-E77DEC1F0E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312-4FE0-9988-E77DEC1F0E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312-4FE0-9988-E77DEC1F0E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312-4FE0-9988-E77DEC1F0E7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312-4FE0-9988-E77DEC1F0E7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312-4FE0-9988-E77DEC1F0E7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312-4FE0-9988-E77DEC1F0E7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312-4FE0-9988-E77DEC1F0E7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312-4FE0-9988-E77DEC1F0E7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312-4FE0-9988-E77DEC1F0E7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B312-4FE0-9988-E77DEC1F0E7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B312-4FE0-9988-E77DEC1F0E79}"/>
              </c:ext>
            </c:extLst>
          </c:dPt>
          <c:cat>
            <c:strRef>
              <c:f>'pournami pdf'!$A$5:$A$16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'pournami pdf'!$B$5:$B$16</c:f>
              <c:numCache>
                <c:formatCode>General</c:formatCode>
                <c:ptCount val="12"/>
                <c:pt idx="0">
                  <c:v>8</c:v>
                </c:pt>
                <c:pt idx="1">
                  <c:v>4</c:v>
                </c:pt>
                <c:pt idx="2">
                  <c:v>6</c:v>
                </c:pt>
                <c:pt idx="3">
                  <c:v>5</c:v>
                </c:pt>
                <c:pt idx="4">
                  <c:v>5</c:v>
                </c:pt>
                <c:pt idx="5">
                  <c:v>3</c:v>
                </c:pt>
                <c:pt idx="6">
                  <c:v>3</c:v>
                </c:pt>
                <c:pt idx="7">
                  <c:v>5</c:v>
                </c:pt>
                <c:pt idx="8">
                  <c:v>9</c:v>
                </c:pt>
                <c:pt idx="9">
                  <c:v>7</c:v>
                </c:pt>
                <c:pt idx="11">
                  <c:v>55</c:v>
                </c:pt>
              </c:numCache>
            </c:numRef>
          </c:val>
          <c:extLst>
            <c:ext xmlns:c16="http://schemas.microsoft.com/office/drawing/2014/chart" uri="{C3380CC4-5D6E-409C-BE32-E72D297353CC}">
              <c16:uniqueId val="{00000018-B312-4FE0-9988-E77DEC1F0E79}"/>
            </c:ext>
          </c:extLst>
        </c:ser>
        <c:ser>
          <c:idx val="1"/>
          <c:order val="1"/>
          <c:tx>
            <c:strRef>
              <c:f>'pournami pdf'!$C$1:$C$4</c:f>
              <c:strCache>
                <c:ptCount val="4"/>
                <c:pt idx="0">
                  <c:v>(All)</c:v>
                </c:pt>
                <c:pt idx="2">
                  <c:v>Column Labels</c:v>
                </c:pt>
                <c:pt idx="3">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A-B312-4FE0-9988-E77DEC1F0E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C-B312-4FE0-9988-E77DEC1F0E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E-B312-4FE0-9988-E77DEC1F0E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0-B312-4FE0-9988-E77DEC1F0E7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2-B312-4FE0-9988-E77DEC1F0E7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4-B312-4FE0-9988-E77DEC1F0E7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312-4FE0-9988-E77DEC1F0E7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312-4FE0-9988-E77DEC1F0E7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A-B312-4FE0-9988-E77DEC1F0E7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C-B312-4FE0-9988-E77DEC1F0E7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E-B312-4FE0-9988-E77DEC1F0E7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0-B312-4FE0-9988-E77DEC1F0E79}"/>
              </c:ext>
            </c:extLst>
          </c:dPt>
          <c:cat>
            <c:strRef>
              <c:f>'pournami pdf'!$A$5:$A$16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'pournami pdf'!$C$5:$C$16</c:f>
              <c:numCache>
                <c:formatCode>General</c:formatCode>
                <c:ptCount val="12"/>
                <c:pt idx="0">
                  <c:v>7</c:v>
                </c:pt>
                <c:pt idx="1">
                  <c:v>12</c:v>
                </c:pt>
                <c:pt idx="2">
                  <c:v>10</c:v>
                </c:pt>
                <c:pt idx="3">
                  <c:v>10</c:v>
                </c:pt>
                <c:pt idx="4">
                  <c:v>9</c:v>
                </c:pt>
                <c:pt idx="5">
                  <c:v>9</c:v>
                </c:pt>
                <c:pt idx="6">
                  <c:v>10</c:v>
                </c:pt>
                <c:pt idx="7">
                  <c:v>10</c:v>
                </c:pt>
                <c:pt idx="8">
                  <c:v>7</c:v>
                </c:pt>
                <c:pt idx="9">
                  <c:v>14</c:v>
                </c:pt>
                <c:pt idx="11">
                  <c:v>98</c:v>
                </c:pt>
              </c:numCache>
            </c:numRef>
          </c:val>
          <c:extLst>
            <c:ext xmlns:c16="http://schemas.microsoft.com/office/drawing/2014/chart" uri="{C3380CC4-5D6E-409C-BE32-E72D297353CC}">
              <c16:uniqueId val="{00000031-B312-4FE0-9988-E77DEC1F0E79}"/>
            </c:ext>
          </c:extLst>
        </c:ser>
        <c:ser>
          <c:idx val="2"/>
          <c:order val="2"/>
          <c:tx>
            <c:strRef>
              <c:f>'pournami pdf'!$D$1:$D$4</c:f>
              <c:strCache>
                <c:ptCount val="4"/>
                <c:pt idx="0">
                  <c:v>(All)</c:v>
                </c:pt>
                <c:pt idx="2">
                  <c:v>Column Labels</c:v>
                </c:pt>
                <c:pt idx="3">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3-B312-4FE0-9988-E77DEC1F0E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5-B312-4FE0-9988-E77DEC1F0E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7-B312-4FE0-9988-E77DEC1F0E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9-B312-4FE0-9988-E77DEC1F0E7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B-B312-4FE0-9988-E77DEC1F0E7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D-B312-4FE0-9988-E77DEC1F0E7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B312-4FE0-9988-E77DEC1F0E7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B312-4FE0-9988-E77DEC1F0E7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B312-4FE0-9988-E77DEC1F0E7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B312-4FE0-9988-E77DEC1F0E7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B312-4FE0-9988-E77DEC1F0E7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B312-4FE0-9988-E77DEC1F0E79}"/>
              </c:ext>
            </c:extLst>
          </c:dPt>
          <c:cat>
            <c:strRef>
              <c:f>'pournami pdf'!$A$5:$A$16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'pournami pdf'!$D$5:$D$16</c:f>
              <c:numCache>
                <c:formatCode>General</c:formatCode>
                <c:ptCount val="12"/>
                <c:pt idx="0">
                  <c:v>4</c:v>
                </c:pt>
                <c:pt idx="1">
                  <c:v>5</c:v>
                </c:pt>
                <c:pt idx="2">
                  <c:v>6</c:v>
                </c:pt>
                <c:pt idx="3">
                  <c:v>4</c:v>
                </c:pt>
                <c:pt idx="4">
                  <c:v>4</c:v>
                </c:pt>
                <c:pt idx="5">
                  <c:v>4</c:v>
                </c:pt>
                <c:pt idx="6">
                  <c:v>7</c:v>
                </c:pt>
                <c:pt idx="7">
                  <c:v>5</c:v>
                </c:pt>
                <c:pt idx="8">
                  <c:v>4</c:v>
                </c:pt>
                <c:pt idx="9">
                  <c:v>5</c:v>
                </c:pt>
                <c:pt idx="11">
                  <c:v>48</c:v>
                </c:pt>
              </c:numCache>
            </c:numRef>
          </c:val>
          <c:extLst>
            <c:ext xmlns:c16="http://schemas.microsoft.com/office/drawing/2014/chart" uri="{C3380CC4-5D6E-409C-BE32-E72D297353CC}">
              <c16:uniqueId val="{0000004A-B312-4FE0-9988-E77DEC1F0E79}"/>
            </c:ext>
          </c:extLst>
        </c:ser>
        <c:ser>
          <c:idx val="3"/>
          <c:order val="3"/>
          <c:tx>
            <c:strRef>
              <c:f>'pournami pdf'!$E$1:$E$4</c:f>
              <c:strCache>
                <c:ptCount val="4"/>
                <c:pt idx="0">
                  <c:v>(All)</c:v>
                </c:pt>
                <c:pt idx="2">
                  <c:v>Column Labels</c:v>
                </c:pt>
                <c:pt idx="3">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C-B312-4FE0-9988-E77DEC1F0E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E-B312-4FE0-9988-E77DEC1F0E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0-B312-4FE0-9988-E77DEC1F0E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2-B312-4FE0-9988-E77DEC1F0E7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4-B312-4FE0-9988-E77DEC1F0E7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6-B312-4FE0-9988-E77DEC1F0E7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8-B312-4FE0-9988-E77DEC1F0E7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A-B312-4FE0-9988-E77DEC1F0E7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C-B312-4FE0-9988-E77DEC1F0E7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E-B312-4FE0-9988-E77DEC1F0E7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0-B312-4FE0-9988-E77DEC1F0E7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2-B312-4FE0-9988-E77DEC1F0E79}"/>
              </c:ext>
            </c:extLst>
          </c:dPt>
          <c:cat>
            <c:strRef>
              <c:f>'pournami pdf'!$A$5:$A$16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'pournami pdf'!$E$5:$E$16</c:f>
              <c:numCache>
                <c:formatCode>General</c:formatCode>
                <c:ptCount val="12"/>
                <c:pt idx="0">
                  <c:v>4</c:v>
                </c:pt>
                <c:pt idx="1">
                  <c:v>2</c:v>
                </c:pt>
                <c:pt idx="2">
                  <c:v>2</c:v>
                </c:pt>
                <c:pt idx="3">
                  <c:v>5</c:v>
                </c:pt>
                <c:pt idx="4">
                  <c:v>3</c:v>
                </c:pt>
                <c:pt idx="5">
                  <c:v>1</c:v>
                </c:pt>
                <c:pt idx="6">
                  <c:v>3</c:v>
                </c:pt>
                <c:pt idx="8">
                  <c:v>3</c:v>
                </c:pt>
                <c:pt idx="9">
                  <c:v>3</c:v>
                </c:pt>
                <c:pt idx="11">
                  <c:v>26</c:v>
                </c:pt>
              </c:numCache>
            </c:numRef>
          </c:val>
          <c:extLst>
            <c:ext xmlns:c16="http://schemas.microsoft.com/office/drawing/2014/chart" uri="{C3380CC4-5D6E-409C-BE32-E72D297353CC}">
              <c16:uniqueId val="{00000063-B312-4FE0-9988-E77DEC1F0E79}"/>
            </c:ext>
          </c:extLst>
        </c:ser>
        <c:ser>
          <c:idx val="4"/>
          <c:order val="4"/>
          <c:tx>
            <c:strRef>
              <c:f>'pournami pdf'!$F$1:$F$4</c:f>
              <c:strCache>
                <c:ptCount val="4"/>
                <c:pt idx="0">
                  <c:v>(All)</c:v>
                </c:pt>
                <c:pt idx="2">
                  <c:v>Column Labels</c:v>
                </c:pt>
                <c:pt idx="3">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5-B312-4FE0-9988-E77DEC1F0E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7-B312-4FE0-9988-E77DEC1F0E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9-B312-4FE0-9988-E77DEC1F0E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B-B312-4FE0-9988-E77DEC1F0E7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D-B312-4FE0-9988-E77DEC1F0E7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6F-B312-4FE0-9988-E77DEC1F0E7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1-B312-4FE0-9988-E77DEC1F0E7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3-B312-4FE0-9988-E77DEC1F0E7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5-B312-4FE0-9988-E77DEC1F0E7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7-B312-4FE0-9988-E77DEC1F0E7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9-B312-4FE0-9988-E77DEC1F0E7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B-B312-4FE0-9988-E77DEC1F0E79}"/>
              </c:ext>
            </c:extLst>
          </c:dPt>
          <c:cat>
            <c:strRef>
              <c:f>'pournami pdf'!$A$5:$A$16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'pournami pdf'!$F$5:$F$16</c:f>
              <c:numCache>
                <c:formatCode>General</c:formatCode>
                <c:ptCount val="12"/>
                <c:pt idx="0">
                  <c:v>280</c:v>
                </c:pt>
                <c:pt idx="1">
                  <c:v>277</c:v>
                </c:pt>
                <c:pt idx="2">
                  <c:v>278</c:v>
                </c:pt>
                <c:pt idx="3">
                  <c:v>272</c:v>
                </c:pt>
                <c:pt idx="4">
                  <c:v>283</c:v>
                </c:pt>
                <c:pt idx="5">
                  <c:v>284</c:v>
                </c:pt>
                <c:pt idx="6">
                  <c:v>276</c:v>
                </c:pt>
                <c:pt idx="7">
                  <c:v>284</c:v>
                </c:pt>
                <c:pt idx="8">
                  <c:v>274</c:v>
                </c:pt>
                <c:pt idx="9">
                  <c:v>265</c:v>
                </c:pt>
                <c:pt idx="11">
                  <c:v>2773</c:v>
                </c:pt>
              </c:numCache>
            </c:numRef>
          </c:val>
          <c:extLst>
            <c:ext xmlns:c16="http://schemas.microsoft.com/office/drawing/2014/chart" uri="{C3380CC4-5D6E-409C-BE32-E72D297353CC}">
              <c16:uniqueId val="{0000007C-B312-4FE0-9988-E77DEC1F0E79}"/>
            </c:ext>
          </c:extLst>
        </c:ser>
        <c:ser>
          <c:idx val="5"/>
          <c:order val="5"/>
          <c:tx>
            <c:strRef>
              <c:f>'pournami pdf'!$G$1:$G$4</c:f>
              <c:strCache>
                <c:ptCount val="4"/>
                <c:pt idx="0">
                  <c:v>(All)</c:v>
                </c:pt>
                <c:pt idx="2">
                  <c:v>Column Labels</c:v>
                </c:pt>
                <c:pt idx="3">
                  <c:v>Grand 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7E-B312-4FE0-9988-E77DEC1F0E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80-B312-4FE0-9988-E77DEC1F0E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82-B312-4FE0-9988-E77DEC1F0E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84-B312-4FE0-9988-E77DEC1F0E7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86-B312-4FE0-9988-E77DEC1F0E7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88-B312-4FE0-9988-E77DEC1F0E7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A-B312-4FE0-9988-E77DEC1F0E7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C-B312-4FE0-9988-E77DEC1F0E7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E-B312-4FE0-9988-E77DEC1F0E7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0-B312-4FE0-9988-E77DEC1F0E79}"/>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2-B312-4FE0-9988-E77DEC1F0E79}"/>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4-B312-4FE0-9988-E77DEC1F0E79}"/>
              </c:ext>
            </c:extLst>
          </c:dPt>
          <c:cat>
            <c:strRef>
              <c:f>'pournami pdf'!$A$5:$A$16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'pournami pdf'!$G$5:$G$16</c:f>
              <c:numCache>
                <c:formatCode>General</c:formatCode>
                <c:ptCount val="12"/>
                <c:pt idx="0">
                  <c:v>303</c:v>
                </c:pt>
                <c:pt idx="1">
                  <c:v>300</c:v>
                </c:pt>
                <c:pt idx="2">
                  <c:v>302</c:v>
                </c:pt>
                <c:pt idx="3">
                  <c:v>296</c:v>
                </c:pt>
                <c:pt idx="4">
                  <c:v>304</c:v>
                </c:pt>
                <c:pt idx="5">
                  <c:v>301</c:v>
                </c:pt>
                <c:pt idx="6">
                  <c:v>299</c:v>
                </c:pt>
                <c:pt idx="7">
                  <c:v>304</c:v>
                </c:pt>
                <c:pt idx="8">
                  <c:v>297</c:v>
                </c:pt>
                <c:pt idx="9">
                  <c:v>294</c:v>
                </c:pt>
                <c:pt idx="11">
                  <c:v>3000</c:v>
                </c:pt>
              </c:numCache>
            </c:numRef>
          </c:val>
          <c:extLst>
            <c:ext xmlns:c16="http://schemas.microsoft.com/office/drawing/2014/chart" uri="{C3380CC4-5D6E-409C-BE32-E72D297353CC}">
              <c16:uniqueId val="{00000095-B312-4FE0-9988-E77DEC1F0E7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775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259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9912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30288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558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2802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1913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2891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4602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950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301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52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520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85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916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389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94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89647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www.reputationsciences.com/reputation-management-for-executives-what-it-is-and-why-it-matters/" TargetMode="External"/><Relationship Id="rId13"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0.jpeg"/><Relationship Id="rId12" Type="http://schemas.openxmlformats.org/officeDocument/2006/relationships/hyperlink" Target="https://pixabay.com/illustrations/employees-stick-figures-people-1704059/" TargetMode="Externa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hyperlink" Target="https://ecampusontario.pressbooks.pub/businessfuncdn/chapter/structuringorgs/" TargetMode="External"/><Relationship Id="rId11" Type="http://schemas.openxmlformats.org/officeDocument/2006/relationships/image" Target="../media/image12.jpeg"/><Relationship Id="rId5" Type="http://schemas.openxmlformats.org/officeDocument/2006/relationships/image" Target="../media/image9.png"/><Relationship Id="rId10" Type="http://schemas.openxmlformats.org/officeDocument/2006/relationships/hyperlink" Target="https://blog.okfn.org/2016/11/29/git-for-data-analysis-why-version-control-is-essential-collaboration-public-trust/" TargetMode="External"/><Relationship Id="rId4" Type="http://schemas.openxmlformats.org/officeDocument/2006/relationships/hyperlink" Target="https://technofaq.org/posts/2017/03/importance-of-human-resource-management/" TargetMode="External"/><Relationship Id="rId9" Type="http://schemas.openxmlformats.org/officeDocument/2006/relationships/image" Target="../media/image11.png"/><Relationship Id="rId14" Type="http://schemas.openxmlformats.org/officeDocument/2006/relationships/hyperlink" Target="https://www.llegarasalto.com/docs/fct/tutorialfct/usuarios_y_funcione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2308324"/>
          </a:xfrm>
          <a:prstGeom prst="rect">
            <a:avLst/>
          </a:prstGeom>
          <a:noFill/>
        </p:spPr>
        <p:txBody>
          <a:bodyPr wrap="square" rtlCol="0">
            <a:spAutoFit/>
          </a:bodyPr>
          <a:lstStyle/>
          <a:p>
            <a:r>
              <a:rPr lang="en-US" sz="2400" dirty="0"/>
              <a:t>STUDENT NAME: Afrose Barveen. A </a:t>
            </a:r>
          </a:p>
          <a:p>
            <a:r>
              <a:rPr lang="en-US" sz="2400" dirty="0"/>
              <a:t>REGISTER NO: 312217982</a:t>
            </a:r>
          </a:p>
          <a:p>
            <a:r>
              <a:rPr lang="en-US" sz="2400" dirty="0"/>
              <a:t>Naan mudhalvan ID: EFA5414A340DB8FA04B4A299C0E2A5EB</a:t>
            </a:r>
          </a:p>
          <a:p>
            <a:r>
              <a:rPr lang="en-US" sz="2400" dirty="0"/>
              <a:t>DEPARTMENT: B.com general ( commerce )</a:t>
            </a:r>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ECA883-F38C-E5A7-B0C2-9AA9E20CFD3A}"/>
              </a:ext>
            </a:extLst>
          </p:cNvPr>
          <p:cNvSpPr txBox="1"/>
          <p:nvPr/>
        </p:nvSpPr>
        <p:spPr>
          <a:xfrm>
            <a:off x="304800" y="1287244"/>
            <a:ext cx="8846574" cy="5570756"/>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p>
          <a:p>
            <a:pPr marL="342900" indent="-342900">
              <a:buFont typeface="Arial" panose="020B0604020202020204" pitchFamily="34" charset="0"/>
              <a:buChar char="•"/>
            </a:pPr>
            <a:r>
              <a:rPr lang="en-US" sz="2000" dirty="0"/>
              <a:t>Gather all relevant data related to employees. Common fields include employee ID, name, business unit, employee status, employee type, employees classification type,   current employee rating, and more.</a:t>
            </a:r>
          </a:p>
          <a:p>
            <a:r>
              <a:rPr lang="en-US" sz="2000" b="1" dirty="0">
                <a:latin typeface="Arial" panose="020B0604020202020204" pitchFamily="34" charset="0"/>
                <a:cs typeface="Arial" panose="020B0604020202020204" pitchFamily="34" charset="0"/>
              </a:rPr>
              <a:t>DATA CLEANING:</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pPr marL="742950" lvl="1" indent="-285750">
              <a:buFont typeface="Arial" panose="020B0604020202020204" pitchFamily="34" charset="0"/>
              <a:buChar char="•"/>
            </a:pPr>
            <a:r>
              <a:rPr lang="en-US" dirty="0"/>
              <a:t>Filter out the missing values</a:t>
            </a:r>
          </a:p>
          <a:p>
            <a:pPr marL="285750" indent="-285750">
              <a:buFont typeface="Arial" panose="020B0604020202020204" pitchFamily="34" charset="0"/>
              <a:buChar char="•"/>
            </a:pPr>
            <a:r>
              <a:rPr lang="en-US" b="1" dirty="0"/>
              <a:t>Correct Inconsistencies</a:t>
            </a:r>
            <a:r>
              <a:rPr lang="en-US" dirty="0"/>
              <a:t>:</a:t>
            </a:r>
          </a:p>
          <a:p>
            <a:pPr marL="742950" lvl="1" indent="-285750">
              <a:buFont typeface="Arial" panose="020B0604020202020204" pitchFamily="34" charset="0"/>
              <a:buChar char="•"/>
            </a:pPr>
            <a:r>
              <a:rPr lang="en-US" dirty="0"/>
              <a:t> Standardize entries for categorical variables (e.g., job titles, departments) and correct any data entry errors.</a:t>
            </a: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b="1" dirty="0">
                <a:latin typeface="+mj-lt"/>
                <a:cs typeface="Arial" panose="020B0604020202020204" pitchFamily="34" charset="0"/>
              </a:rPr>
              <a:t>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EFC2CE-5FDD-2BAF-3988-9EDDCE8CD785}"/>
              </a:ext>
            </a:extLst>
          </p:cNvPr>
          <p:cNvSpPr>
            <a:spLocks noGrp="1"/>
          </p:cNvSpPr>
          <p:nvPr>
            <p:ph idx="1"/>
          </p:nvPr>
        </p:nvSpPr>
        <p:spPr>
          <a:xfrm>
            <a:off x="457200" y="762000"/>
            <a:ext cx="8839200" cy="4648200"/>
          </a:xfrm>
        </p:spPr>
        <p:txBody>
          <a:bodyPr/>
          <a:lstStyle/>
          <a:p>
            <a:pPr lvl="2"/>
            <a:r>
              <a:rPr lang="en-US" sz="1800" dirty="0"/>
              <a:t>Arrange the table by using the features as we considered like business unit considered as a rows because business is considered as one of the matrix for identifying the employees from various department.</a:t>
            </a:r>
          </a:p>
          <a:p>
            <a:pPr lvl="2"/>
            <a:r>
              <a:rPr lang="en-US" sz="1800" dirty="0"/>
              <a:t>Remove the blank values.</a:t>
            </a:r>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p>
          <a:p>
            <a:endParaRPr lang="en-IN" dirty="0"/>
          </a:p>
        </p:txBody>
      </p:sp>
    </p:spTree>
    <p:extLst>
      <p:ext uri="{BB962C8B-B14F-4D97-AF65-F5344CB8AC3E}">
        <p14:creationId xmlns:p14="http://schemas.microsoft.com/office/powerpoint/2010/main" val="195246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395F404-C3B8-C05E-A448-9F39A2461BCE}"/>
              </a:ext>
            </a:extLst>
          </p:cNvPr>
          <p:cNvGraphicFramePr>
            <a:graphicFrameLocks/>
          </p:cNvGraphicFramePr>
          <p:nvPr/>
        </p:nvGraphicFramePr>
        <p:xfrm>
          <a:off x="1938337" y="1090612"/>
          <a:ext cx="8315325"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79DC-72F7-7DDA-9426-8837DEF0EC5B}"/>
              </a:ext>
            </a:extLst>
          </p:cNvPr>
          <p:cNvSpPr>
            <a:spLocks noGrp="1"/>
          </p:cNvSpPr>
          <p:nvPr>
            <p:ph type="title"/>
          </p:nvPr>
        </p:nvSpPr>
        <p:spPr/>
        <p:txBody>
          <a:bodyPr/>
          <a:lstStyle/>
          <a:p>
            <a:r>
              <a:rPr lang="en-US" dirty="0"/>
              <a:t>Results</a:t>
            </a:r>
            <a:endParaRPr lang="en-IN" dirty="0"/>
          </a:p>
        </p:txBody>
      </p:sp>
      <p:graphicFrame>
        <p:nvGraphicFramePr>
          <p:cNvPr id="3" name="Chart 2">
            <a:extLst>
              <a:ext uri="{FF2B5EF4-FFF2-40B4-BE49-F238E27FC236}">
                <a16:creationId xmlns:a16="http://schemas.microsoft.com/office/drawing/2014/main" id="{9751817B-B0EF-B4B4-B72A-C081EC52DE3D}"/>
              </a:ext>
            </a:extLst>
          </p:cNvPr>
          <p:cNvGraphicFramePr>
            <a:graphicFrameLocks/>
          </p:cNvGraphicFramePr>
          <p:nvPr/>
        </p:nvGraphicFramePr>
        <p:xfrm>
          <a:off x="2019300" y="1371600"/>
          <a:ext cx="81534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871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CE12CA-1747-4EB2-12C4-0AB62176B842}"/>
              </a:ext>
            </a:extLst>
          </p:cNvPr>
          <p:cNvSpPr txBox="1"/>
          <p:nvPr/>
        </p:nvSpPr>
        <p:spPr>
          <a:xfrm>
            <a:off x="533400" y="1866714"/>
            <a:ext cx="9296400" cy="3785652"/>
          </a:xfrm>
          <a:prstGeom prst="rect">
            <a:avLst/>
          </a:prstGeom>
          <a:noFill/>
        </p:spPr>
        <p:txBody>
          <a:bodyPr wrap="square">
            <a:spAutoFit/>
          </a:bodyPr>
          <a:lstStyle/>
          <a:p>
            <a:pPr marL="285750" indent="-285750">
              <a:buFont typeface="Wingdings" panose="05000000000000000000" pitchFamily="2" charset="2"/>
              <a:buChar char="v"/>
            </a:pPr>
            <a:r>
              <a:rPr lang="en-US" sz="24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2400" dirty="0"/>
              <a:t>The conclusion can also include plans for the employee’s future development.</a:t>
            </a:r>
          </a:p>
          <a:p>
            <a:pPr marL="285750" indent="-285750">
              <a:buFont typeface="Wingdings" panose="05000000000000000000" pitchFamily="2" charset="2"/>
              <a:buChar char="v"/>
            </a:pPr>
            <a:r>
              <a:rPr lang="en-US" sz="2400" dirty="0">
                <a:latin typeface="Google Sans"/>
              </a:rPr>
              <a:t>E</a:t>
            </a:r>
            <a:r>
              <a:rPr lang="en-US" sz="2400" b="0" i="0" dirty="0">
                <a:effectLst/>
                <a:latin typeface="Google Sans"/>
              </a:rPr>
              <a:t>mployee performance management is an essential part of any successful organization.  It provides the necessary feedback to develop employees, encourage growth, and align goals </a:t>
            </a:r>
            <a:r>
              <a:rPr lang="en-US" sz="2400" b="0" i="0" dirty="0" err="1">
                <a:effectLst/>
                <a:latin typeface="Google Sans"/>
              </a:rPr>
              <a:t>goals</a:t>
            </a:r>
            <a:r>
              <a:rPr lang="en-US" sz="2400" b="0" i="0" dirty="0">
                <a:effectLst/>
                <a:latin typeface="Google Sans"/>
              </a:rPr>
              <a:t> with company objectives.</a:t>
            </a:r>
          </a:p>
          <a:p>
            <a:pPr marL="285750" indent="-285750">
              <a:buFont typeface="Wingdings" panose="05000000000000000000" pitchFamily="2" charset="2"/>
              <a:buChar char="v"/>
            </a:pPr>
            <a:r>
              <a:rPr lang="en-US" sz="2400" b="0" i="0" dirty="0">
                <a:effectLst/>
                <a:latin typeface="Google Sans"/>
              </a:rPr>
              <a:t> It is used as the basis for a salary increase, promotion or termination of an employee.</a:t>
            </a:r>
            <a:endParaRPr lang="en-IN" sz="2400" dirty="0">
              <a:solidFill>
                <a:schemeClr val="bg1">
                  <a:lumMod val="85000"/>
                  <a:lumOff val="1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accent4"/>
          </a:lnRef>
          <a:fillRef idx="2">
            <a:schemeClr val="accent4"/>
          </a:fillRef>
          <a:effectRef idx="1">
            <a:schemeClr val="accent4"/>
          </a:effectRef>
          <a:fontRef idx="minor">
            <a:schemeClr val="dk1"/>
          </a:fontRef>
        </p:style>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p>
          <a:p>
            <a:endParaRPr lang="en-US" dirty="0"/>
          </a:p>
          <a:p>
            <a:pPr marL="342900" indent="-342900">
              <a:buAutoNum type="arabicPeriod"/>
            </a:pPr>
            <a:endParaRPr lang="en-US" dirty="0"/>
          </a:p>
          <a:p>
            <a:endParaRPr lang="en-IN" dirty="0"/>
          </a:p>
        </p:txBody>
      </p:sp>
      <p:pic>
        <p:nvPicPr>
          <p:cNvPr id="9" name="Picture 8">
            <a:extLst>
              <a:ext uri="{FF2B5EF4-FFF2-40B4-BE49-F238E27FC236}">
                <a16:creationId xmlns:a16="http://schemas.microsoft.com/office/drawing/2014/main" id="{B33C7537-EA27-8F0E-3B65-65CA20B853F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19400" y="1150422"/>
            <a:ext cx="1048744" cy="8818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6A9997DC-54B1-6B5C-2D07-B57351E6245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481897" y="2561481"/>
            <a:ext cx="1270000" cy="714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6A75DEA-16CE-26B0-1ACD-C6583B499AB9}"/>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905125" y="3479734"/>
            <a:ext cx="1530847" cy="8606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5B9FDE6-7925-48DA-FD13-5FEEA1F08CB5}"/>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578348" y="4494408"/>
            <a:ext cx="1530847" cy="1028219"/>
          </a:xfrm>
          <a:prstGeom prst="rect">
            <a:avLst/>
          </a:prstGeom>
        </p:spPr>
      </p:pic>
      <p:pic>
        <p:nvPicPr>
          <p:cNvPr id="13" name="Picture 12">
            <a:extLst>
              <a:ext uri="{FF2B5EF4-FFF2-40B4-BE49-F238E27FC236}">
                <a16:creationId xmlns:a16="http://schemas.microsoft.com/office/drawing/2014/main" id="{F39A47D6-7FB7-3B12-9753-D943E814571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406794" y="5756288"/>
            <a:ext cx="1462833" cy="1033126"/>
          </a:xfrm>
          <a:prstGeom prst="rect">
            <a:avLst/>
          </a:prstGeom>
        </p:spPr>
      </p:pic>
      <p:pic>
        <p:nvPicPr>
          <p:cNvPr id="14" name="Picture 13">
            <a:extLst>
              <a:ext uri="{FF2B5EF4-FFF2-40B4-BE49-F238E27FC236}">
                <a16:creationId xmlns:a16="http://schemas.microsoft.com/office/drawing/2014/main" id="{AA5A5FE6-5C97-0535-0A98-9A24ED43B791}"/>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944573" y="925791"/>
            <a:ext cx="4484409" cy="44844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73879418-8605-0C31-4782-E7867FE802B3}"/>
              </a:ext>
            </a:extLst>
          </p:cNvPr>
          <p:cNvSpPr txBox="1"/>
          <p:nvPr/>
        </p:nvSpPr>
        <p:spPr>
          <a:xfrm>
            <a:off x="3200400" y="2031869"/>
            <a:ext cx="5334000" cy="2693045"/>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a:t>
            </a:r>
            <a:r>
              <a:rPr lang="en-US" sz="1800" b="1" i="0" u="none" strike="noStrike" kern="1200" baseline="0" dirty="0" err="1">
                <a:ln>
                  <a:noFill/>
                </a:ln>
                <a:effectLst/>
                <a:latin typeface="Segoe UI" panose="020B0502040204020203" pitchFamily="34" charset="0"/>
              </a:rPr>
              <a:t>Perfomance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 </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304800" y="1232600"/>
            <a:ext cx="121920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541</TotalTime>
  <Words>782</Words>
  <Application>Microsoft Office PowerPoint</Application>
  <PresentationFormat>Widescreen</PresentationFormat>
  <Paragraphs>119</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Century Gothic</vt:lpstr>
      <vt:lpstr>Google Sans</vt:lpstr>
      <vt:lpstr>Roboto</vt:lpstr>
      <vt:lpstr>Segoe UI</vt:lpstr>
      <vt:lpstr>Times New Roman</vt:lpstr>
      <vt:lpstr>Trebuchet MS</vt:lpstr>
      <vt:lpstr>Wingdings</vt:lpstr>
      <vt:lpstr>Wingdings 3</vt: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Afrose Barveen</cp:lastModifiedBy>
  <cp:revision>15</cp:revision>
  <dcterms:created xsi:type="dcterms:W3CDTF">2024-03-29T15:07:22Z</dcterms:created>
  <dcterms:modified xsi:type="dcterms:W3CDTF">2024-08-30T05:31:03Z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