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65205/f/8e9deea5-f4bf-4bb7-82f9-976a18b11f3c/afrose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[afrose.xlsx]Sheet2!PivotTable1</c:name>
    <c:fmtId val="2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Grand Total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5"/>
                <c:pt idx="0">
                  <c:v>151.0</c:v>
                </c:pt>
                <c:pt idx="1">
                  <c:v>281.0</c:v>
                </c:pt>
                <c:pt idx="2">
                  <c:v>470.0</c:v>
                </c:pt>
                <c:pt idx="3">
                  <c:v>89.0</c:v>
                </c:pt>
                <c:pt idx="4">
                  <c:v>991.0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Future 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Grand Total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5"/>
                <c:pt idx="0">
                  <c:v>5.0</c:v>
                </c:pt>
                <c:pt idx="1">
                  <c:v>20.0</c:v>
                </c:pt>
                <c:pt idx="2">
                  <c:v>38.0</c:v>
                </c:pt>
                <c:pt idx="3">
                  <c:v>6.0</c:v>
                </c:pt>
                <c:pt idx="4">
                  <c:v>69.0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Leave of Absence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Grand Total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5"/>
                <c:pt idx="0">
                  <c:v>11.0</c:v>
                </c:pt>
                <c:pt idx="1">
                  <c:v>26.0</c:v>
                </c:pt>
                <c:pt idx="2">
                  <c:v>41.0</c:v>
                </c:pt>
                <c:pt idx="3">
                  <c:v>8.0</c:v>
                </c:pt>
                <c:pt idx="4">
                  <c:v>86.0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Terminated for Cause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Grand Total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5"/>
                <c:pt idx="0">
                  <c:v>9.0</c:v>
                </c:pt>
                <c:pt idx="1">
                  <c:v>17.0</c:v>
                </c:pt>
                <c:pt idx="2">
                  <c:v>30.0</c:v>
                </c:pt>
                <c:pt idx="3">
                  <c:v>10.0</c:v>
                </c:pt>
                <c:pt idx="4">
                  <c:v>66.0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Column Labels</c:v>
                </c:pt>
                <c:pt idx="1">
                  <c:v>Voluntarily Terminated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  <c:pt idx="4">
                  <c:v>Grand Total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5"/>
                <c:pt idx="0">
                  <c:v>44.0</c:v>
                </c:pt>
                <c:pt idx="1">
                  <c:v>54.0</c:v>
                </c:pt>
                <c:pt idx="2">
                  <c:v>199.0</c:v>
                </c:pt>
                <c:pt idx="3">
                  <c:v>24.0</c:v>
                </c:pt>
                <c:pt idx="4">
                  <c:v>321.0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83016"/>
        <c:axId val="219682232"/>
      </c:barChart>
      <c:catAx>
        <c:axId val="21968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82232"/>
        <c:crosses val="autoZero"/>
        <c:auto val="1"/>
        <c:lblAlgn val="ctr"/>
        <c:lblOffset val="100"/>
        <c:noMultiLvlLbl val="0"/>
      </c:catAx>
      <c:valAx>
        <c:axId val="21968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83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0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A</a:t>
            </a:r>
            <a:r>
              <a:rPr altLang="en-US" sz="2400" lang="en-US"/>
              <a:t>F</a:t>
            </a:r>
            <a:r>
              <a:rPr altLang="en-US" sz="2400" lang="en-US"/>
              <a:t>R</a:t>
            </a:r>
            <a:r>
              <a:rPr altLang="en-US" sz="2400" lang="en-US"/>
              <a:t>O</a:t>
            </a:r>
            <a:r>
              <a:rPr altLang="en-US" sz="2400" lang="en-US"/>
              <a:t>S</a:t>
            </a:r>
            <a:r>
              <a:rPr altLang="en-US" sz="2400" lang="en-US"/>
              <a:t>E</a:t>
            </a:r>
            <a:r>
              <a:rPr altLang="en-US" sz="2400" lang="en-US"/>
              <a:t> 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M</a:t>
            </a:r>
            <a:r>
              <a:rPr altLang="en-US" sz="2400" lang="en-US"/>
              <a:t>E</a:t>
            </a:r>
            <a:r>
              <a:rPr altLang="en-US" sz="2400" lang="en-US"/>
              <a:t>E</a:t>
            </a:r>
            <a:r>
              <a:rPr altLang="en-US" sz="2400" lang="en-US"/>
              <a:t>R</a:t>
            </a:r>
            <a:r>
              <a:rPr altLang="en-US" sz="2400" lang="en-US"/>
              <a:t>A</a:t>
            </a:r>
            <a:r>
              <a:rPr altLang="en-US" sz="2400" lang="en-US"/>
              <a:t>.</a:t>
            </a:r>
            <a:r>
              <a:rPr altLang="en-US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</a:t>
            </a:r>
            <a:r>
              <a:rPr altLang="en-US" dirty="0" sz="2400" lang="en-US"/>
              <a:t>1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0</a:t>
            </a:r>
            <a:r>
              <a:rPr altLang="en-US" dirty="0" sz="2400" lang="en-US"/>
              <a:t>3</a:t>
            </a:r>
            <a:r>
              <a:rPr altLang="en-US" dirty="0" sz="2400" lang="en-US"/>
              <a:t>0</a:t>
            </a:r>
            <a:r>
              <a:rPr altLang="en-US" dirty="0" sz="2400" lang="en-US"/>
              <a:t>6</a:t>
            </a:r>
            <a:r>
              <a:rPr altLang="en-US" dirty="0" sz="2400" lang="en-US"/>
              <a:t>3</a:t>
            </a:r>
            <a:r>
              <a:rPr altLang="en-US" dirty="0" sz="2400" lang="en-US"/>
              <a:t> </a:t>
            </a:r>
            <a:r>
              <a:rPr altLang="en-US" dirty="0" sz="2400" lang="en-US"/>
              <a:t>(</a:t>
            </a:r>
            <a:r>
              <a:rPr altLang="en-US" dirty="0" sz="2400" lang="en-US"/>
              <a:t>unm14512</a:t>
            </a:r>
            <a:r>
              <a:rPr altLang="en-US" dirty="0" sz="2400" lang="en-US"/>
              <a:t>0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H</a:t>
            </a:r>
            <a:r>
              <a:rPr altLang="en-US" dirty="0" sz="2400" lang="en-US"/>
              <a:t>0</a:t>
            </a:r>
            <a:r>
              <a:rPr altLang="en-US" dirty="0" sz="2400" lang="en-US"/>
              <a:t>1</a:t>
            </a:r>
            <a:r>
              <a:rPr altLang="en-US" dirty="0" sz="2400" lang="en-US"/>
              <a:t>)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</a:t>
            </a:r>
            <a:r>
              <a:rPr altLang="en-US" dirty="0" sz="2400" lang="en-US"/>
              <a:t>(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R</a:t>
            </a:r>
            <a:r>
              <a:rPr altLang="en-US" dirty="0" sz="2400" lang="en-US"/>
              <a:t>P</a:t>
            </a:r>
            <a:r>
              <a:rPr altLang="en-US" dirty="0" sz="2400" lang="en-US"/>
              <a:t>O</a:t>
            </a:r>
            <a:r>
              <a:rPr altLang="en-US" dirty="0" sz="2400" lang="en-US"/>
              <a:t>RATE </a:t>
            </a:r>
            <a:r>
              <a:rPr altLang="en-US" dirty="0" sz="2400" lang="en-US"/>
              <a:t>S</a:t>
            </a:r>
            <a:r>
              <a:rPr altLang="en-US" dirty="0" sz="2400" lang="en-US"/>
              <a:t>E</a:t>
            </a:r>
            <a:r>
              <a:rPr altLang="en-US" dirty="0" sz="2400" lang="en-US"/>
              <a:t>C</a:t>
            </a:r>
            <a:r>
              <a:rPr altLang="en-US" dirty="0" sz="2400" lang="en-US"/>
              <a:t>RETARYSHIP</a:t>
            </a:r>
            <a:r>
              <a:rPr altLang="en-US" dirty="0" sz="2400" lang="en-US"/>
              <a:t>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9" name="图表 1"/>
          <p:cNvGraphicFramePr>
            <a:graphicFrameLocks/>
          </p:cNvGraphicFramePr>
          <p:nvPr/>
        </p:nvGraphicFramePr>
        <p:xfrm>
          <a:off x="1940648" y="2058927"/>
          <a:ext cx="6527716" cy="376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7" name="Chart 2"/>
          <p:cNvGraphicFramePr>
            <a:graphicFrameLocks/>
          </p:cNvGraphicFramePr>
          <p:nvPr/>
        </p:nvGraphicFramePr>
        <p:xfrm>
          <a:off x="1003675" y="1123949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7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3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9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5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1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3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2024-08-31T07:38:27Z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4E1D0C94CD794151A3231D89483DEA2A_13</vt:lpwstr>
  </property>
  <property fmtid="{D5CDD505-2E9C-101B-9397-08002B2CF9AE}" pid="5" name="KSOProductBuildVer">
    <vt:lpwstr>1033-12.2.0.18165</vt:lpwstr>
  </property>
</Properties>
</file>