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58" r:id="rId10"/>
    <p:sldId id="280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61" d="100"/>
          <a:sy n="61" d="100"/>
        </p:scale>
        <p:origin x="1363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frozkhan32/IBM-Copstone-Dashboard/blob/main/Part-B-Dashboard.pdf" TargetMode="External"/><Relationship Id="rId2" Type="http://schemas.openxmlformats.org/officeDocument/2006/relationships/hyperlink" Target="https://github.com/Afrozkhan32/IBM-Copstone-Dashboard/blob/main/_%20Part-A_Dashboard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frozkhan32/IBM-Copstone-Dashboard/blob/main/Collecting_job_data_using_APIs-Lab%20(1)%20(2).ipynb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frozkhan32/IBM-Copstone-Dashboard/blob/main/Web-Scraping-Lab%20(1).ipynb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20"/>
            <a:ext cx="5181600" cy="685580"/>
          </a:xfrm>
        </p:spPr>
        <p:txBody>
          <a:bodyPr anchor="ctr">
            <a:noAutofit/>
          </a:bodyPr>
          <a:lstStyle/>
          <a:p>
            <a:pPr algn="just"/>
            <a:r>
              <a:rPr lang="en-US" sz="2500" dirty="0">
                <a:solidFill>
                  <a:srgbClr val="0E659B"/>
                </a:solidFill>
              </a:rPr>
              <a:t>TITLE : Data Analytics and Visualization Capstone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3773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NAME : PATAN AFROZ KHAN</a:t>
            </a:r>
          </a:p>
          <a:p>
            <a:pPr marL="0" indent="0" algn="just">
              <a:buNone/>
            </a:pPr>
            <a:r>
              <a:rPr lang="en-US" dirty="0"/>
              <a:t>DATE   : 08-02-2025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7D63EC-589F-C4DB-2F85-A2AA3F36FE99}"/>
              </a:ext>
            </a:extLst>
          </p:cNvPr>
          <p:cNvSpPr txBox="1">
            <a:spLocks/>
          </p:cNvSpPr>
          <p:nvPr/>
        </p:nvSpPr>
        <p:spPr>
          <a:xfrm>
            <a:off x="966216" y="1825625"/>
            <a:ext cx="5181600" cy="4503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Findings</a:t>
            </a:r>
          </a:p>
          <a:p>
            <a:r>
              <a:rPr lang="en-US" dirty="0"/>
              <a:t>Most Demand Language JavaScript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r>
              <a:rPr lang="en-US" dirty="0"/>
              <a:t>Python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r>
              <a:rPr lang="en-US" dirty="0"/>
              <a:t>HTML/CSS</a:t>
            </a:r>
          </a:p>
          <a:p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1D745AC-35C9-2159-DD4D-2BE41C9E34CF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r>
              <a:rPr lang="en-US" dirty="0"/>
              <a:t>Implications</a:t>
            </a:r>
          </a:p>
          <a:p>
            <a:pPr algn="just"/>
            <a:r>
              <a:rPr lang="en-US" dirty="0"/>
              <a:t>JavaScript shows a decline in demand, dropping from 8,687 job postings to 6,630 </a:t>
            </a:r>
          </a:p>
          <a:p>
            <a:pPr algn="just"/>
            <a:r>
              <a:rPr lang="en-US" dirty="0"/>
              <a:t>Python may be impacting JavaScript’s. Python growth from 4542 to 5239</a:t>
            </a:r>
          </a:p>
          <a:p>
            <a:pPr algn="just"/>
            <a:r>
              <a:rPr lang="en-US" dirty="0"/>
              <a:t>HTML decrease from 7830 to 5328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04997" y="1857590"/>
            <a:ext cx="8948803" cy="45056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/>
              <a:t>Git hub Dashboards : </a:t>
            </a:r>
          </a:p>
          <a:p>
            <a:pPr marL="0" indent="0">
              <a:buNone/>
            </a:pPr>
            <a:r>
              <a:rPr lang="en-US" sz="2200" dirty="0"/>
              <a:t>https://github.com/Afrozkhan32/IBM-Copstone-Dashboard.git</a:t>
            </a:r>
            <a:endParaRPr lang="en-US" sz="2200" b="1" dirty="0"/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Part-A Dashboard: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IBM-</a:t>
            </a:r>
            <a:r>
              <a:rPr lang="en-US" sz="1600" dirty="0" err="1">
                <a:hlinkClick r:id="rId2"/>
              </a:rPr>
              <a:t>Copstone</a:t>
            </a:r>
            <a:r>
              <a:rPr lang="en-US" sz="1600" dirty="0">
                <a:hlinkClick r:id="rId2"/>
              </a:rPr>
              <a:t>-Dashboard/_ Part-</a:t>
            </a:r>
            <a:r>
              <a:rPr lang="en-US" sz="1600" dirty="0" err="1">
                <a:hlinkClick r:id="rId2"/>
              </a:rPr>
              <a:t>A_Dashboard</a:t>
            </a:r>
            <a:r>
              <a:rPr lang="en-US" sz="1600" dirty="0">
                <a:hlinkClick r:id="rId2"/>
              </a:rPr>
              <a:t> at main · Afrozkhan32/IBM-</a:t>
            </a:r>
            <a:r>
              <a:rPr lang="en-US" sz="1600" dirty="0" err="1">
                <a:hlinkClick r:id="rId2"/>
              </a:rPr>
              <a:t>Copstone</a:t>
            </a:r>
            <a:r>
              <a:rPr lang="en-US" sz="1600" dirty="0">
                <a:hlinkClick r:id="rId2"/>
              </a:rPr>
              <a:t>-Dashboard</a:t>
            </a:r>
            <a:endParaRPr lang="en-US" sz="16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Part-B Dashboard:</a:t>
            </a:r>
          </a:p>
          <a:p>
            <a:pPr marL="0" indent="0">
              <a:buNone/>
            </a:pPr>
            <a:r>
              <a:rPr lang="en-US" sz="1600" dirty="0">
                <a:hlinkClick r:id="rId3"/>
              </a:rPr>
              <a:t>IBM-</a:t>
            </a:r>
            <a:r>
              <a:rPr lang="en-US" sz="1600" dirty="0" err="1">
                <a:hlinkClick r:id="rId3"/>
              </a:rPr>
              <a:t>Copstone</a:t>
            </a:r>
            <a:r>
              <a:rPr lang="en-US" sz="1600" dirty="0">
                <a:hlinkClick r:id="rId3"/>
              </a:rPr>
              <a:t>-Dashboard/Part-B-Dashboard.pdf at main · Afrozkhan32/IBM-</a:t>
            </a:r>
            <a:r>
              <a:rPr lang="en-US" sz="1600" dirty="0" err="1">
                <a:hlinkClick r:id="rId3"/>
              </a:rPr>
              <a:t>Copstone</a:t>
            </a:r>
            <a:r>
              <a:rPr lang="en-US" sz="1600" dirty="0">
                <a:hlinkClick r:id="rId3"/>
              </a:rPr>
              <a:t>-Dashboard</a:t>
            </a:r>
            <a:endParaRPr lang="en-US" sz="1600" dirty="0"/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Final Dashboard:</a:t>
            </a:r>
          </a:p>
          <a:p>
            <a:pPr marL="0" indent="0">
              <a:buNone/>
            </a:pPr>
            <a:r>
              <a:rPr lang="en-US" sz="2200" dirty="0"/>
              <a:t>https://lookerstudio.google.com/s/onTJJnWIfyM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694" y="1425830"/>
            <a:ext cx="1527181" cy="152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3781E6-35F4-AFF7-A021-407FBE560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85" y="1859144"/>
            <a:ext cx="9464860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97B236-5D5D-F1F2-A918-7D40948B3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8980"/>
            <a:ext cx="9320068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415CE6-8FF4-76D1-D736-923E282A8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17" y="1446972"/>
            <a:ext cx="11023965" cy="449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63438" cy="3009422"/>
          </a:xfrm>
        </p:spPr>
        <p:txBody>
          <a:bodyPr/>
          <a:lstStyle/>
          <a:p>
            <a:pPr algn="just"/>
            <a:r>
              <a:rPr lang="en-US" dirty="0"/>
              <a:t>Use this section to discuss overall trends observed across programming languages and databases, tying them to broader industry needs.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JavaScript Decline – JavaScript job postings have decreased from 8,687 to 6,630, indicating a shift in industry demand.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Programming Language Shifts – Emerging languages such as TypeScript and Rust are gaining traction, possibly replacing traditional languages in some areas.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Database Trends – Some SQL-based databases are declining, while NoSQL and cloud-based databases like MongoDB and Firebase are on the rise due to scalability needs.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For Job Seekers: Developers should adapt to changing trends, focusing on emerging technologies like cloud databases, AI-driven development, and modern frameworks.</a:t>
            </a:r>
          </a:p>
          <a:p>
            <a:pPr algn="just"/>
            <a:r>
              <a:rPr lang="en-US" dirty="0"/>
              <a:t>For Employers: Companies must invest in training and modernize their technology stacks to keep up with evolving database and programming language trends.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Educators: Universities and coding bootcamps should update their curriculum to focus on in-demand skills such as cloud computing, AI development, and modern database management.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The decline of JavaScript (from 8,687 to 6,630 job postings) suggests a shift towards modern alternatives like TypeScript and Rust. </a:t>
            </a:r>
          </a:p>
          <a:p>
            <a:pPr algn="just"/>
            <a:r>
              <a:rPr lang="en-US" sz="2000" dirty="0"/>
              <a:t>Growing Adoption of NoSQL &amp; Cloud Databases – Traditional SQL databases are being challenged by NoSQL solutions (e.g., MongoDB, Firebase) due to scalability and flexibility demands.</a:t>
            </a:r>
          </a:p>
          <a:p>
            <a:pPr algn="just"/>
            <a:r>
              <a:rPr lang="en-US" sz="2000" dirty="0"/>
              <a:t>Industry Trend Insights – Companies are focusing on cloud-based architectures, AI integration, and modern web frameworks, affecting hiring patterns.</a:t>
            </a:r>
          </a:p>
          <a:p>
            <a:pPr algn="just"/>
            <a:r>
              <a:rPr lang="en-US" sz="2000" dirty="0"/>
              <a:t>Recommendations for Professionals – Developers should upskill in emerging technologies (e.g., cloud computing, AI frameworks, modern databases) to stay relevant in the job market.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18118" y="-148462"/>
            <a:ext cx="1592293" cy="15922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97FFB7-813E-76C1-48E5-88854991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896605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postings.</a:t>
            </a:r>
          </a:p>
          <a:p>
            <a:pPr marL="0" indent="0" algn="just">
              <a:buNone/>
            </a:pPr>
            <a:r>
              <a:rPr lang="en-US" sz="2800" b="1" dirty="0"/>
              <a:t>GitHub Link:</a:t>
            </a:r>
          </a:p>
          <a:p>
            <a:pPr marL="0" indent="0" algn="just">
              <a:buNone/>
            </a:pPr>
            <a:r>
              <a:rPr lang="en-US" sz="2000" dirty="0">
                <a:hlinkClick r:id="rId2"/>
              </a:rPr>
              <a:t>IBM-</a:t>
            </a:r>
            <a:r>
              <a:rPr lang="en-US" sz="2000" dirty="0" err="1">
                <a:hlinkClick r:id="rId2"/>
              </a:rPr>
              <a:t>Copstone</a:t>
            </a:r>
            <a:r>
              <a:rPr lang="en-US" sz="2000" dirty="0">
                <a:hlinkClick r:id="rId2"/>
              </a:rPr>
              <a:t>-Dashboard/</a:t>
            </a:r>
            <a:r>
              <a:rPr lang="en-US" sz="2000" dirty="0" err="1">
                <a:hlinkClick r:id="rId2"/>
              </a:rPr>
              <a:t>Collecting_job_data_using_APIs</a:t>
            </a:r>
            <a:r>
              <a:rPr lang="en-US" sz="2000" dirty="0">
                <a:hlinkClick r:id="rId2"/>
              </a:rPr>
              <a:t>-Lab (1) (2).</a:t>
            </a:r>
            <a:r>
              <a:rPr lang="en-US" sz="2000" dirty="0" err="1">
                <a:hlinkClick r:id="rId2"/>
              </a:rPr>
              <a:t>ipynb</a:t>
            </a:r>
            <a:r>
              <a:rPr lang="en-US" sz="2000" dirty="0">
                <a:hlinkClick r:id="rId2"/>
              </a:rPr>
              <a:t> at main · Afrozkhan32/IBM-</a:t>
            </a:r>
            <a:r>
              <a:rPr lang="en-US" sz="2000" dirty="0" err="1">
                <a:hlinkClick r:id="rId2"/>
              </a:rPr>
              <a:t>Copstone</a:t>
            </a:r>
            <a:r>
              <a:rPr lang="en-US" sz="2000" dirty="0">
                <a:hlinkClick r:id="rId2"/>
              </a:rPr>
              <a:t>-Dashboard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  <a:p>
            <a:pPr marL="0" indent="0" algn="just">
              <a:buNone/>
            </a:pPr>
            <a:r>
              <a:rPr lang="en-US" sz="2800" b="1" dirty="0"/>
              <a:t>GitHub Link:</a:t>
            </a:r>
          </a:p>
          <a:p>
            <a:pPr marL="0" indent="0" algn="just">
              <a:buNone/>
            </a:pPr>
            <a:r>
              <a:rPr lang="en-US" sz="2400" dirty="0">
                <a:hlinkClick r:id="rId2"/>
              </a:rPr>
              <a:t>IBM-</a:t>
            </a:r>
            <a:r>
              <a:rPr lang="en-US" sz="2400" dirty="0" err="1">
                <a:hlinkClick r:id="rId2"/>
              </a:rPr>
              <a:t>Copstone</a:t>
            </a:r>
            <a:r>
              <a:rPr lang="en-US" sz="2400" dirty="0">
                <a:hlinkClick r:id="rId2"/>
              </a:rPr>
              <a:t>-Dashboard/Web-Scraping-Lab (1).</a:t>
            </a:r>
            <a:r>
              <a:rPr lang="en-US" sz="2400" dirty="0" err="1">
                <a:hlinkClick r:id="rId2"/>
              </a:rPr>
              <a:t>ipynb</a:t>
            </a:r>
            <a:r>
              <a:rPr lang="en-US" sz="2400" dirty="0">
                <a:hlinkClick r:id="rId2"/>
              </a:rPr>
              <a:t> at main · Afrozkhan32/IBM-</a:t>
            </a:r>
            <a:r>
              <a:rPr lang="en-US" sz="2400" dirty="0" err="1">
                <a:hlinkClick r:id="rId2"/>
              </a:rPr>
              <a:t>Copstone</a:t>
            </a:r>
            <a:r>
              <a:rPr lang="en-US" sz="2400" dirty="0">
                <a:hlinkClick r:id="rId2"/>
              </a:rPr>
              <a:t>-Dashboard</a:t>
            </a:r>
            <a:endParaRPr lang="en-US" sz="2400" dirty="0"/>
          </a:p>
          <a:p>
            <a:pPr marL="0" indent="0" algn="just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pPr algn="just"/>
            <a:r>
              <a:rPr lang="en-US" sz="2200" u="sng" dirty="0"/>
              <a:t>Objective</a:t>
            </a:r>
            <a:r>
              <a:rPr lang="en-US" sz="2200" dirty="0"/>
              <a:t>: Analyze programming languages and database trends using job postings data.</a:t>
            </a:r>
          </a:p>
          <a:p>
            <a:pPr algn="just"/>
            <a:r>
              <a:rPr lang="en-US" sz="2200" u="sng" dirty="0"/>
              <a:t>Key Insights</a:t>
            </a:r>
            <a:r>
              <a:rPr lang="en-US" sz="2200" dirty="0"/>
              <a:t>:</a:t>
            </a:r>
          </a:p>
          <a:p>
            <a:pPr marL="0" indent="0" algn="just">
              <a:buNone/>
            </a:pPr>
            <a:r>
              <a:rPr lang="en-US" sz="2200" dirty="0"/>
              <a:t> 	• Trends in programming languages (current and 		next year).</a:t>
            </a:r>
          </a:p>
          <a:p>
            <a:pPr marL="0" indent="0" algn="just">
              <a:buNone/>
            </a:pPr>
            <a:r>
              <a:rPr lang="en-US" sz="2200" dirty="0"/>
              <a:t>	• Trends in database technologies (current and next 		year).</a:t>
            </a:r>
          </a:p>
          <a:p>
            <a:pPr algn="just"/>
            <a:r>
              <a:rPr lang="en-US" sz="2200" u="sng" dirty="0"/>
              <a:t>Implications</a:t>
            </a:r>
            <a:r>
              <a:rPr lang="en-US" sz="2200" dirty="0"/>
              <a:t>: Insight into skills in demand for professionals and industry trends.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What is this report about?</a:t>
            </a:r>
          </a:p>
          <a:p>
            <a:pPr marL="0" indent="0" algn="just">
              <a:buNone/>
            </a:pPr>
            <a:r>
              <a:rPr lang="en-US" sz="2000" dirty="0"/>
              <a:t>	This report provides insights into job market trends in 	programming languages and databases.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/>
            <a:r>
              <a:rPr lang="en-US" sz="2000" dirty="0"/>
              <a:t>Who is it for ?</a:t>
            </a:r>
          </a:p>
          <a:p>
            <a:pPr marL="0" indent="0" algn="just">
              <a:buNone/>
            </a:pPr>
            <a:r>
              <a:rPr lang="en-US" sz="2000" dirty="0"/>
              <a:t>	Job seekers, recruiters, and educational institutions.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/>
            <a:r>
              <a:rPr lang="en-US" sz="2000" dirty="0"/>
              <a:t>What will the reader gain ?</a:t>
            </a:r>
          </a:p>
          <a:p>
            <a:pPr marL="0" indent="0" algn="just">
              <a:buNone/>
            </a:pPr>
            <a:r>
              <a:rPr lang="en-US" sz="2000" dirty="0"/>
              <a:t>	A clear understanding of skills in demand to align their 	career and hiring strategies.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38151"/>
            <a:ext cx="7068725" cy="4351338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u="sng" dirty="0"/>
              <a:t>Data Sources:</a:t>
            </a:r>
            <a:r>
              <a:rPr lang="en-US" sz="2000" dirty="0"/>
              <a:t>	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/>
              <a:t>GitHub Jobs API: Collected job postings data for programming and database trends.</a:t>
            </a:r>
          </a:p>
          <a:p>
            <a:pPr lvl="1" algn="just"/>
            <a:r>
              <a:rPr lang="en-US" sz="1800" dirty="0"/>
              <a:t>Web scraping: Extracted salary trends from popular-	languages.csv.</a:t>
            </a:r>
          </a:p>
          <a:p>
            <a:pPr marL="457200" lvl="1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2000" dirty="0"/>
              <a:t>• </a:t>
            </a:r>
            <a:r>
              <a:rPr lang="en-US" sz="2000" u="sng" dirty="0"/>
              <a:t>Data Collection</a:t>
            </a:r>
            <a:r>
              <a:rPr lang="en-US" sz="2000" dirty="0"/>
              <a:t>: </a:t>
            </a:r>
          </a:p>
          <a:p>
            <a:pPr lvl="1" algn="just"/>
            <a:r>
              <a:rPr lang="en-US" sz="1800" dirty="0"/>
              <a:t>Automated data retrieval, cleaning, and preparation.</a:t>
            </a:r>
          </a:p>
          <a:p>
            <a:pPr marL="457200" lvl="1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2000" dirty="0"/>
              <a:t>• </a:t>
            </a:r>
            <a:r>
              <a:rPr lang="en-US" sz="2000" u="sng" dirty="0"/>
              <a:t>Tools Used</a:t>
            </a:r>
            <a:r>
              <a:rPr lang="en-US" sz="2000" dirty="0"/>
              <a:t>:</a:t>
            </a:r>
          </a:p>
          <a:p>
            <a:pPr lvl="1" algn="just"/>
            <a:r>
              <a:rPr lang="en-US" sz="1800" dirty="0"/>
              <a:t> Python, Excel, Cognos/Looker Studio for visualization.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E5D46B-1187-0EC7-60F7-3900F3DDE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37" y="2327565"/>
            <a:ext cx="4873418" cy="31212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2661FD-7CA4-ECB6-95A1-5BD7758F1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327565"/>
            <a:ext cx="5485074" cy="312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B745-C36B-CB25-0FBD-D7066ED43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5ECB8E-C828-DD37-CE19-B271629AA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915" y="1547773"/>
            <a:ext cx="8730641" cy="462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43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r>
              <a:rPr lang="en-US" dirty="0"/>
              <a:t>Most Demand Language JavaScript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HTML/CSS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Implications</a:t>
            </a:r>
          </a:p>
          <a:p>
            <a:pPr algn="just"/>
            <a:r>
              <a:rPr lang="en-US" dirty="0"/>
              <a:t>JavaScript shows a decline in demand, dropping from 8,687 job postings to 6,630 </a:t>
            </a:r>
          </a:p>
          <a:p>
            <a:pPr algn="just"/>
            <a:r>
              <a:rPr lang="en-US" dirty="0"/>
              <a:t>Python may be impacting JavaScript’s. Python growth from 4542 to 5239</a:t>
            </a:r>
          </a:p>
          <a:p>
            <a:pPr algn="just"/>
            <a:r>
              <a:rPr lang="en-US" dirty="0"/>
              <a:t>HTML decrease from 7830 to 5328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391190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979347-1545-3A96-1A22-86ED47592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225" y="2398858"/>
            <a:ext cx="5092576" cy="3374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F15FDA-2A05-1EC1-FB7D-3E76169B8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16" y="2398859"/>
            <a:ext cx="5205986" cy="337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826</Words>
  <Application>Microsoft Office PowerPoint</Application>
  <PresentationFormat>Widescreen</PresentationFormat>
  <Paragraphs>118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TITLE : Data Analytics and Visualization Capstone Project</vt:lpstr>
      <vt:lpstr>OUTLINE</vt:lpstr>
      <vt:lpstr>EXECUTIVE SUMMARY</vt:lpstr>
      <vt:lpstr>INTRODUCTION</vt:lpstr>
      <vt:lpstr>METHODOLOGY</vt:lpstr>
      <vt:lpstr>PROGRAMMING LANGUAGE TRENDS</vt:lpstr>
      <vt:lpstr>PowerPoint Presentation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Afroz khan</cp:lastModifiedBy>
  <cp:revision>31</cp:revision>
  <dcterms:created xsi:type="dcterms:W3CDTF">2020-10-28T18:29:43Z</dcterms:created>
  <dcterms:modified xsi:type="dcterms:W3CDTF">2025-02-08T06:10:03Z</dcterms:modified>
</cp:coreProperties>
</file>