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8" r:id="rId6"/>
    <p:sldId id="271" r:id="rId7"/>
    <p:sldId id="272" r:id="rId8"/>
    <p:sldId id="270" r:id="rId9"/>
    <p:sldId id="274" r:id="rId10"/>
    <p:sldId id="27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4/15/2021</a:t>
            </a:fld>
            <a:endParaRPr lang="en-US"/>
          </a:p>
        </p:txBody>
      </p:sp>
      <p:sp>
        <p:nvSpPr>
          <p:cNvPr id="4" name="Footer Placeholder 3">
            <a:extLst>
              <a:ext uri="{FF2B5EF4-FFF2-40B4-BE49-F238E27FC236}">
                <a16:creationId xmlns=""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95416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73632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53741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23520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2189B82E-4CA1-47A5-B133-FBD4D8A8398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AF795016-AF78-4708-9C5F-21110C197B0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6" name="Footer Placeholder 5">
            <a:extLst>
              <a:ext uri="{FF2B5EF4-FFF2-40B4-BE49-F238E27FC236}">
                <a16:creationId xmlns=""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8" name="Footer Placeholder 7">
            <a:extLst>
              <a:ext uri="{FF2B5EF4-FFF2-40B4-BE49-F238E27FC236}">
                <a16:creationId xmlns=""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4" name="Footer Placeholder 3">
            <a:extLst>
              <a:ext uri="{FF2B5EF4-FFF2-40B4-BE49-F238E27FC236}">
                <a16:creationId xmlns=""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3" name="Footer Placeholder 2">
            <a:extLst>
              <a:ext uri="{FF2B5EF4-FFF2-40B4-BE49-F238E27FC236}">
                <a16:creationId xmlns=""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6" name="Footer Placeholder 5">
            <a:extLst>
              <a:ext uri="{FF2B5EF4-FFF2-40B4-BE49-F238E27FC236}">
                <a16:creationId xmlns=""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4/15/2021</a:t>
            </a:fld>
            <a:endParaRPr lang="en-US" dirty="0"/>
          </a:p>
        </p:txBody>
      </p:sp>
      <p:sp>
        <p:nvSpPr>
          <p:cNvPr id="6" name="Footer Placeholder 5">
            <a:extLst>
              <a:ext uri="{FF2B5EF4-FFF2-40B4-BE49-F238E27FC236}">
                <a16:creationId xmlns=""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4/15/2021</a:t>
            </a:fld>
            <a:endParaRPr lang="en-US" dirty="0"/>
          </a:p>
        </p:txBody>
      </p:sp>
      <p:sp>
        <p:nvSpPr>
          <p:cNvPr id="5" name="Footer Placeholder 4">
            <a:extLst>
              <a:ext uri="{FF2B5EF4-FFF2-40B4-BE49-F238E27FC236}">
                <a16:creationId xmlns=""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4022616" y="3812756"/>
            <a:ext cx="6532764" cy="1363215"/>
          </a:xfrm>
        </p:spPr>
        <p:txBody>
          <a:bodyPr anchor="t">
            <a:normAutofit/>
          </a:bodyPr>
          <a:lstStyle/>
          <a:p>
            <a:pPr algn="l"/>
            <a:r>
              <a:rPr lang="en-US" sz="4800" b="1" u="sng" dirty="0" smtClean="0">
                <a:latin typeface="Franklin Gothic Book" panose="020B0503020102020204" pitchFamily="34" charset="0"/>
                <a:cs typeface="Segoe UI" panose="020B0502040204020203" pitchFamily="34" charset="0"/>
              </a:rPr>
              <a:t>Phone Book Application</a:t>
            </a:r>
            <a:endParaRPr lang="en-US" sz="4800" b="1" u="sng"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 xmlns:a16="http://schemas.microsoft.com/office/drawing/2014/main" id="{814253EE-4FA2-4843-BE27-C7D5B08FFB81}"/>
              </a:ext>
            </a:extLst>
          </p:cNvPr>
          <p:cNvSpPr>
            <a:spLocks noGrp="1"/>
          </p:cNvSpPr>
          <p:nvPr>
            <p:ph type="subTitle" idx="1"/>
          </p:nvPr>
        </p:nvSpPr>
        <p:spPr>
          <a:xfrm>
            <a:off x="4089563" y="4977563"/>
            <a:ext cx="6188970" cy="606428"/>
          </a:xfrm>
        </p:spPr>
        <p:txBody>
          <a:bodyPr anchor="b">
            <a:noAutofit/>
          </a:bodyPr>
          <a:lstStyle/>
          <a:p>
            <a:pPr algn="r"/>
            <a:r>
              <a:rPr lang="en-US" b="1" dirty="0" smtClean="0">
                <a:latin typeface="Franklin Gothic Book" panose="020B0503020102020204" pitchFamily="34" charset="0"/>
              </a:rPr>
              <a:t>19SW01</a:t>
            </a:r>
          </a:p>
          <a:p>
            <a:pPr algn="r"/>
            <a:r>
              <a:rPr lang="en-US" b="1" dirty="0" smtClean="0">
                <a:latin typeface="Franklin Gothic Book" panose="020B0503020102020204" pitchFamily="34" charset="0"/>
              </a:rPr>
              <a:t>AFSA RIAZ</a:t>
            </a:r>
            <a:endParaRPr lang="en-US" b="1" dirty="0">
              <a:latin typeface="Franklin Gothic Book" panose="020B0503020102020204" pitchFamily="34" charset="0"/>
            </a:endParaRPr>
          </a:p>
        </p:txBody>
      </p:sp>
      <p:sp>
        <p:nvSpPr>
          <p:cNvPr id="29" name="Freeform: Shape 28">
            <a:extLst>
              <a:ext uri="{FF2B5EF4-FFF2-40B4-BE49-F238E27FC236}">
                <a16:creationId xmlns=""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824B-4279-4D47-92DD-71F5353FAA23}"/>
              </a:ext>
            </a:extLst>
          </p:cNvPr>
          <p:cNvSpPr>
            <a:spLocks noGrp="1"/>
          </p:cNvSpPr>
          <p:nvPr>
            <p:ph type="title"/>
          </p:nvPr>
        </p:nvSpPr>
        <p:spPr>
          <a:xfrm>
            <a:off x="1103838" y="745511"/>
            <a:ext cx="9695069" cy="1325563"/>
          </a:xfrm>
        </p:spPr>
        <p:txBody>
          <a:bodyPr/>
          <a:lstStyle/>
          <a:p>
            <a:r>
              <a:rPr lang="en-US" b="1" u="sng" dirty="0" smtClean="0">
                <a:latin typeface="Franklin Gothic Book" panose="020B0503020102020204" pitchFamily="34" charset="0"/>
                <a:cs typeface="Segoe UI" panose="020B0502040204020203" pitchFamily="34" charset="0"/>
              </a:rPr>
              <a:t>IDENTIFICATION OF PROBLEM WHERE DATA STRUCTURING IS NECESSARY</a:t>
            </a:r>
            <a:endParaRPr lang="en-US" b="1" u="sng"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 xmlns:a16="http://schemas.microsoft.com/office/drawing/2014/main" id="{E5585411-DE61-42EC-8DAB-BA853F129791}"/>
              </a:ext>
            </a:extLst>
          </p:cNvPr>
          <p:cNvSpPr/>
          <p:nvPr/>
        </p:nvSpPr>
        <p:spPr>
          <a:xfrm>
            <a:off x="300241" y="100168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3" name="TextBox 2"/>
          <p:cNvSpPr txBox="1"/>
          <p:nvPr/>
        </p:nvSpPr>
        <p:spPr>
          <a:xfrm>
            <a:off x="1103838" y="2356559"/>
            <a:ext cx="10055229" cy="4708981"/>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 </a:t>
            </a:r>
            <a:r>
              <a:rPr lang="en-US" sz="2400" dirty="0" smtClean="0"/>
              <a:t>A phone book application is  very basic and common software application. Its basic contents are names and their contacts and addresses.</a:t>
            </a:r>
          </a:p>
          <a:p>
            <a:r>
              <a:rPr lang="en-US" sz="2400" dirty="0" smtClean="0"/>
              <a:t> </a:t>
            </a:r>
          </a:p>
          <a:p>
            <a:pPr marL="285750" indent="-285750">
              <a:buFont typeface="Wingdings" panose="05000000000000000000" pitchFamily="2" charset="2"/>
              <a:buChar char="ü"/>
            </a:pPr>
            <a:r>
              <a:rPr lang="en-US" sz="2400" dirty="0" smtClean="0"/>
              <a:t>The need of data structuring for a phone book application comes up with the idea that this application is usually capable of performing operations like adding contacts, deleting contacts, searching some specific contacts and other operations.</a:t>
            </a:r>
          </a:p>
          <a:p>
            <a:endParaRPr lang="en-US" sz="2400" dirty="0"/>
          </a:p>
          <a:p>
            <a:pPr marL="285750" indent="-285750">
              <a:buFont typeface="Wingdings" panose="05000000000000000000" pitchFamily="2" charset="2"/>
              <a:buChar char="ü"/>
            </a:pPr>
            <a:r>
              <a:rPr lang="en-US" sz="2400" dirty="0" smtClean="0"/>
              <a:t>These operations related to phone book application needs to be fast and efficient. For this reason the implementation of proper data structure is essential in this case.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53491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824B-4279-4D47-92DD-71F5353FAA23}"/>
              </a:ext>
            </a:extLst>
          </p:cNvPr>
          <p:cNvSpPr>
            <a:spLocks noGrp="1"/>
          </p:cNvSpPr>
          <p:nvPr>
            <p:ph type="title"/>
          </p:nvPr>
        </p:nvSpPr>
        <p:spPr>
          <a:xfrm>
            <a:off x="1103838" y="457542"/>
            <a:ext cx="9695069" cy="1325563"/>
          </a:xfrm>
        </p:spPr>
        <p:txBody>
          <a:bodyPr/>
          <a:lstStyle/>
          <a:p>
            <a:r>
              <a:rPr lang="en-US" b="1" u="sng" dirty="0" smtClean="0">
                <a:latin typeface="Franklin Gothic Book" panose="020B0503020102020204" pitchFamily="34" charset="0"/>
                <a:cs typeface="Segoe UI" panose="020B0502040204020203" pitchFamily="34" charset="0"/>
              </a:rPr>
              <a:t>PROPER USE OF DATA STRUCTURE</a:t>
            </a:r>
            <a:endParaRPr lang="en-US" b="1" u="sng"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 xmlns:a16="http://schemas.microsoft.com/office/drawing/2014/main" id="{E5585411-DE61-42EC-8DAB-BA853F129791}"/>
              </a:ext>
            </a:extLst>
          </p:cNvPr>
          <p:cNvSpPr/>
          <p:nvPr/>
        </p:nvSpPr>
        <p:spPr>
          <a:xfrm>
            <a:off x="317174" y="83235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3" name="TextBox 2"/>
          <p:cNvSpPr txBox="1"/>
          <p:nvPr/>
        </p:nvSpPr>
        <p:spPr>
          <a:xfrm>
            <a:off x="1103838" y="1947333"/>
            <a:ext cx="10055229" cy="4154984"/>
          </a:xfrm>
          <a:prstGeom prst="rect">
            <a:avLst/>
          </a:prstGeom>
          <a:noFill/>
        </p:spPr>
        <p:txBody>
          <a:bodyPr wrap="square" rtlCol="0">
            <a:spAutoFit/>
          </a:bodyPr>
          <a:lstStyle/>
          <a:p>
            <a:pPr marL="285750" indent="-285750">
              <a:buFont typeface="Wingdings" panose="05000000000000000000" pitchFamily="2" charset="2"/>
              <a:buChar char="ü"/>
            </a:pPr>
            <a:r>
              <a:rPr lang="en-US" sz="2400" dirty="0" smtClean="0"/>
              <a:t>This application can be achieved by using different implementations like</a:t>
            </a:r>
          </a:p>
          <a:p>
            <a:pPr marL="285750" indent="-285750">
              <a:buFont typeface="Arial" panose="020B0604020202020204" pitchFamily="34" charset="0"/>
              <a:buChar char="•"/>
            </a:pPr>
            <a:r>
              <a:rPr lang="en-US" sz="2400" b="1" dirty="0" smtClean="0">
                <a:solidFill>
                  <a:srgbClr val="4472C4"/>
                </a:solidFill>
              </a:rPr>
              <a:t>Arrays</a:t>
            </a:r>
          </a:p>
          <a:p>
            <a:pPr marL="285750" indent="-285750">
              <a:buFont typeface="Arial" panose="020B0604020202020204" pitchFamily="34" charset="0"/>
              <a:buChar char="•"/>
            </a:pPr>
            <a:r>
              <a:rPr lang="en-US" sz="2400" b="1" dirty="0" smtClean="0">
                <a:solidFill>
                  <a:srgbClr val="4472C4"/>
                </a:solidFill>
              </a:rPr>
              <a:t>Hash Tables</a:t>
            </a:r>
          </a:p>
          <a:p>
            <a:pPr marL="285750" indent="-285750">
              <a:buFont typeface="Arial" panose="020B0604020202020204" pitchFamily="34" charset="0"/>
              <a:buChar char="•"/>
            </a:pPr>
            <a:r>
              <a:rPr lang="en-US" sz="2400" b="1" dirty="0" smtClean="0">
                <a:solidFill>
                  <a:srgbClr val="4472C4"/>
                </a:solidFill>
              </a:rPr>
              <a:t>Doubly Linked Lists</a:t>
            </a:r>
          </a:p>
          <a:p>
            <a:pPr marL="285750" indent="-285750">
              <a:buFont typeface="Arial" panose="020B0604020202020204" pitchFamily="34" charset="0"/>
              <a:buChar char="•"/>
            </a:pPr>
            <a:endParaRPr lang="en-US" sz="2400" dirty="0"/>
          </a:p>
          <a:p>
            <a:pPr marL="285750" indent="-285750">
              <a:buFont typeface="Wingdings" panose="05000000000000000000" pitchFamily="2" charset="2"/>
              <a:buChar char="ü"/>
            </a:pPr>
            <a:r>
              <a:rPr lang="en-US" sz="2400" dirty="0" smtClean="0"/>
              <a:t>Array based implementation of phone book app is not much recommended because it has many demerits as compared to merits. Arrays are static and fixed in size. Insertion and removal operations are very slow in arrays.</a:t>
            </a:r>
          </a:p>
          <a:p>
            <a:pPr marL="285750" indent="-285750">
              <a:buFont typeface="Wingdings" panose="05000000000000000000" pitchFamily="2" charset="2"/>
              <a:buChar char="ü"/>
            </a:pPr>
            <a:endParaRPr lang="en-US" sz="2400" dirty="0"/>
          </a:p>
          <a:p>
            <a:pPr marL="285750" indent="-285750">
              <a:buFont typeface="Wingdings" panose="05000000000000000000" pitchFamily="2" charset="2"/>
              <a:buChar char="ü"/>
            </a:pPr>
            <a:r>
              <a:rPr lang="en-US" sz="2400" dirty="0" smtClean="0"/>
              <a:t>Hash Tables can be used but in case of hash tables collision and rehashing occurs very frequently.</a:t>
            </a:r>
            <a:endParaRPr lang="en-US" sz="2400" dirty="0"/>
          </a:p>
        </p:txBody>
      </p:sp>
    </p:spTree>
    <p:extLst>
      <p:ext uri="{BB962C8B-B14F-4D97-AF65-F5344CB8AC3E}">
        <p14:creationId xmlns:p14="http://schemas.microsoft.com/office/powerpoint/2010/main" val="470671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2903" y="3656958"/>
            <a:ext cx="4196294" cy="2246769"/>
          </a:xfrm>
          <a:prstGeom prst="rect">
            <a:avLst/>
          </a:prstGeom>
          <a:noFill/>
        </p:spPr>
        <p:txBody>
          <a:bodyPr wrap="square" rtlCol="0">
            <a:spAutoFit/>
          </a:bodyPr>
          <a:lstStyle/>
          <a:p>
            <a:pPr marL="285750" indent="-285750">
              <a:buFont typeface="Wingdings" panose="05000000000000000000" pitchFamily="2" charset="2"/>
              <a:buChar char="ü"/>
            </a:pPr>
            <a:r>
              <a:rPr lang="en-US" sz="2000" dirty="0" smtClean="0"/>
              <a:t>By implementing it using a doubly linked list can make the basic operations like adding and removal comparatively fast and efficient as linked lists are dynamic in nature and compliments operations like insertion and deletion.</a:t>
            </a:r>
            <a:endParaRPr lang="en-US" sz="2000" dirty="0"/>
          </a:p>
        </p:txBody>
      </p:sp>
      <p:pic>
        <p:nvPicPr>
          <p:cNvPr id="1028" name="Picture 4" descr="Linked Lis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90" y="1480330"/>
            <a:ext cx="4111625" cy="185023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 xmlns:a16="http://schemas.microsoft.com/office/drawing/2014/main" id="{042C824B-4279-4D47-92DD-71F5353FAA23}"/>
              </a:ext>
            </a:extLst>
          </p:cNvPr>
          <p:cNvSpPr>
            <a:spLocks noGrp="1"/>
          </p:cNvSpPr>
          <p:nvPr>
            <p:ph type="title"/>
          </p:nvPr>
        </p:nvSpPr>
        <p:spPr>
          <a:xfrm>
            <a:off x="2712503" y="225597"/>
            <a:ext cx="5771095" cy="1325563"/>
          </a:xfrm>
        </p:spPr>
        <p:txBody>
          <a:bodyPr/>
          <a:lstStyle/>
          <a:p>
            <a:pPr algn="ctr"/>
            <a:r>
              <a:rPr lang="en-US" b="1" u="sng" dirty="0" smtClean="0">
                <a:latin typeface="Franklin Gothic Book" panose="020B0503020102020204" pitchFamily="34" charset="0"/>
                <a:cs typeface="Segoe UI" panose="020B0502040204020203" pitchFamily="34" charset="0"/>
              </a:rPr>
              <a:t>DOUBLY LINKED LISTS</a:t>
            </a:r>
            <a:endParaRPr lang="en-US" b="1" u="sng" dirty="0">
              <a:latin typeface="Franklin Gothic Book" panose="020B0503020102020204" pitchFamily="34" charset="0"/>
              <a:cs typeface="Segoe UI" panose="020B0502040204020203"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9240" y="1707170"/>
            <a:ext cx="4862712" cy="3648907"/>
          </a:xfrm>
          <a:prstGeom prst="rect">
            <a:avLst/>
          </a:prstGeom>
        </p:spPr>
      </p:pic>
    </p:spTree>
    <p:extLst>
      <p:ext uri="{BB962C8B-B14F-4D97-AF65-F5344CB8AC3E}">
        <p14:creationId xmlns:p14="http://schemas.microsoft.com/office/powerpoint/2010/main" val="1656713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DE5079-B185-4DE0-AF2C-AE4B7709FBC3}"/>
              </a:ext>
            </a:extLst>
          </p:cNvPr>
          <p:cNvSpPr>
            <a:spLocks noGrp="1"/>
          </p:cNvSpPr>
          <p:nvPr>
            <p:ph type="title"/>
          </p:nvPr>
        </p:nvSpPr>
        <p:spPr>
          <a:xfrm>
            <a:off x="1347966" y="369325"/>
            <a:ext cx="7906128" cy="1036246"/>
          </a:xfrm>
        </p:spPr>
        <p:txBody>
          <a:bodyPr anchor="ctr">
            <a:normAutofit/>
          </a:bodyPr>
          <a:lstStyle/>
          <a:p>
            <a:r>
              <a:rPr lang="en-US" b="1" u="sng" dirty="0" smtClean="0">
                <a:latin typeface="Franklin Gothic Book" panose="020B0503020102020204" pitchFamily="34" charset="0"/>
                <a:cs typeface="Segoe UI" panose="020B0502040204020203" pitchFamily="34" charset="0"/>
              </a:rPr>
              <a:t>ORIGINALITY OF THE PROJECT</a:t>
            </a:r>
            <a:endParaRPr lang="en-US" b="1" u="sng" dirty="0">
              <a:latin typeface="Franklin Gothic Book" panose="020B0503020102020204" pitchFamily="34" charset="0"/>
              <a:cs typeface="Segoe UI" panose="020B0502040204020203" pitchFamily="34" charset="0"/>
            </a:endParaRPr>
          </a:p>
        </p:txBody>
      </p:sp>
      <p:sp>
        <p:nvSpPr>
          <p:cNvPr id="3" name="Content Placeholder 2">
            <a:extLst>
              <a:ext uri="{FF2B5EF4-FFF2-40B4-BE49-F238E27FC236}">
                <a16:creationId xmlns="" xmlns:a16="http://schemas.microsoft.com/office/drawing/2014/main" id="{89B4E0E8-07C8-4A23-99E2-20D6DFD6FA7A}"/>
              </a:ext>
            </a:extLst>
          </p:cNvPr>
          <p:cNvSpPr>
            <a:spLocks noGrp="1"/>
          </p:cNvSpPr>
          <p:nvPr>
            <p:ph idx="1"/>
          </p:nvPr>
        </p:nvSpPr>
        <p:spPr>
          <a:xfrm>
            <a:off x="1347965" y="2083849"/>
            <a:ext cx="5096951" cy="2538951"/>
          </a:xfrm>
        </p:spPr>
        <p:txBody>
          <a:bodyPr vert="horz" lIns="91440" tIns="45720" rIns="91440" bIns="45720" rtlCol="0" anchor="t">
            <a:normAutofit fontScale="92500"/>
          </a:bodyPr>
          <a:lstStyle/>
          <a:p>
            <a:pPr>
              <a:buFont typeface="Wingdings" panose="05000000000000000000" pitchFamily="2" charset="2"/>
              <a:buChar char="ü"/>
            </a:pPr>
            <a:r>
              <a:rPr lang="en-US" sz="2000" dirty="0" smtClean="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Based on real ideas and thoughts</a:t>
            </a:r>
          </a:p>
          <a:p>
            <a:pPr marL="0" indent="0">
              <a:buNone/>
            </a:pPr>
            <a:endParaRPr lang="en-US" sz="2400" dirty="0" smtClean="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Nothing has been copy pasted from the internet</a:t>
            </a:r>
          </a:p>
          <a:p>
            <a:pPr>
              <a:buFont typeface="Wingdings" panose="05000000000000000000" pitchFamily="2" charset="2"/>
              <a:buChar char="ü"/>
            </a:pPr>
            <a:endParaRPr lang="en-US" sz="2400"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Own version of phone book program</a:t>
            </a:r>
            <a:endParaRPr lang="en-US" sz="24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 xmlns:a16="http://schemas.microsoft.com/office/drawing/2014/main" id="{17062073-5027-4AA3-AB16-4D2C8C505AFD}"/>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641431" y="816337"/>
            <a:ext cx="5225327" cy="5225327"/>
          </a:xfrm>
          <a:prstGeom prst="rect">
            <a:avLst/>
          </a:prstGeom>
        </p:spPr>
      </p:pic>
      <p:sp>
        <p:nvSpPr>
          <p:cNvPr id="6" name="Oval 5">
            <a:extLst>
              <a:ext uri="{FF2B5EF4-FFF2-40B4-BE49-F238E27FC236}">
                <a16:creationId xmlns="" xmlns:a16="http://schemas.microsoft.com/office/drawing/2014/main" id="{E5585411-DE61-42EC-8DAB-BA853F129791}"/>
              </a:ext>
            </a:extLst>
          </p:cNvPr>
          <p:cNvSpPr/>
          <p:nvPr/>
        </p:nvSpPr>
        <p:spPr>
          <a:xfrm>
            <a:off x="345179" y="66710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178632" y="1591733"/>
            <a:ext cx="5289900" cy="4013200"/>
          </a:xfrm>
        </p:spPr>
        <p:txBody>
          <a:bodyPr vert="horz" lIns="91440" tIns="45720" rIns="91440" bIns="45720" rtlCol="0" anchor="t">
            <a:noAutofit/>
          </a:bodyPr>
          <a:lstStyle/>
          <a:p>
            <a:pPr>
              <a:buFont typeface="Wingdings" panose="05000000000000000000" pitchFamily="2" charset="2"/>
              <a:buChar char="ü"/>
            </a:pPr>
            <a:r>
              <a:rPr lang="en-US" sz="2200" dirty="0" smtClean="0">
                <a:latin typeface="Segoe UI" panose="020B0502040204020203" pitchFamily="34" charset="0"/>
                <a:cs typeface="Segoe UI" panose="020B0502040204020203" pitchFamily="34" charset="0"/>
              </a:rPr>
              <a:t> Using doubly linked list insertion, removal and view methods became fast and efficient.</a:t>
            </a:r>
          </a:p>
          <a:p>
            <a:pPr>
              <a:buFont typeface="Wingdings" panose="05000000000000000000" pitchFamily="2" charset="2"/>
              <a:buChar char="ü"/>
            </a:pPr>
            <a:endParaRPr lang="en-US" sz="2200"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200" dirty="0" smtClean="0">
                <a:latin typeface="Segoe UI" panose="020B0502040204020203" pitchFamily="34" charset="0"/>
                <a:cs typeface="Segoe UI" panose="020B0502040204020203" pitchFamily="34" charset="0"/>
              </a:rPr>
              <a:t>For sorting methods arrays are used because it is difficult to sort linked lists and sorting can be easily done in arrays.</a:t>
            </a:r>
          </a:p>
          <a:p>
            <a:pPr>
              <a:buFont typeface="Wingdings" panose="05000000000000000000" pitchFamily="2" charset="2"/>
              <a:buChar char="ü"/>
            </a:pPr>
            <a:endParaRPr lang="en-US" sz="2200"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200" dirty="0" smtClean="0">
                <a:latin typeface="Segoe UI" panose="020B0502040204020203" pitchFamily="34" charset="0"/>
                <a:cs typeface="Segoe UI" panose="020B0502040204020203" pitchFamily="34" charset="0"/>
              </a:rPr>
              <a:t>Just for search method all the data is converted into hash table and then search operation is performed.</a:t>
            </a:r>
            <a:endParaRPr lang="en-US" sz="22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 xmlns:a16="http://schemas.microsoft.com/office/drawing/2014/main" id="{35127EDA-5861-47AB-8729-620CFC7DAC0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641431" y="816337"/>
            <a:ext cx="5225327" cy="5225327"/>
          </a:xfrm>
          <a:prstGeom prst="rect">
            <a:avLst/>
          </a:prstGeom>
        </p:spPr>
      </p:pic>
      <p:sp>
        <p:nvSpPr>
          <p:cNvPr id="6" name="Title 1">
            <a:extLst>
              <a:ext uri="{FF2B5EF4-FFF2-40B4-BE49-F238E27FC236}">
                <a16:creationId xmlns="" xmlns:a16="http://schemas.microsoft.com/office/drawing/2014/main" id="{0FDE5079-B185-4DE0-AF2C-AE4B7709FBC3}"/>
              </a:ext>
            </a:extLst>
          </p:cNvPr>
          <p:cNvSpPr txBox="1">
            <a:spLocks/>
          </p:cNvSpPr>
          <p:nvPr/>
        </p:nvSpPr>
        <p:spPr>
          <a:xfrm>
            <a:off x="1178632" y="358448"/>
            <a:ext cx="9286168" cy="103624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smtClean="0">
                <a:latin typeface="Franklin Gothic Book" panose="020B0503020102020204" pitchFamily="34" charset="0"/>
                <a:cs typeface="Segoe UI" panose="020B0502040204020203" pitchFamily="34" charset="0"/>
              </a:rPr>
              <a:t>ADEQUACY OF THE SOLUTION PROVIDED</a:t>
            </a:r>
            <a:endParaRPr lang="en-US" b="1" u="sng" dirty="0">
              <a:latin typeface="Franklin Gothic Book" panose="020B0503020102020204" pitchFamily="34" charset="0"/>
              <a:cs typeface="Segoe UI" panose="020B0502040204020203" pitchFamily="34" charset="0"/>
            </a:endParaRPr>
          </a:p>
        </p:txBody>
      </p:sp>
      <p:sp>
        <p:nvSpPr>
          <p:cNvPr id="7" name="Oval 6">
            <a:extLst>
              <a:ext uri="{FF2B5EF4-FFF2-40B4-BE49-F238E27FC236}">
                <a16:creationId xmlns="" xmlns:a16="http://schemas.microsoft.com/office/drawing/2014/main" id="{E5585411-DE61-42EC-8DAB-BA853F129791}"/>
              </a:ext>
            </a:extLst>
          </p:cNvPr>
          <p:cNvSpPr/>
          <p:nvPr/>
        </p:nvSpPr>
        <p:spPr>
          <a:xfrm>
            <a:off x="252046" y="59947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58091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2C824B-4279-4D47-92DD-71F5353FAA23}"/>
              </a:ext>
            </a:extLst>
          </p:cNvPr>
          <p:cNvSpPr>
            <a:spLocks noGrp="1"/>
          </p:cNvSpPr>
          <p:nvPr>
            <p:ph type="title"/>
          </p:nvPr>
        </p:nvSpPr>
        <p:spPr>
          <a:xfrm>
            <a:off x="1103838" y="457542"/>
            <a:ext cx="9695069" cy="1325563"/>
          </a:xfrm>
        </p:spPr>
        <p:txBody>
          <a:bodyPr/>
          <a:lstStyle/>
          <a:p>
            <a:r>
              <a:rPr lang="en-US" b="1" u="sng" dirty="0" smtClean="0">
                <a:latin typeface="Franklin Gothic Book" panose="020B0503020102020204" pitchFamily="34" charset="0"/>
                <a:cs typeface="Segoe UI" panose="020B0502040204020203" pitchFamily="34" charset="0"/>
              </a:rPr>
              <a:t>COMPLETENESS OF THE PROJECT</a:t>
            </a:r>
            <a:endParaRPr lang="en-US" b="1" u="sng" dirty="0">
              <a:latin typeface="Franklin Gothic Book" panose="020B0503020102020204" pitchFamily="34" charset="0"/>
              <a:cs typeface="Segoe UI" panose="020B0502040204020203" pitchFamily="34" charset="0"/>
            </a:endParaRPr>
          </a:p>
        </p:txBody>
      </p:sp>
      <p:sp>
        <p:nvSpPr>
          <p:cNvPr id="8" name="Oval 7">
            <a:extLst>
              <a:ext uri="{FF2B5EF4-FFF2-40B4-BE49-F238E27FC236}">
                <a16:creationId xmlns="" xmlns:a16="http://schemas.microsoft.com/office/drawing/2014/main" id="{E5585411-DE61-42EC-8DAB-BA853F129791}"/>
              </a:ext>
            </a:extLst>
          </p:cNvPr>
          <p:cNvSpPr/>
          <p:nvPr/>
        </p:nvSpPr>
        <p:spPr>
          <a:xfrm>
            <a:off x="317174" y="83235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
        <p:nvSpPr>
          <p:cNvPr id="5" name="Content Placeholder 2">
            <a:extLst>
              <a:ext uri="{FF2B5EF4-FFF2-40B4-BE49-F238E27FC236}">
                <a16:creationId xmlns="" xmlns:a16="http://schemas.microsoft.com/office/drawing/2014/main" id="{81072FAC-EEE9-4F26-A784-BC07EACCBE9F}"/>
              </a:ext>
            </a:extLst>
          </p:cNvPr>
          <p:cNvSpPr>
            <a:spLocks noGrp="1"/>
          </p:cNvSpPr>
          <p:nvPr>
            <p:ph idx="1"/>
          </p:nvPr>
        </p:nvSpPr>
        <p:spPr>
          <a:xfrm>
            <a:off x="1103838" y="2117717"/>
            <a:ext cx="5432430" cy="4316950"/>
          </a:xfrm>
        </p:spPr>
        <p:txBody>
          <a:bodyPr vert="horz" lIns="91440" tIns="45720" rIns="91440" bIns="45720" rtlCol="0" anchor="t">
            <a:normAutofit/>
          </a:bodyPr>
          <a:lstStyle/>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This application has almost all functions that a usual phone book application contains. </a:t>
            </a:r>
          </a:p>
          <a:p>
            <a:pPr marL="0" indent="0">
              <a:buNone/>
            </a:pPr>
            <a:endParaRPr lang="en-US" sz="2400" dirty="0" smtClean="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400" dirty="0">
                <a:latin typeface="Segoe UI" panose="020B0502040204020203" pitchFamily="34" charset="0"/>
                <a:cs typeface="Segoe UI" panose="020B0502040204020203" pitchFamily="34" charset="0"/>
              </a:rPr>
              <a:t> </a:t>
            </a:r>
            <a:r>
              <a:rPr lang="en-US" sz="2400" dirty="0" smtClean="0">
                <a:latin typeface="Segoe UI" panose="020B0502040204020203" pitchFamily="34" charset="0"/>
                <a:cs typeface="Segoe UI" panose="020B0502040204020203" pitchFamily="34" charset="0"/>
              </a:rPr>
              <a:t>Different methods for all the operations as well.</a:t>
            </a:r>
          </a:p>
          <a:p>
            <a:pPr>
              <a:buFont typeface="Wingdings" panose="05000000000000000000" pitchFamily="2" charset="2"/>
              <a:buChar char="ü"/>
            </a:pPr>
            <a:endParaRPr lang="en-US" sz="2400" dirty="0">
              <a:latin typeface="Segoe UI" panose="020B0502040204020203" pitchFamily="34" charset="0"/>
              <a:cs typeface="Segoe UI" panose="020B0502040204020203" pitchFamily="34" charset="0"/>
            </a:endParaRPr>
          </a:p>
          <a:p>
            <a:pPr>
              <a:buFont typeface="Wingdings" panose="05000000000000000000" pitchFamily="2" charset="2"/>
              <a:buChar char="ü"/>
            </a:pPr>
            <a:r>
              <a:rPr lang="en-US" sz="2400" dirty="0" smtClean="0">
                <a:latin typeface="Segoe UI" panose="020B0502040204020203" pitchFamily="34" charset="0"/>
                <a:cs typeface="Segoe UI" panose="020B0502040204020203" pitchFamily="34" charset="0"/>
              </a:rPr>
              <a:t>Proper validation checks are used.</a:t>
            </a:r>
            <a:endParaRPr lang="en-US" sz="2400"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340" y="1957181"/>
            <a:ext cx="4239748" cy="3512285"/>
          </a:xfrm>
          <a:prstGeom prst="rect">
            <a:avLst/>
          </a:prstGeom>
        </p:spPr>
      </p:pic>
    </p:spTree>
    <p:extLst>
      <p:ext uri="{BB962C8B-B14F-4D97-AF65-F5344CB8AC3E}">
        <p14:creationId xmlns:p14="http://schemas.microsoft.com/office/powerpoint/2010/main" val="2851056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 xmlns:a16="http://schemas.microsoft.com/office/drawing/2014/main" id="{DFDA47BC-3069-47F5-8257-24B3B1F76A0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 xmlns:a16="http://schemas.microsoft.com/office/drawing/2014/main" id="{942B920A-73AD-402A-8EEF-B88E1A9398B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 xmlns:a16="http://schemas.microsoft.com/office/drawing/2014/main" id="{00C9EB70-BC82-414A-BF8D-AD7FC672761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 xmlns:a16="http://schemas.microsoft.com/office/drawing/2014/main" id="{7AE95D8F-9825-4222-8846-E3461598CC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b="1" dirty="0" smtClean="0">
                <a:solidFill>
                  <a:srgbClr val="FFFFFF"/>
                </a:solidFill>
                <a:latin typeface="Franklin Gothic Book" panose="020B0503020102020204" pitchFamily="34" charset="0"/>
                <a:cs typeface="Segoe UI" panose="020B0502040204020203" pitchFamily="34" charset="0"/>
              </a:rPr>
              <a:t>Thank You!</a:t>
            </a:r>
            <a:endParaRPr lang="en-US" sz="5400" b="1"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 xmlns:a16="http://schemas.microsoft.com/office/drawing/2014/main" id="{3217665F-0036-444A-8D4A-33AF36A36A4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03C7D9E6-B0D9-433E-BD46-EB60F64F4DA8}">
  <ds:schemaRefs>
    <ds:schemaRef ds:uri="http://schemas.microsoft.com/office/2006/documentManagement/types"/>
    <ds:schemaRef ds:uri="16c05727-aa75-4e4a-9b5f-8a80a1165891"/>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764</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Franklin Gothic Book</vt:lpstr>
      <vt:lpstr>Segoe UI</vt:lpstr>
      <vt:lpstr>Wingdings</vt:lpstr>
      <vt:lpstr>Office Theme</vt:lpstr>
      <vt:lpstr>Phone Book Application</vt:lpstr>
      <vt:lpstr>IDENTIFICATION OF PROBLEM WHERE DATA STRUCTURING IS NECESSARY</vt:lpstr>
      <vt:lpstr>PROPER USE OF DATA STRUCTURE</vt:lpstr>
      <vt:lpstr>DOUBLY LINKED LISTS</vt:lpstr>
      <vt:lpstr>ORIGINALITY OF THE PROJECT</vt:lpstr>
      <vt:lpstr>PowerPoint Presentation</vt:lpstr>
      <vt:lpstr>COMPLETENESS OF THE PROJECT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2021-04-15T11:30:44Z</dcterms:created>
  <dcterms:modified xsi:type="dcterms:W3CDTF">2021-04-15T16:38:54Z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