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9" r:id="rId3"/>
    <p:sldId id="257" r:id="rId4"/>
    <p:sldId id="293" r:id="rId5"/>
    <p:sldId id="258" r:id="rId6"/>
    <p:sldId id="294" r:id="rId7"/>
    <p:sldId id="287" r:id="rId8"/>
    <p:sldId id="295" r:id="rId9"/>
    <p:sldId id="286" r:id="rId10"/>
    <p:sldId id="261" r:id="rId11"/>
    <p:sldId id="296" r:id="rId12"/>
    <p:sldId id="259" r:id="rId13"/>
    <p:sldId id="260" r:id="rId14"/>
    <p:sldId id="262" r:id="rId15"/>
    <p:sldId id="304" r:id="rId16"/>
    <p:sldId id="263" r:id="rId17"/>
    <p:sldId id="264" r:id="rId18"/>
    <p:sldId id="265" r:id="rId19"/>
    <p:sldId id="266" r:id="rId20"/>
    <p:sldId id="267" r:id="rId21"/>
    <p:sldId id="303" r:id="rId22"/>
    <p:sldId id="268" r:id="rId23"/>
    <p:sldId id="269" r:id="rId24"/>
    <p:sldId id="270" r:id="rId25"/>
    <p:sldId id="271" r:id="rId26"/>
    <p:sldId id="299" r:id="rId27"/>
    <p:sldId id="300" r:id="rId28"/>
    <p:sldId id="301" r:id="rId29"/>
    <p:sldId id="302" r:id="rId30"/>
    <p:sldId id="272" r:id="rId31"/>
    <p:sldId id="277" r:id="rId32"/>
    <p:sldId id="278"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02" autoAdjust="0"/>
    <p:restoredTop sz="86535" autoAdjust="0"/>
  </p:normalViewPr>
  <p:slideViewPr>
    <p:cSldViewPr snapToGrid="0">
      <p:cViewPr varScale="1">
        <p:scale>
          <a:sx n="57" d="100"/>
          <a:sy n="57" d="100"/>
        </p:scale>
        <p:origin x="72" y="210"/>
      </p:cViewPr>
      <p:guideLst/>
    </p:cSldViewPr>
  </p:slideViewPr>
  <p:notesTextViewPr>
    <p:cViewPr>
      <p:scale>
        <a:sx n="1" d="1"/>
        <a:sy n="1" d="1"/>
      </p:scale>
      <p:origin x="0" y="0"/>
    </p:cViewPr>
  </p:notesTextViewPr>
  <p:sorterViewPr>
    <p:cViewPr>
      <p:scale>
        <a:sx n="120" d="100"/>
        <a:sy n="120" d="100"/>
      </p:scale>
      <p:origin x="0" y="-15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B61CF-AD2F-4770-AF4A-AC6FDCF4D5B5}" type="datetimeFigureOut">
              <a:rPr lang="en-US" smtClean="0"/>
              <a:t>7/30/2018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3DD2-7024-4392-BB7D-4C384C2651C0}" type="slidenum">
              <a:rPr lang="en-US" smtClean="0"/>
              <a:t>‹#›</a:t>
            </a:fld>
            <a:endParaRPr lang="en-US"/>
          </a:p>
        </p:txBody>
      </p:sp>
    </p:spTree>
    <p:extLst>
      <p:ext uri="{BB962C8B-B14F-4D97-AF65-F5344CB8AC3E}">
        <p14:creationId xmlns:p14="http://schemas.microsoft.com/office/powerpoint/2010/main" val="100510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2</a:t>
            </a:fld>
            <a:endParaRPr lang="en-US"/>
          </a:p>
        </p:txBody>
      </p:sp>
    </p:spTree>
    <p:extLst>
      <p:ext uri="{BB962C8B-B14F-4D97-AF65-F5344CB8AC3E}">
        <p14:creationId xmlns:p14="http://schemas.microsoft.com/office/powerpoint/2010/main" val="2348714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11</a:t>
            </a:fld>
            <a:endParaRPr lang="en-US"/>
          </a:p>
        </p:txBody>
      </p:sp>
    </p:spTree>
    <p:extLst>
      <p:ext uri="{BB962C8B-B14F-4D97-AF65-F5344CB8AC3E}">
        <p14:creationId xmlns:p14="http://schemas.microsoft.com/office/powerpoint/2010/main" val="2925034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12</a:t>
            </a:fld>
            <a:endParaRPr lang="en-US"/>
          </a:p>
        </p:txBody>
      </p:sp>
    </p:spTree>
    <p:extLst>
      <p:ext uri="{BB962C8B-B14F-4D97-AF65-F5344CB8AC3E}">
        <p14:creationId xmlns:p14="http://schemas.microsoft.com/office/powerpoint/2010/main" val="437335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13</a:t>
            </a:fld>
            <a:endParaRPr lang="en-US"/>
          </a:p>
        </p:txBody>
      </p:sp>
    </p:spTree>
    <p:extLst>
      <p:ext uri="{BB962C8B-B14F-4D97-AF65-F5344CB8AC3E}">
        <p14:creationId xmlns:p14="http://schemas.microsoft.com/office/powerpoint/2010/main" val="808175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14</a:t>
            </a:fld>
            <a:endParaRPr lang="en-US"/>
          </a:p>
        </p:txBody>
      </p:sp>
    </p:spTree>
    <p:extLst>
      <p:ext uri="{BB962C8B-B14F-4D97-AF65-F5344CB8AC3E}">
        <p14:creationId xmlns:p14="http://schemas.microsoft.com/office/powerpoint/2010/main" val="2747261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15</a:t>
            </a:fld>
            <a:endParaRPr lang="en-US"/>
          </a:p>
        </p:txBody>
      </p:sp>
    </p:spTree>
    <p:extLst>
      <p:ext uri="{BB962C8B-B14F-4D97-AF65-F5344CB8AC3E}">
        <p14:creationId xmlns:p14="http://schemas.microsoft.com/office/powerpoint/2010/main" val="1248979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Which of the following is NOT an advantage of using a median?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Extreme values do not affect the median as strongly as they affect Mean</a:t>
            </a:r>
          </a:p>
          <a:p>
            <a:r>
              <a:rPr lang="en-US" sz="1200" b="0" i="0" kern="1200" dirty="0" smtClean="0">
                <a:solidFill>
                  <a:schemeClr val="tx1"/>
                </a:solidFill>
                <a:effectLst/>
                <a:latin typeface="+mn-lt"/>
                <a:ea typeface="+mn-ea"/>
                <a:cs typeface="+mn-cs"/>
              </a:rPr>
              <a:t>A median can be calculated for qualitative descriptions</a:t>
            </a:r>
          </a:p>
          <a:p>
            <a:r>
              <a:rPr lang="en-US" sz="1200" b="0" i="0" kern="1200" dirty="0" smtClean="0">
                <a:solidFill>
                  <a:schemeClr val="tx1"/>
                </a:solidFill>
                <a:effectLst/>
                <a:latin typeface="+mn-lt"/>
                <a:ea typeface="+mn-ea"/>
                <a:cs typeface="+mn-cs"/>
              </a:rPr>
              <a:t>Median is easy to understand</a:t>
            </a:r>
          </a:p>
          <a:p>
            <a:r>
              <a:rPr lang="en-US" sz="1200" b="0" i="0" kern="1200" dirty="0" smtClean="0">
                <a:solidFill>
                  <a:schemeClr val="tx1"/>
                </a:solidFill>
                <a:effectLst/>
                <a:latin typeface="+mn-lt"/>
                <a:ea typeface="+mn-ea"/>
                <a:cs typeface="+mn-cs"/>
              </a:rPr>
              <a:t>Median can be calculated even for open-ended classes</a:t>
            </a:r>
          </a:p>
          <a:p>
            <a:r>
              <a:rPr lang="en-US" sz="1200" b="1" i="0" kern="1200" dirty="0" smtClean="0">
                <a:solidFill>
                  <a:schemeClr val="tx1"/>
                </a:solidFill>
                <a:effectLst/>
                <a:latin typeface="+mn-lt"/>
                <a:ea typeface="+mn-ea"/>
                <a:cs typeface="+mn-cs"/>
              </a:rPr>
              <a:t>More Quizzes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16</a:t>
            </a:fld>
            <a:endParaRPr lang="en-US"/>
          </a:p>
        </p:txBody>
      </p:sp>
    </p:spTree>
    <p:extLst>
      <p:ext uri="{BB962C8B-B14F-4D97-AF65-F5344CB8AC3E}">
        <p14:creationId xmlns:p14="http://schemas.microsoft.com/office/powerpoint/2010/main" val="1679663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17</a:t>
            </a:fld>
            <a:endParaRPr lang="en-US"/>
          </a:p>
        </p:txBody>
      </p:sp>
    </p:spTree>
    <p:extLst>
      <p:ext uri="{BB962C8B-B14F-4D97-AF65-F5344CB8AC3E}">
        <p14:creationId xmlns:p14="http://schemas.microsoft.com/office/powerpoint/2010/main" val="439884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18</a:t>
            </a:fld>
            <a:endParaRPr lang="en-US"/>
          </a:p>
        </p:txBody>
      </p:sp>
    </p:spTree>
    <p:extLst>
      <p:ext uri="{BB962C8B-B14F-4D97-AF65-F5344CB8AC3E}">
        <p14:creationId xmlns:p14="http://schemas.microsoft.com/office/powerpoint/2010/main" val="413681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19</a:t>
            </a:fld>
            <a:endParaRPr lang="en-US"/>
          </a:p>
        </p:txBody>
      </p:sp>
    </p:spTree>
    <p:extLst>
      <p:ext uri="{BB962C8B-B14F-4D97-AF65-F5344CB8AC3E}">
        <p14:creationId xmlns:p14="http://schemas.microsoft.com/office/powerpoint/2010/main" val="1011792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20</a:t>
            </a:fld>
            <a:endParaRPr lang="en-US"/>
          </a:p>
        </p:txBody>
      </p:sp>
    </p:spTree>
    <p:extLst>
      <p:ext uri="{BB962C8B-B14F-4D97-AF65-F5344CB8AC3E}">
        <p14:creationId xmlns:p14="http://schemas.microsoft.com/office/powerpoint/2010/main" val="72469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3</a:t>
            </a:fld>
            <a:endParaRPr lang="en-US"/>
          </a:p>
        </p:txBody>
      </p:sp>
    </p:spTree>
    <p:extLst>
      <p:ext uri="{BB962C8B-B14F-4D97-AF65-F5344CB8AC3E}">
        <p14:creationId xmlns:p14="http://schemas.microsoft.com/office/powerpoint/2010/main" val="4174513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21</a:t>
            </a:fld>
            <a:endParaRPr lang="en-US"/>
          </a:p>
        </p:txBody>
      </p:sp>
    </p:spTree>
    <p:extLst>
      <p:ext uri="{BB962C8B-B14F-4D97-AF65-F5344CB8AC3E}">
        <p14:creationId xmlns:p14="http://schemas.microsoft.com/office/powerpoint/2010/main" val="2913365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22</a:t>
            </a:fld>
            <a:endParaRPr lang="en-US"/>
          </a:p>
        </p:txBody>
      </p:sp>
    </p:spTree>
    <p:extLst>
      <p:ext uri="{BB962C8B-B14F-4D97-AF65-F5344CB8AC3E}">
        <p14:creationId xmlns:p14="http://schemas.microsoft.com/office/powerpoint/2010/main" val="3535594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23</a:t>
            </a:fld>
            <a:endParaRPr lang="en-US"/>
          </a:p>
        </p:txBody>
      </p:sp>
    </p:spTree>
    <p:extLst>
      <p:ext uri="{BB962C8B-B14F-4D97-AF65-F5344CB8AC3E}">
        <p14:creationId xmlns:p14="http://schemas.microsoft.com/office/powerpoint/2010/main" val="822159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24</a:t>
            </a:fld>
            <a:endParaRPr lang="en-US"/>
          </a:p>
        </p:txBody>
      </p:sp>
    </p:spTree>
    <p:extLst>
      <p:ext uri="{BB962C8B-B14F-4D97-AF65-F5344CB8AC3E}">
        <p14:creationId xmlns:p14="http://schemas.microsoft.com/office/powerpoint/2010/main" val="1406038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25</a:t>
            </a:fld>
            <a:endParaRPr lang="en-US"/>
          </a:p>
        </p:txBody>
      </p:sp>
    </p:spTree>
    <p:extLst>
      <p:ext uri="{BB962C8B-B14F-4D97-AF65-F5344CB8AC3E}">
        <p14:creationId xmlns:p14="http://schemas.microsoft.com/office/powerpoint/2010/main" val="256884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26</a:t>
            </a:fld>
            <a:endParaRPr lang="en-US"/>
          </a:p>
        </p:txBody>
      </p:sp>
    </p:spTree>
    <p:extLst>
      <p:ext uri="{BB962C8B-B14F-4D97-AF65-F5344CB8AC3E}">
        <p14:creationId xmlns:p14="http://schemas.microsoft.com/office/powerpoint/2010/main" val="37158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27</a:t>
            </a:fld>
            <a:endParaRPr lang="en-US"/>
          </a:p>
        </p:txBody>
      </p:sp>
    </p:spTree>
    <p:extLst>
      <p:ext uri="{BB962C8B-B14F-4D97-AF65-F5344CB8AC3E}">
        <p14:creationId xmlns:p14="http://schemas.microsoft.com/office/powerpoint/2010/main" val="2507727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28</a:t>
            </a:fld>
            <a:endParaRPr lang="en-US"/>
          </a:p>
        </p:txBody>
      </p:sp>
    </p:spTree>
    <p:extLst>
      <p:ext uri="{BB962C8B-B14F-4D97-AF65-F5344CB8AC3E}">
        <p14:creationId xmlns:p14="http://schemas.microsoft.com/office/powerpoint/2010/main" val="1240888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29</a:t>
            </a:fld>
            <a:endParaRPr lang="en-US"/>
          </a:p>
        </p:txBody>
      </p:sp>
    </p:spTree>
    <p:extLst>
      <p:ext uri="{BB962C8B-B14F-4D97-AF65-F5344CB8AC3E}">
        <p14:creationId xmlns:p14="http://schemas.microsoft.com/office/powerpoint/2010/main" val="1239415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30</a:t>
            </a:fld>
            <a:endParaRPr lang="en-US"/>
          </a:p>
        </p:txBody>
      </p:sp>
    </p:spTree>
    <p:extLst>
      <p:ext uri="{BB962C8B-B14F-4D97-AF65-F5344CB8AC3E}">
        <p14:creationId xmlns:p14="http://schemas.microsoft.com/office/powerpoint/2010/main" val="396408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4</a:t>
            </a:fld>
            <a:endParaRPr lang="en-US"/>
          </a:p>
        </p:txBody>
      </p:sp>
    </p:spTree>
    <p:extLst>
      <p:ext uri="{BB962C8B-B14F-4D97-AF65-F5344CB8AC3E}">
        <p14:creationId xmlns:p14="http://schemas.microsoft.com/office/powerpoint/2010/main" val="30350572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31</a:t>
            </a:fld>
            <a:endParaRPr lang="en-US"/>
          </a:p>
        </p:txBody>
      </p:sp>
    </p:spTree>
    <p:extLst>
      <p:ext uri="{BB962C8B-B14F-4D97-AF65-F5344CB8AC3E}">
        <p14:creationId xmlns:p14="http://schemas.microsoft.com/office/powerpoint/2010/main" val="1220508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32</a:t>
            </a:fld>
            <a:endParaRPr lang="en-US"/>
          </a:p>
        </p:txBody>
      </p:sp>
    </p:spTree>
    <p:extLst>
      <p:ext uri="{BB962C8B-B14F-4D97-AF65-F5344CB8AC3E}">
        <p14:creationId xmlns:p14="http://schemas.microsoft.com/office/powerpoint/2010/main" val="654125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33</a:t>
            </a:fld>
            <a:endParaRPr lang="en-US"/>
          </a:p>
        </p:txBody>
      </p:sp>
    </p:spTree>
    <p:extLst>
      <p:ext uri="{BB962C8B-B14F-4D97-AF65-F5344CB8AC3E}">
        <p14:creationId xmlns:p14="http://schemas.microsoft.com/office/powerpoint/2010/main" val="133542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5</a:t>
            </a:fld>
            <a:endParaRPr lang="en-US"/>
          </a:p>
        </p:txBody>
      </p:sp>
    </p:spTree>
    <p:extLst>
      <p:ext uri="{BB962C8B-B14F-4D97-AF65-F5344CB8AC3E}">
        <p14:creationId xmlns:p14="http://schemas.microsoft.com/office/powerpoint/2010/main" val="171075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6</a:t>
            </a:fld>
            <a:endParaRPr lang="en-US"/>
          </a:p>
        </p:txBody>
      </p:sp>
    </p:spTree>
    <p:extLst>
      <p:ext uri="{BB962C8B-B14F-4D97-AF65-F5344CB8AC3E}">
        <p14:creationId xmlns:p14="http://schemas.microsoft.com/office/powerpoint/2010/main" val="226955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73DD2-7024-4392-BB7D-4C384C2651C0}" type="slidenum">
              <a:rPr lang="en-US" smtClean="0"/>
              <a:t>7</a:t>
            </a:fld>
            <a:endParaRPr lang="en-US"/>
          </a:p>
        </p:txBody>
      </p:sp>
    </p:spTree>
    <p:extLst>
      <p:ext uri="{BB962C8B-B14F-4D97-AF65-F5344CB8AC3E}">
        <p14:creationId xmlns:p14="http://schemas.microsoft.com/office/powerpoint/2010/main" val="396807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8</a:t>
            </a:fld>
            <a:endParaRPr lang="en-US"/>
          </a:p>
        </p:txBody>
      </p:sp>
    </p:spTree>
    <p:extLst>
      <p:ext uri="{BB962C8B-B14F-4D97-AF65-F5344CB8AC3E}">
        <p14:creationId xmlns:p14="http://schemas.microsoft.com/office/powerpoint/2010/main" val="3026611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9</a:t>
            </a:fld>
            <a:endParaRPr lang="en-US"/>
          </a:p>
        </p:txBody>
      </p:sp>
    </p:spTree>
    <p:extLst>
      <p:ext uri="{BB962C8B-B14F-4D97-AF65-F5344CB8AC3E}">
        <p14:creationId xmlns:p14="http://schemas.microsoft.com/office/powerpoint/2010/main" val="2429565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6B73DD2-7024-4392-BB7D-4C384C2651C0}" type="slidenum">
              <a:rPr lang="en-US" smtClean="0"/>
              <a:t>10</a:t>
            </a:fld>
            <a:endParaRPr lang="en-US"/>
          </a:p>
        </p:txBody>
      </p:sp>
    </p:spTree>
    <p:extLst>
      <p:ext uri="{BB962C8B-B14F-4D97-AF65-F5344CB8AC3E}">
        <p14:creationId xmlns:p14="http://schemas.microsoft.com/office/powerpoint/2010/main" val="40314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2601936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269500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423034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7C803-E72F-4B88-834D-BFB303F90182}"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336358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B7C803-E72F-4B88-834D-BFB303F90182}"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339256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B7C803-E72F-4B88-834D-BFB303F90182}"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87496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B7C803-E72F-4B88-834D-BFB303F90182}" type="datetimeFigureOut">
              <a:rPr lang="en-US" smtClean="0"/>
              <a:t>7/30/2018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125386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B7C803-E72F-4B88-834D-BFB303F90182}" type="datetimeFigureOut">
              <a:rPr lang="en-US" smtClean="0"/>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160332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7C803-E72F-4B88-834D-BFB303F90182}" type="datetimeFigureOut">
              <a:rPr lang="en-US" smtClean="0"/>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426427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B7C803-E72F-4B88-834D-BFB303F90182}"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324608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B7C803-E72F-4B88-834D-BFB303F90182}"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BA969-1CEE-4FA0-A19F-447DB5FDE8A4}" type="slidenum">
              <a:rPr lang="en-US" smtClean="0"/>
              <a:t>‹#›</a:t>
            </a:fld>
            <a:endParaRPr lang="en-US"/>
          </a:p>
        </p:txBody>
      </p:sp>
    </p:spTree>
    <p:extLst>
      <p:ext uri="{BB962C8B-B14F-4D97-AF65-F5344CB8AC3E}">
        <p14:creationId xmlns:p14="http://schemas.microsoft.com/office/powerpoint/2010/main" val="54994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1000">
              <a:schemeClr val="bg1"/>
            </a:gs>
            <a:gs pos="96000">
              <a:srgbClr val="00B050"/>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7C803-E72F-4B88-834D-BFB303F90182}" type="datetimeFigureOut">
              <a:rPr lang="en-US" smtClean="0"/>
              <a:t>7/30/2018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BA969-1CEE-4FA0-A19F-447DB5FDE8A4}" type="slidenum">
              <a:rPr lang="en-US" smtClean="0"/>
              <a:t>‹#›</a:t>
            </a:fld>
            <a:endParaRPr lang="en-US"/>
          </a:p>
        </p:txBody>
      </p:sp>
    </p:spTree>
    <p:extLst>
      <p:ext uri="{BB962C8B-B14F-4D97-AF65-F5344CB8AC3E}">
        <p14:creationId xmlns:p14="http://schemas.microsoft.com/office/powerpoint/2010/main" val="182046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69430"/>
            <a:ext cx="9144000" cy="3189173"/>
          </a:xfrm>
        </p:spPr>
        <p:txBody>
          <a:bodyPr>
            <a:normAutofit fontScale="90000"/>
          </a:bodyPr>
          <a:lstStyle/>
          <a:p>
            <a:r>
              <a:rPr lang="en-US" dirty="0" smtClean="0"/>
              <a:t>Six Sigma Yellow Belt/ </a:t>
            </a:r>
            <a:br>
              <a:rPr lang="en-US" dirty="0" smtClean="0"/>
            </a:br>
            <a:r>
              <a:rPr lang="en-US" dirty="0" smtClean="0"/>
              <a:t>Six Sigma Green Belt </a:t>
            </a:r>
            <a:br>
              <a:rPr lang="en-US" dirty="0" smtClean="0"/>
            </a:br>
            <a:r>
              <a:rPr lang="en-US" dirty="0" smtClean="0"/>
              <a:t>Exam questions and answers with explanation</a:t>
            </a:r>
            <a:endParaRPr lang="en-US" dirty="0"/>
          </a:p>
        </p:txBody>
      </p:sp>
      <p:sp>
        <p:nvSpPr>
          <p:cNvPr id="3" name="Subtitle 2"/>
          <p:cNvSpPr>
            <a:spLocks noGrp="1"/>
          </p:cNvSpPr>
          <p:nvPr>
            <p:ph type="subTitle" idx="1"/>
          </p:nvPr>
        </p:nvSpPr>
        <p:spPr>
          <a:xfrm>
            <a:off x="1524000" y="4839995"/>
            <a:ext cx="9144000" cy="1655762"/>
          </a:xfrm>
        </p:spPr>
        <p:txBody>
          <a:bodyPr>
            <a:normAutofit fontScale="92500" lnSpcReduction="10000"/>
          </a:bodyPr>
          <a:lstStyle/>
          <a:p>
            <a:r>
              <a:rPr lang="en-US" dirty="0" smtClean="0">
                <a:solidFill>
                  <a:srgbClr val="7030A0"/>
                </a:solidFill>
              </a:rPr>
              <a:t>Presented by </a:t>
            </a:r>
          </a:p>
          <a:p>
            <a:r>
              <a:rPr lang="en-US" b="1" dirty="0" smtClean="0">
                <a:solidFill>
                  <a:srgbClr val="7030A0"/>
                </a:solidFill>
              </a:rPr>
              <a:t>Tanmoy Das</a:t>
            </a:r>
          </a:p>
          <a:p>
            <a:r>
              <a:rPr lang="en-US" dirty="0" smtClean="0">
                <a:solidFill>
                  <a:srgbClr val="7030A0"/>
                </a:solidFill>
              </a:rPr>
              <a:t>Certified Six Sigma Green Belt, American Society for Quality</a:t>
            </a:r>
          </a:p>
          <a:p>
            <a:r>
              <a:rPr lang="en-US" dirty="0" smtClean="0">
                <a:solidFill>
                  <a:srgbClr val="7030A0"/>
                </a:solidFill>
              </a:rPr>
              <a:t>Trained on Quality Improvement Associates, AMTC, Tallahassee, Florida</a:t>
            </a:r>
            <a:endParaRPr lang="en-US" dirty="0">
              <a:solidFill>
                <a:srgbClr val="7030A0"/>
              </a:solidFill>
            </a:endParaRPr>
          </a:p>
        </p:txBody>
      </p:sp>
    </p:spTree>
    <p:extLst>
      <p:ext uri="{BB962C8B-B14F-4D97-AF65-F5344CB8AC3E}">
        <p14:creationId xmlns:p14="http://schemas.microsoft.com/office/powerpoint/2010/main" val="2272438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327432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In a project, defect density </a:t>
            </a:r>
            <a:r>
              <a:rPr lang="en-US" sz="2400" b="1" dirty="0">
                <a:solidFill>
                  <a:srgbClr val="FF0000"/>
                </a:solidFill>
              </a:rPr>
              <a:t>increases</a:t>
            </a:r>
            <a:r>
              <a:rPr lang="en-US" sz="2400" b="1" dirty="0">
                <a:solidFill>
                  <a:srgbClr val="7030A0"/>
                </a:solidFill>
              </a:rPr>
              <a:t> and Productivity </a:t>
            </a:r>
            <a:r>
              <a:rPr lang="en-US" sz="2400" b="1" dirty="0">
                <a:solidFill>
                  <a:srgbClr val="FF0000"/>
                </a:solidFill>
              </a:rPr>
              <a:t>decreases</a:t>
            </a:r>
            <a:r>
              <a:rPr lang="en-US" sz="2400" b="1" dirty="0">
                <a:solidFill>
                  <a:srgbClr val="7030A0"/>
                </a:solidFill>
              </a:rPr>
              <a:t> in subsequent releases. Indicate what kind of relationship that you can interpret in this pair (x, y)?</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Weak </a:t>
            </a:r>
            <a:r>
              <a:rPr lang="en-US" sz="2400" dirty="0"/>
              <a:t>Positive Correlation</a:t>
            </a:r>
            <a:br>
              <a:rPr lang="en-US" sz="2400" dirty="0"/>
            </a:br>
            <a:r>
              <a:rPr lang="en-US" sz="2400" dirty="0" smtClean="0"/>
              <a:t>	Strong </a:t>
            </a:r>
            <a:r>
              <a:rPr lang="en-US" sz="2400" dirty="0"/>
              <a:t>Negative Correlation</a:t>
            </a:r>
            <a:br>
              <a:rPr lang="en-US" sz="2400" dirty="0"/>
            </a:br>
            <a:r>
              <a:rPr lang="en-US" sz="2400" dirty="0" smtClean="0"/>
              <a:t>	No </a:t>
            </a:r>
            <a:r>
              <a:rPr lang="en-US" sz="2400" dirty="0"/>
              <a:t>relation</a:t>
            </a:r>
            <a:br>
              <a:rPr lang="en-US" sz="2400" dirty="0"/>
            </a:br>
            <a:r>
              <a:rPr lang="en-US" sz="2400" dirty="0" smtClean="0"/>
              <a:t>	Strong </a:t>
            </a:r>
            <a:r>
              <a:rPr lang="en-US" sz="2400" dirty="0"/>
              <a:t>Positive Correlation</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Strong Negative Correlation </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4"/>
          <a:stretch>
            <a:fillRect/>
          </a:stretch>
        </p:blipFill>
        <p:spPr>
          <a:xfrm>
            <a:off x="6207573" y="1479665"/>
            <a:ext cx="5984428" cy="5390931"/>
          </a:xfrm>
          <a:prstGeom prst="rect">
            <a:avLst/>
          </a:prstGeom>
        </p:spPr>
      </p:pic>
      <p:sp>
        <p:nvSpPr>
          <p:cNvPr id="12" name="TextBox 11"/>
          <p:cNvSpPr txBox="1"/>
          <p:nvPr/>
        </p:nvSpPr>
        <p:spPr>
          <a:xfrm rot="16200000">
            <a:off x="5487686" y="3623772"/>
            <a:ext cx="2721642" cy="707886"/>
          </a:xfrm>
          <a:prstGeom prst="rect">
            <a:avLst/>
          </a:prstGeom>
          <a:noFill/>
        </p:spPr>
        <p:txBody>
          <a:bodyPr wrap="none" rtlCol="0">
            <a:spAutoFit/>
          </a:bodyPr>
          <a:lstStyle/>
          <a:p>
            <a:r>
              <a:rPr lang="en-US" sz="4000" b="1" dirty="0" smtClean="0">
                <a:solidFill>
                  <a:srgbClr val="FF0000"/>
                </a:solidFill>
              </a:rPr>
              <a:t>Productivity</a:t>
            </a:r>
            <a:endParaRPr lang="en-US" sz="4000" b="1" dirty="0">
              <a:solidFill>
                <a:srgbClr val="FF0000"/>
              </a:solidFill>
            </a:endParaRPr>
          </a:p>
        </p:txBody>
      </p:sp>
      <p:cxnSp>
        <p:nvCxnSpPr>
          <p:cNvPr id="14" name="Straight Connector 13"/>
          <p:cNvCxnSpPr/>
          <p:nvPr/>
        </p:nvCxnSpPr>
        <p:spPr>
          <a:xfrm>
            <a:off x="7647709" y="2876204"/>
            <a:ext cx="3706091" cy="2511722"/>
          </a:xfrm>
          <a:prstGeom prst="line">
            <a:avLst/>
          </a:prstGeom>
          <a:ln w="762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1598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89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pPr lvl="0" eaLnBrk="0" fontAlgn="base" hangingPunct="0">
              <a:lnSpc>
                <a:spcPct val="100000"/>
              </a:lnSpc>
              <a:spcAft>
                <a:spcPct val="0"/>
              </a:spcAft>
            </a:pPr>
            <a:r>
              <a:rPr lang="en-US" sz="2400" b="1" u="sng" dirty="0" smtClean="0"/>
              <a:t>Question: </a:t>
            </a:r>
            <a:r>
              <a:rPr lang="en-US" sz="2400" b="1" dirty="0" smtClean="0">
                <a:solidFill>
                  <a:srgbClr val="7030A0"/>
                </a:solidFill>
              </a:rPr>
              <a:t/>
            </a:r>
            <a:br>
              <a:rPr lang="en-US" sz="2400" b="1" dirty="0" smtClean="0">
                <a:solidFill>
                  <a:srgbClr val="7030A0"/>
                </a:solidFill>
              </a:rPr>
            </a:br>
            <a:r>
              <a:rPr kumimoji="0" lang="en-US" sz="2400" b="1" i="0" u="none" strike="noStrike" cap="none" normalizeH="0" baseline="0" dirty="0" smtClean="0">
                <a:ln>
                  <a:noFill/>
                </a:ln>
                <a:solidFill>
                  <a:srgbClr val="7030A0"/>
                </a:solidFill>
                <a:effectLst/>
                <a:latin typeface="Roboto"/>
              </a:rPr>
              <a:t>Which of the following are characteristics of the inputs to a process? </a:t>
            </a:r>
            <a:r>
              <a:rPr kumimoji="0" lang="en-US" sz="2400" i="0" u="none" strike="noStrike" cap="none" normalizeH="0" baseline="0" dirty="0" smtClean="0">
                <a:ln>
                  <a:noFill/>
                </a:ln>
                <a:effectLst/>
                <a:latin typeface="Roboto"/>
              </a:rPr>
              <a:t>[</a:t>
            </a:r>
            <a:r>
              <a:rPr kumimoji="0" lang="en-US" sz="2400" b="0" i="0" u="none" strike="noStrike" cap="none" normalizeH="0" baseline="0" dirty="0" smtClean="0">
                <a:ln>
                  <a:noFill/>
                </a:ln>
                <a:solidFill>
                  <a:srgbClr val="444444"/>
                </a:solidFill>
                <a:effectLst/>
                <a:latin typeface="Roboto"/>
              </a:rPr>
              <a:t>Multiple choice]</a:t>
            </a:r>
            <a:br>
              <a:rPr kumimoji="0" lang="en-US" sz="2400" b="0" i="0" u="none" strike="noStrike" cap="none" normalizeH="0" baseline="0" dirty="0" smtClean="0">
                <a:ln>
                  <a:noFill/>
                </a:ln>
                <a:solidFill>
                  <a:srgbClr val="444444"/>
                </a:solidFill>
                <a:effectLst/>
                <a:latin typeface="Roboto"/>
              </a:rPr>
            </a:br>
            <a:r>
              <a:rPr kumimoji="0" lang="en-US" sz="2000" b="0" i="0" u="none" strike="noStrike" cap="none" normalizeH="0" baseline="0" dirty="0" smtClean="0">
                <a:ln>
                  <a:noFill/>
                </a:ln>
                <a:solidFill>
                  <a:srgbClr val="444444"/>
                </a:solidFill>
                <a:effectLst/>
                <a:latin typeface="Roboto"/>
              </a:rPr>
              <a:t>  </a:t>
            </a:r>
            <a:r>
              <a:rPr kumimoji="0" lang="en-US" sz="2400" b="0" i="0" u="none" strike="noStrike" cap="none" normalizeH="0" baseline="0" dirty="0" smtClean="0">
                <a:ln>
                  <a:noFill/>
                </a:ln>
                <a:solidFill>
                  <a:srgbClr val="444444"/>
                </a:solidFill>
                <a:effectLst/>
                <a:latin typeface="Roboto"/>
              </a:rPr>
              <a:t> </a:t>
            </a:r>
            <a:r>
              <a:rPr kumimoji="0" lang="en-US" sz="2000" b="0" i="0" u="none" strike="noStrike" cap="none" normalizeH="0" baseline="0" dirty="0" smtClean="0">
                <a:ln>
                  <a:noFill/>
                </a:ln>
                <a:solidFill>
                  <a:srgbClr val="444444"/>
                </a:solidFill>
                <a:effectLst/>
                <a:latin typeface="Roboto"/>
              </a:rPr>
              <a:t>    </a:t>
            </a:r>
            <a:r>
              <a:rPr kumimoji="0" lang="en-US" sz="2400" b="0" i="0" u="none" strike="noStrike" cap="none" normalizeH="0" baseline="0" dirty="0" smtClean="0">
                <a:ln>
                  <a:noFill/>
                </a:ln>
                <a:effectLst/>
                <a:latin typeface="Roboto"/>
              </a:rPr>
              <a:t>These are referred to as the x variables</a:t>
            </a:r>
            <a:r>
              <a:rPr kumimoji="0" lang="en-US" sz="1600" b="0" i="0" u="none" strike="noStrike" cap="none" normalizeH="0" baseline="0" dirty="0" smtClean="0">
                <a:ln>
                  <a:noFill/>
                </a:ln>
                <a:effectLst/>
              </a:rPr>
              <a:t/>
            </a:r>
            <a:br>
              <a:rPr kumimoji="0" lang="en-US" sz="1600" b="0" i="0" u="none" strike="noStrike" cap="none" normalizeH="0" baseline="0" dirty="0" smtClean="0">
                <a:ln>
                  <a:noFill/>
                </a:ln>
                <a:effectLst/>
              </a:rPr>
            </a:b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 </a:t>
            </a: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These are the "causes" that create the effect</a:t>
            </a:r>
            <a:r>
              <a:rPr kumimoji="0" lang="en-US" sz="1600" b="0" i="0" u="none" strike="noStrike" cap="none" normalizeH="0" baseline="0" dirty="0" smtClean="0">
                <a:ln>
                  <a:noFill/>
                </a:ln>
                <a:effectLst/>
              </a:rPr>
              <a:t/>
            </a:r>
            <a:br>
              <a:rPr kumimoji="0" lang="en-US" sz="1600" b="0" i="0" u="none" strike="noStrike" cap="none" normalizeH="0" baseline="0" dirty="0" smtClean="0">
                <a:ln>
                  <a:noFill/>
                </a:ln>
                <a:effectLst/>
              </a:rPr>
            </a:b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 </a:t>
            </a: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A process output is a function of its inputs</a:t>
            </a:r>
            <a:r>
              <a:rPr kumimoji="0" lang="en-US" sz="1600" b="0" i="0" u="none" strike="noStrike" cap="none" normalizeH="0" baseline="0" dirty="0" smtClean="0">
                <a:ln>
                  <a:noFill/>
                </a:ln>
                <a:effectLst/>
              </a:rPr>
              <a:t/>
            </a:r>
            <a:br>
              <a:rPr kumimoji="0" lang="en-US" sz="1600" b="0" i="0" u="none" strike="noStrike" cap="none" normalizeH="0" baseline="0" dirty="0" smtClean="0">
                <a:ln>
                  <a:noFill/>
                </a:ln>
                <a:effectLst/>
              </a:rPr>
            </a:b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 </a:t>
            </a:r>
            <a:r>
              <a:rPr kumimoji="0" lang="en-US" sz="2000" b="0" i="0" u="none" strike="noStrike" cap="none" normalizeH="0" baseline="0" dirty="0" smtClean="0">
                <a:ln>
                  <a:noFill/>
                </a:ln>
                <a:effectLst/>
                <a:latin typeface="Roboto"/>
              </a:rPr>
              <a:t>    </a:t>
            </a:r>
            <a:r>
              <a:rPr kumimoji="0" lang="en-US" sz="2400" b="0" i="0" u="none" strike="noStrike" cap="none" normalizeH="0" baseline="0" dirty="0" smtClean="0">
                <a:ln>
                  <a:noFill/>
                </a:ln>
                <a:effectLst/>
                <a:latin typeface="Roboto"/>
              </a:rPr>
              <a:t>None of the above</a:t>
            </a:r>
            <a:r>
              <a:rPr kumimoji="0" lang="en-US" sz="2000" b="0" i="0" u="none" strike="noStrike" cap="none" normalizeH="0" baseline="0" dirty="0" smtClean="0">
                <a:ln>
                  <a:noFill/>
                </a:ln>
                <a:solidFill>
                  <a:srgbClr val="444444"/>
                </a:solidFill>
                <a:effectLst/>
                <a:latin typeface="Roboto"/>
              </a:rPr>
              <a:t/>
            </a:r>
            <a:br>
              <a:rPr kumimoji="0" lang="en-US" sz="2000" b="0" i="0" u="none" strike="noStrike" cap="none" normalizeH="0" baseline="0" dirty="0" smtClean="0">
                <a:ln>
                  <a:noFill/>
                </a:ln>
                <a:solidFill>
                  <a:srgbClr val="444444"/>
                </a:solidFill>
                <a:effectLst/>
                <a:latin typeface="Roboto"/>
              </a:rPr>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1,2,3</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
        <p:nvSpPr>
          <p:cNvPr id="15" name="Rectangle 11"/>
          <p:cNvSpPr>
            <a:spLocks noChangeArrowheads="1"/>
          </p:cNvSpPr>
          <p:nvPr/>
        </p:nvSpPr>
        <p:spPr bwMode="auto">
          <a:xfrm>
            <a:off x="1757082" y="1950686"/>
            <a:ext cx="65" cy="2897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sz="1300" b="0" i="0" u="none" strike="noStrike" cap="none" normalizeH="0" baseline="0" dirty="0" smtClean="0">
              <a:ln>
                <a:noFill/>
              </a:ln>
              <a:solidFill>
                <a:srgbClr val="444444"/>
              </a:solidFill>
              <a:effectLst/>
              <a:latin typeface="Roboto"/>
            </a:endParaRPr>
          </a:p>
        </p:txBody>
      </p:sp>
      <p:sp>
        <p:nvSpPr>
          <p:cNvPr id="16" name="AutoShape 12" descr="https://www.proprofs.com/quiz-school/images/success.svg?v=2"/>
          <p:cNvSpPr>
            <a:spLocks noChangeAspect="1" noChangeArrowheads="1"/>
          </p:cNvSpPr>
          <p:nvPr/>
        </p:nvSpPr>
        <p:spPr bwMode="auto">
          <a:xfrm>
            <a:off x="46038" y="-21272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3" descr="https://www.proprofs.com/quiz-school/images/success.svg?v=2"/>
          <p:cNvSpPr>
            <a:spLocks noChangeAspect="1" noChangeArrowheads="1"/>
          </p:cNvSpPr>
          <p:nvPr/>
        </p:nvSpPr>
        <p:spPr bwMode="auto">
          <a:xfrm>
            <a:off x="46038" y="1587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4" descr="https://www.proprofs.com/quiz-school/images/success.svg?v=2"/>
          <p:cNvSpPr>
            <a:spLocks noChangeAspect="1" noChangeArrowheads="1"/>
          </p:cNvSpPr>
          <p:nvPr/>
        </p:nvSpPr>
        <p:spPr bwMode="auto">
          <a:xfrm>
            <a:off x="46038" y="24447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5" descr="https://www.proprofs.com/quiz-school/images/oval_new.svg?v=1"/>
          <p:cNvSpPr>
            <a:spLocks noChangeAspect="1" noChangeArrowheads="1"/>
          </p:cNvSpPr>
          <p:nvPr/>
        </p:nvSpPr>
        <p:spPr bwMode="auto">
          <a:xfrm>
            <a:off x="46038" y="473075"/>
            <a:ext cx="2381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1813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Six Sigma is a term used to indicate that there are 6 Standard Deviations below and above the process Mean and within upper and lower specification limits.</a:t>
            </a:r>
            <a:br>
              <a:rPr lang="en-US" sz="2400" b="1" dirty="0">
                <a:solidFill>
                  <a:srgbClr val="7030A0"/>
                </a:solidFill>
              </a:rPr>
            </a:br>
            <a:r>
              <a:rPr lang="en-US" sz="2400" b="1" dirty="0" smtClean="0">
                <a:solidFill>
                  <a:srgbClr val="7030A0"/>
                </a:solidFill>
              </a:rPr>
              <a:t>	</a:t>
            </a:r>
            <a:r>
              <a:rPr lang="en-US" sz="2400" dirty="0" smtClean="0"/>
              <a:t>True</a:t>
            </a:r>
            <a:r>
              <a:rPr lang="en-US" sz="2400" dirty="0"/>
              <a:t/>
            </a:r>
            <a:br>
              <a:rPr lang="en-US" sz="2400" dirty="0"/>
            </a:br>
            <a:r>
              <a:rPr lang="en-US" sz="2400" dirty="0" smtClean="0"/>
              <a:t>	False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True</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8040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What is the percentage of perfection in a process operating at +/- 3 Sigma level</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99.999660 </a:t>
            </a:r>
            <a:r>
              <a:rPr lang="en-US" sz="2400" dirty="0"/>
              <a:t>%</a:t>
            </a:r>
            <a:br>
              <a:rPr lang="en-US" sz="2400" dirty="0"/>
            </a:br>
            <a:r>
              <a:rPr lang="en-US" sz="2400" dirty="0" smtClean="0"/>
              <a:t>	99.999999</a:t>
            </a:r>
            <a:r>
              <a:rPr lang="en-US" sz="2400" dirty="0"/>
              <a:t>. %</a:t>
            </a:r>
            <a:br>
              <a:rPr lang="en-US" sz="2400" dirty="0"/>
            </a:br>
            <a:r>
              <a:rPr lang="en-US" sz="2400" dirty="0" smtClean="0"/>
              <a:t>	99.976700 </a:t>
            </a:r>
            <a:r>
              <a:rPr lang="en-US" sz="2400" dirty="0"/>
              <a:t>%</a:t>
            </a:r>
            <a:br>
              <a:rPr lang="en-US" sz="2400" dirty="0"/>
            </a:br>
            <a:r>
              <a:rPr lang="en-US" sz="2400" dirty="0" smtClean="0"/>
              <a:t>	3.4 DPMO</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99.976700 %</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3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1" y="1498480"/>
            <a:ext cx="11790219" cy="2047118"/>
          </a:xfrm>
        </p:spPr>
        <p:txBody>
          <a:bodyPr>
            <a:noAutofit/>
          </a:bodyPr>
          <a:lstStyle/>
          <a:p>
            <a:r>
              <a:rPr lang="en-US" sz="3200" b="1" u="sng" dirty="0" smtClean="0"/>
              <a:t>Question: </a:t>
            </a:r>
            <a:r>
              <a:rPr lang="en-US" sz="3200" b="1" dirty="0"/>
              <a:t> </a:t>
            </a:r>
            <a:r>
              <a:rPr lang="en-US" sz="3200" b="1" dirty="0" smtClean="0">
                <a:solidFill>
                  <a:srgbClr val="7030A0"/>
                </a:solidFill>
              </a:rPr>
              <a:t>Which </a:t>
            </a:r>
            <a:r>
              <a:rPr lang="en-US" sz="3200" b="1" dirty="0">
                <a:solidFill>
                  <a:srgbClr val="7030A0"/>
                </a:solidFill>
              </a:rPr>
              <a:t>of the following is NOT an advantage of </a:t>
            </a:r>
            <a:r>
              <a:rPr lang="en-US" sz="3200" b="1" dirty="0" smtClean="0">
                <a:solidFill>
                  <a:srgbClr val="7030A0"/>
                </a:solidFill>
              </a:rPr>
              <a:t/>
            </a:r>
            <a:br>
              <a:rPr lang="en-US" sz="3200" b="1" dirty="0" smtClean="0">
                <a:solidFill>
                  <a:srgbClr val="7030A0"/>
                </a:solidFill>
              </a:rPr>
            </a:br>
            <a:r>
              <a:rPr lang="en-US" sz="3200" b="1" dirty="0" smtClean="0">
                <a:solidFill>
                  <a:srgbClr val="7030A0"/>
                </a:solidFill>
              </a:rPr>
              <a:t>using </a:t>
            </a:r>
            <a:r>
              <a:rPr lang="en-US" sz="3200" b="1" dirty="0">
                <a:solidFill>
                  <a:srgbClr val="7030A0"/>
                </a:solidFill>
              </a:rPr>
              <a:t>a median?</a:t>
            </a:r>
            <a:r>
              <a:rPr lang="en-US" sz="3200" dirty="0">
                <a:solidFill>
                  <a:srgbClr val="7030A0"/>
                </a:solidFill>
              </a:rPr>
              <a:t/>
            </a:r>
            <a:br>
              <a:rPr lang="en-US" sz="3200" dirty="0">
                <a:solidFill>
                  <a:srgbClr val="7030A0"/>
                </a:solidFill>
              </a:rPr>
            </a:br>
            <a:r>
              <a:rPr lang="en-US" sz="3200" dirty="0" smtClean="0"/>
              <a:t>	</a:t>
            </a:r>
            <a:r>
              <a:rPr lang="en-US" sz="3200" dirty="0" smtClean="0"/>
              <a:t>1. Extreme </a:t>
            </a:r>
            <a:r>
              <a:rPr lang="en-US" sz="3200" dirty="0"/>
              <a:t>values do not affect the median as strongly as </a:t>
            </a:r>
            <a:r>
              <a:rPr lang="en-US" sz="3200" dirty="0" smtClean="0"/>
              <a:t>			they </a:t>
            </a:r>
            <a:r>
              <a:rPr lang="en-US" sz="3200" dirty="0"/>
              <a:t>affect Mean</a:t>
            </a:r>
            <a:r>
              <a:rPr lang="en-US" sz="3200" dirty="0">
                <a:solidFill>
                  <a:srgbClr val="FF0000"/>
                </a:solidFill>
              </a:rPr>
              <a:t/>
            </a:r>
            <a:br>
              <a:rPr lang="en-US" sz="3200" dirty="0">
                <a:solidFill>
                  <a:srgbClr val="FF0000"/>
                </a:solidFill>
              </a:rPr>
            </a:br>
            <a:r>
              <a:rPr lang="en-US" sz="3200" dirty="0" smtClean="0">
                <a:solidFill>
                  <a:srgbClr val="FF0000"/>
                </a:solidFill>
              </a:rPr>
              <a:t>	</a:t>
            </a:r>
            <a:r>
              <a:rPr lang="en-US" sz="3200" dirty="0" smtClean="0">
                <a:solidFill>
                  <a:srgbClr val="FF0000"/>
                </a:solidFill>
              </a:rPr>
              <a:t>2. A </a:t>
            </a:r>
            <a:r>
              <a:rPr lang="en-US" sz="3200" dirty="0">
                <a:solidFill>
                  <a:srgbClr val="FF0000"/>
                </a:solidFill>
              </a:rPr>
              <a:t>median can be calculated for qualitative </a:t>
            </a:r>
            <a:r>
              <a:rPr lang="en-US" sz="3200" dirty="0" smtClean="0">
                <a:solidFill>
                  <a:srgbClr val="FF0000"/>
                </a:solidFill>
              </a:rPr>
              <a:t>descriptions</a:t>
            </a:r>
            <a:r>
              <a:rPr lang="en-US" sz="3200" dirty="0"/>
              <a:t/>
            </a:r>
            <a:br>
              <a:rPr lang="en-US" sz="3200" dirty="0"/>
            </a:br>
            <a:r>
              <a:rPr lang="en-US" sz="3200" dirty="0" smtClean="0"/>
              <a:t>	</a:t>
            </a:r>
            <a:r>
              <a:rPr lang="en-US" sz="3200" dirty="0" smtClean="0"/>
              <a:t>3. Median </a:t>
            </a:r>
            <a:r>
              <a:rPr lang="en-US" sz="3200" dirty="0"/>
              <a:t>is easy to understand</a:t>
            </a:r>
            <a:r>
              <a:rPr lang="en-US" sz="3200" dirty="0">
                <a:solidFill>
                  <a:srgbClr val="FF0000"/>
                </a:solidFill>
              </a:rPr>
              <a:t/>
            </a:r>
            <a:br>
              <a:rPr lang="en-US" sz="3200" dirty="0">
                <a:solidFill>
                  <a:srgbClr val="FF0000"/>
                </a:solidFill>
              </a:rPr>
            </a:br>
            <a:r>
              <a:rPr lang="en-US" sz="3200" dirty="0" smtClean="0">
                <a:solidFill>
                  <a:srgbClr val="FF0000"/>
                </a:solidFill>
              </a:rPr>
              <a:t>	</a:t>
            </a:r>
            <a:r>
              <a:rPr lang="en-US" sz="3200" dirty="0" smtClean="0">
                <a:solidFill>
                  <a:srgbClr val="FF0000"/>
                </a:solidFill>
              </a:rPr>
              <a:t>4. Median </a:t>
            </a:r>
            <a:r>
              <a:rPr lang="en-US" sz="3200" dirty="0">
                <a:solidFill>
                  <a:srgbClr val="FF0000"/>
                </a:solidFill>
              </a:rPr>
              <a:t>can be calculated even for open-ended </a:t>
            </a:r>
            <a:r>
              <a:rPr lang="en-US" sz="3200" dirty="0" smtClean="0">
                <a:solidFill>
                  <a:srgbClr val="FF0000"/>
                </a:solidFill>
              </a:rPr>
              <a:t>classes</a:t>
            </a:r>
            <a:endParaRPr lang="en-US" sz="3200" dirty="0">
              <a:solidFill>
                <a:srgbClr val="FF0000"/>
              </a:solidFill>
            </a:endParaRPr>
          </a:p>
        </p:txBody>
      </p:sp>
      <p:sp>
        <p:nvSpPr>
          <p:cNvPr id="3" name="Content Placeholder 2"/>
          <p:cNvSpPr>
            <a:spLocks noGrp="1"/>
          </p:cNvSpPr>
          <p:nvPr>
            <p:ph idx="1"/>
          </p:nvPr>
        </p:nvSpPr>
        <p:spPr>
          <a:xfrm>
            <a:off x="721822" y="5147843"/>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4</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0079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7071"/>
            <a:ext cx="10515600" cy="2047118"/>
          </a:xfrm>
        </p:spPr>
        <p:txBody>
          <a:bodyPr>
            <a:noAutofit/>
          </a:bodyPr>
          <a:lstStyle/>
          <a:p>
            <a:r>
              <a:rPr lang="en-US" sz="3600" b="1" u="sng" dirty="0" smtClean="0"/>
              <a:t>Question: </a:t>
            </a:r>
            <a:r>
              <a:rPr lang="en-US" sz="3600" b="1" dirty="0"/>
              <a:t> </a:t>
            </a:r>
            <a:r>
              <a:rPr lang="en-US" sz="3600" b="1" dirty="0" smtClean="0">
                <a:solidFill>
                  <a:srgbClr val="7030A0"/>
                </a:solidFill>
              </a:rPr>
              <a:t>Which </a:t>
            </a:r>
            <a:r>
              <a:rPr lang="en-US" sz="3600" b="1" dirty="0">
                <a:solidFill>
                  <a:srgbClr val="7030A0"/>
                </a:solidFill>
              </a:rPr>
              <a:t>of the following is not a Measure of Central Tendency</a:t>
            </a:r>
            <a:r>
              <a:rPr lang="en-US" sz="3600" dirty="0">
                <a:solidFill>
                  <a:srgbClr val="7030A0"/>
                </a:solidFill>
              </a:rPr>
              <a:t/>
            </a:r>
            <a:br>
              <a:rPr lang="en-US" sz="3600" dirty="0">
                <a:solidFill>
                  <a:srgbClr val="7030A0"/>
                </a:solidFill>
              </a:rPr>
            </a:br>
            <a:r>
              <a:rPr lang="en-US" sz="3600" dirty="0" smtClean="0">
                <a:solidFill>
                  <a:srgbClr val="7030A0"/>
                </a:solidFill>
              </a:rPr>
              <a:t>	</a:t>
            </a:r>
            <a:r>
              <a:rPr lang="en-US" sz="3600" dirty="0" smtClean="0"/>
              <a:t>Geometric </a:t>
            </a:r>
            <a:r>
              <a:rPr lang="en-US" sz="3600" dirty="0"/>
              <a:t>Mean</a:t>
            </a:r>
            <a:br>
              <a:rPr lang="en-US" sz="3600" dirty="0"/>
            </a:br>
            <a:r>
              <a:rPr lang="en-US" sz="3600" dirty="0" smtClean="0"/>
              <a:t>	Median</a:t>
            </a:r>
            <a:r>
              <a:rPr lang="en-US" sz="3600" dirty="0"/>
              <a:t/>
            </a:r>
            <a:br>
              <a:rPr lang="en-US" sz="3600" dirty="0"/>
            </a:br>
            <a:r>
              <a:rPr lang="en-US" sz="3600" dirty="0" smtClean="0"/>
              <a:t>	Mode</a:t>
            </a:r>
            <a:r>
              <a:rPr lang="en-US" sz="3600" dirty="0"/>
              <a:t/>
            </a:r>
            <a:br>
              <a:rPr lang="en-US" sz="3600" dirty="0"/>
            </a:br>
            <a:r>
              <a:rPr lang="en-US" sz="3600" dirty="0" smtClean="0"/>
              <a:t>	Arithmetic Mean</a:t>
            </a:r>
            <a:endParaRPr lang="en-US" sz="3600" dirty="0"/>
          </a:p>
        </p:txBody>
      </p:sp>
      <p:sp>
        <p:nvSpPr>
          <p:cNvPr id="3" name="Content Placeholder 2"/>
          <p:cNvSpPr>
            <a:spLocks noGrp="1"/>
          </p:cNvSpPr>
          <p:nvPr>
            <p:ph idx="1"/>
          </p:nvPr>
        </p:nvSpPr>
        <p:spPr>
          <a:xfrm>
            <a:off x="838200" y="3980225"/>
            <a:ext cx="10515600" cy="2335237"/>
          </a:xfrm>
        </p:spPr>
        <p:txBody>
          <a:bodyPr>
            <a:normAutofit/>
          </a:bodyPr>
          <a:lstStyle/>
          <a:p>
            <a:pPr marL="0" indent="0">
              <a:buNone/>
            </a:pPr>
            <a:r>
              <a:rPr lang="en-US" sz="4000" b="1" u="sng" dirty="0" smtClean="0"/>
              <a:t>Answer:</a:t>
            </a:r>
            <a:r>
              <a:rPr lang="en-US" sz="4000" b="1" dirty="0" smtClean="0"/>
              <a:t>	</a:t>
            </a:r>
            <a:r>
              <a:rPr lang="en-US" sz="4000" dirty="0" smtClean="0"/>
              <a:t> Geometric Mean</a:t>
            </a:r>
          </a:p>
          <a:p>
            <a:pPr marL="0" indent="0">
              <a:buNone/>
            </a:pPr>
            <a:r>
              <a:rPr lang="en-US" sz="4000" b="1" u="sng" dirty="0" smtClean="0"/>
              <a:t>Explanation: </a:t>
            </a:r>
            <a:endParaRPr lang="en-US" sz="4000" b="1" u="sng" dirty="0" smtClean="0"/>
          </a:p>
          <a:p>
            <a:pPr marL="0" indent="0">
              <a:buNone/>
            </a:pPr>
            <a:r>
              <a:rPr lang="en-US" sz="4000" dirty="0" smtClean="0"/>
              <a:t>Consider 1,2,3,5,-1,0</a:t>
            </a:r>
            <a:endParaRPr lang="en-US" sz="4000" dirty="0" smtClean="0"/>
          </a:p>
          <a:p>
            <a:pPr marL="0" indent="0">
              <a:buNone/>
            </a:pPr>
            <a:endParaRPr lang="en-US" sz="40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493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5229"/>
            <a:ext cx="10515600" cy="2306141"/>
          </a:xfrm>
        </p:spPr>
        <p:txBody>
          <a:bodyPr>
            <a:noAutofit/>
          </a:bodyPr>
          <a:lstStyle/>
          <a:p>
            <a:r>
              <a:rPr lang="en-US" sz="4000" b="1" u="sng" dirty="0" smtClean="0"/>
              <a:t>Question: </a:t>
            </a:r>
            <a:r>
              <a:rPr lang="en-US" sz="4000" b="1" dirty="0" smtClean="0"/>
              <a:t/>
            </a:r>
            <a:br>
              <a:rPr lang="en-US" sz="4000" b="1" dirty="0" smtClean="0"/>
            </a:br>
            <a:r>
              <a:rPr lang="en-US" sz="4000" b="1" dirty="0">
                <a:solidFill>
                  <a:srgbClr val="7030A0"/>
                </a:solidFill>
              </a:rPr>
              <a:t>Ratio and Interval Scale of measurements are based on ______________type of data</a:t>
            </a:r>
            <a:r>
              <a:rPr lang="en-US" sz="4000" dirty="0">
                <a:solidFill>
                  <a:srgbClr val="7030A0"/>
                </a:solidFill>
              </a:rPr>
              <a:t/>
            </a:r>
            <a:br>
              <a:rPr lang="en-US" sz="4000" dirty="0">
                <a:solidFill>
                  <a:srgbClr val="7030A0"/>
                </a:solidFill>
              </a:rPr>
            </a:br>
            <a:r>
              <a:rPr lang="en-US" sz="4000" dirty="0" smtClean="0">
                <a:solidFill>
                  <a:srgbClr val="7030A0"/>
                </a:solidFill>
              </a:rPr>
              <a:t>	</a:t>
            </a:r>
            <a:r>
              <a:rPr lang="en-US" sz="4000" dirty="0" smtClean="0"/>
              <a:t>Discrete </a:t>
            </a:r>
            <a:r>
              <a:rPr lang="en-US" sz="4000" dirty="0"/>
              <a:t>&amp; Attribute</a:t>
            </a:r>
            <a:br>
              <a:rPr lang="en-US" sz="4000" dirty="0"/>
            </a:br>
            <a:r>
              <a:rPr lang="en-US" sz="4000" dirty="0" smtClean="0"/>
              <a:t>	</a:t>
            </a:r>
            <a:r>
              <a:rPr lang="en-US" sz="4000" dirty="0" smtClean="0">
                <a:solidFill>
                  <a:srgbClr val="FF0000"/>
                </a:solidFill>
              </a:rPr>
              <a:t>Discrete </a:t>
            </a:r>
            <a:r>
              <a:rPr lang="en-US" sz="4000" dirty="0">
                <a:solidFill>
                  <a:srgbClr val="FF0000"/>
                </a:solidFill>
              </a:rPr>
              <a:t>&amp; Continuous</a:t>
            </a:r>
            <a:br>
              <a:rPr lang="en-US" sz="4000" dirty="0">
                <a:solidFill>
                  <a:srgbClr val="FF0000"/>
                </a:solidFill>
              </a:rPr>
            </a:br>
            <a:r>
              <a:rPr lang="en-US" sz="4000" dirty="0" smtClean="0">
                <a:solidFill>
                  <a:srgbClr val="FF0000"/>
                </a:solidFill>
              </a:rPr>
              <a:t>	</a:t>
            </a:r>
            <a:r>
              <a:rPr lang="en-US" sz="4000" dirty="0" smtClean="0"/>
              <a:t>Variable </a:t>
            </a:r>
            <a:r>
              <a:rPr lang="en-US" sz="4000" dirty="0"/>
              <a:t>&amp; Continuous</a:t>
            </a:r>
            <a:br>
              <a:rPr lang="en-US" sz="4000" dirty="0"/>
            </a:br>
            <a:r>
              <a:rPr lang="en-US" sz="4000" dirty="0" smtClean="0"/>
              <a:t>	</a:t>
            </a:r>
            <a:r>
              <a:rPr lang="en-US" sz="4000" dirty="0" smtClean="0">
                <a:solidFill>
                  <a:srgbClr val="FF0000"/>
                </a:solidFill>
              </a:rPr>
              <a:t>Continuous </a:t>
            </a:r>
            <a:r>
              <a:rPr lang="en-US" sz="4000" dirty="0">
                <a:solidFill>
                  <a:srgbClr val="FF0000"/>
                </a:solidFill>
              </a:rPr>
              <a:t>&amp; </a:t>
            </a:r>
            <a:r>
              <a:rPr lang="en-US" sz="4000" dirty="0" smtClean="0">
                <a:solidFill>
                  <a:srgbClr val="FF0000"/>
                </a:solidFill>
              </a:rPr>
              <a:t>Attribute</a:t>
            </a:r>
            <a:endParaRPr lang="en-US" sz="4000" dirty="0">
              <a:solidFill>
                <a:srgbClr val="FF0000"/>
              </a:solidFill>
            </a:endParaRPr>
          </a:p>
        </p:txBody>
      </p:sp>
      <p:sp>
        <p:nvSpPr>
          <p:cNvPr id="3" name="Content Placeholder 2"/>
          <p:cNvSpPr>
            <a:spLocks noGrp="1"/>
          </p:cNvSpPr>
          <p:nvPr>
            <p:ph idx="1"/>
          </p:nvPr>
        </p:nvSpPr>
        <p:spPr>
          <a:xfrm>
            <a:off x="838200" y="4824678"/>
            <a:ext cx="10515600" cy="2335237"/>
          </a:xfrm>
        </p:spPr>
        <p:txBody>
          <a:bodyPr>
            <a:normAutofit/>
          </a:bodyPr>
          <a:lstStyle/>
          <a:p>
            <a:pPr marL="0" indent="0">
              <a:buNone/>
            </a:pPr>
            <a:r>
              <a:rPr lang="en-US" sz="2400" b="1" u="sng" dirty="0" smtClean="0"/>
              <a:t>Answer:</a:t>
            </a:r>
            <a:r>
              <a:rPr lang="en-US" sz="2400" b="1" dirty="0" smtClean="0"/>
              <a:t>	variable &amp; Continuous</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4533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1731"/>
            <a:ext cx="10515600" cy="2047118"/>
          </a:xfrm>
        </p:spPr>
        <p:txBody>
          <a:bodyPr>
            <a:noAutofit/>
          </a:bodyPr>
          <a:lstStyle/>
          <a:p>
            <a:r>
              <a:rPr lang="en-US" sz="4000" b="1" u="sng" dirty="0" smtClean="0"/>
              <a:t>Question: </a:t>
            </a:r>
            <a:r>
              <a:rPr lang="en-US" sz="4000" b="1" dirty="0" smtClean="0"/>
              <a:t/>
            </a:r>
            <a:br>
              <a:rPr lang="en-US" sz="4000" b="1" dirty="0" smtClean="0"/>
            </a:br>
            <a:r>
              <a:rPr lang="en-US" sz="4000" b="1" dirty="0">
                <a:solidFill>
                  <a:srgbClr val="7030A0"/>
                </a:solidFill>
              </a:rPr>
              <a:t>The Graph which helps to identify and prioritize problems to be solved</a:t>
            </a:r>
            <a:r>
              <a:rPr lang="en-US" sz="4000" dirty="0">
                <a:solidFill>
                  <a:srgbClr val="7030A0"/>
                </a:solidFill>
              </a:rPr>
              <a:t/>
            </a:r>
            <a:br>
              <a:rPr lang="en-US" sz="4000" dirty="0">
                <a:solidFill>
                  <a:srgbClr val="7030A0"/>
                </a:solidFill>
              </a:rPr>
            </a:br>
            <a:r>
              <a:rPr lang="en-US" sz="4000" dirty="0" smtClean="0">
                <a:solidFill>
                  <a:srgbClr val="7030A0"/>
                </a:solidFill>
              </a:rPr>
              <a:t>	</a:t>
            </a:r>
            <a:r>
              <a:rPr lang="en-US" sz="4000" dirty="0" smtClean="0"/>
              <a:t>Control </a:t>
            </a:r>
            <a:r>
              <a:rPr lang="en-US" sz="4000" dirty="0"/>
              <a:t>Chart</a:t>
            </a:r>
            <a:br>
              <a:rPr lang="en-US" sz="4000" dirty="0"/>
            </a:br>
            <a:r>
              <a:rPr lang="en-US" sz="4000" dirty="0" smtClean="0"/>
              <a:t>	Histogram </a:t>
            </a:r>
            <a:r>
              <a:rPr lang="en-US" sz="4000" dirty="0"/>
              <a:t>Chart</a:t>
            </a:r>
            <a:br>
              <a:rPr lang="en-US" sz="4000" dirty="0"/>
            </a:br>
            <a:r>
              <a:rPr lang="en-US" sz="4000" dirty="0" smtClean="0"/>
              <a:t>	Fish </a:t>
            </a:r>
            <a:r>
              <a:rPr lang="en-US" sz="4000" dirty="0"/>
              <a:t>Bone Graph</a:t>
            </a:r>
            <a:br>
              <a:rPr lang="en-US" sz="4000" dirty="0"/>
            </a:br>
            <a:r>
              <a:rPr lang="en-US" sz="4000" dirty="0" smtClean="0"/>
              <a:t>	Pareto Chart</a:t>
            </a:r>
            <a:endParaRPr lang="en-US" sz="4000" dirty="0"/>
          </a:p>
        </p:txBody>
      </p:sp>
      <p:sp>
        <p:nvSpPr>
          <p:cNvPr id="3" name="Content Placeholder 2"/>
          <p:cNvSpPr>
            <a:spLocks noGrp="1"/>
          </p:cNvSpPr>
          <p:nvPr>
            <p:ph idx="1"/>
          </p:nvPr>
        </p:nvSpPr>
        <p:spPr>
          <a:xfrm>
            <a:off x="838200" y="4824678"/>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Pareto Chart</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7 tools of Quality</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3238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382097" y="2081022"/>
            <a:ext cx="5676900" cy="3448050"/>
          </a:xfrm>
          <a:prstGeom prst="rect">
            <a:avLst/>
          </a:prstGeom>
        </p:spPr>
      </p:pic>
      <p:sp>
        <p:nvSpPr>
          <p:cNvPr id="2" name="Title 1"/>
          <p:cNvSpPr>
            <a:spLocks noGrp="1"/>
          </p:cNvSpPr>
          <p:nvPr>
            <p:ph type="title"/>
          </p:nvPr>
        </p:nvSpPr>
        <p:spPr>
          <a:xfrm>
            <a:off x="838200" y="401200"/>
            <a:ext cx="10515600" cy="358817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design and code review effort is high (process is effective) in a project, and it results in less number of defects injected in UAT phase. Identify the appropriate type of correlation between review effort and number of defects. (Assume that "r" value is good).</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Positive </a:t>
            </a:r>
            <a:r>
              <a:rPr lang="en-US" sz="2400" dirty="0"/>
              <a:t>Correlation</a:t>
            </a:r>
            <a:br>
              <a:rPr lang="en-US" sz="2400" dirty="0"/>
            </a:br>
            <a:r>
              <a:rPr lang="en-US" sz="2400" dirty="0" smtClean="0"/>
              <a:t>	Strong </a:t>
            </a:r>
            <a:r>
              <a:rPr lang="en-US" sz="2400" dirty="0"/>
              <a:t>Negative Correlation</a:t>
            </a:r>
            <a:br>
              <a:rPr lang="en-US" sz="2400" dirty="0"/>
            </a:br>
            <a:r>
              <a:rPr lang="en-US" sz="2400" dirty="0" smtClean="0"/>
              <a:t>	Non </a:t>
            </a:r>
            <a:r>
              <a:rPr lang="en-US" sz="2400" dirty="0"/>
              <a:t>linear Correlation</a:t>
            </a:r>
            <a:br>
              <a:rPr lang="en-US" sz="2400" dirty="0"/>
            </a:br>
            <a:r>
              <a:rPr lang="en-US" sz="2400" dirty="0" smtClean="0"/>
              <a:t>	Strong </a:t>
            </a:r>
            <a:r>
              <a:rPr lang="en-US" sz="2400" dirty="0"/>
              <a:t>Positive Correlation</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838200" y="4146383"/>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Strong Negative Correlation</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4"/>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
        <p:nvSpPr>
          <p:cNvPr id="6" name="TextBox 5"/>
          <p:cNvSpPr txBox="1"/>
          <p:nvPr/>
        </p:nvSpPr>
        <p:spPr>
          <a:xfrm rot="16200000">
            <a:off x="5760173" y="3570170"/>
            <a:ext cx="2213291" cy="1323439"/>
          </a:xfrm>
          <a:prstGeom prst="rect">
            <a:avLst/>
          </a:prstGeom>
          <a:noFill/>
        </p:spPr>
        <p:txBody>
          <a:bodyPr wrap="square" rtlCol="0">
            <a:spAutoFit/>
          </a:bodyPr>
          <a:lstStyle/>
          <a:p>
            <a:r>
              <a:rPr lang="en-US" sz="4000" b="1" dirty="0" smtClean="0">
                <a:solidFill>
                  <a:srgbClr val="FF0000"/>
                </a:solidFill>
              </a:rPr>
              <a:t>Number of defect</a:t>
            </a:r>
            <a:endParaRPr lang="en-US" sz="4000" b="1" dirty="0">
              <a:solidFill>
                <a:srgbClr val="FF0000"/>
              </a:solidFill>
            </a:endParaRPr>
          </a:p>
        </p:txBody>
      </p:sp>
      <p:sp>
        <p:nvSpPr>
          <p:cNvPr id="8" name="TextBox 7"/>
          <p:cNvSpPr txBox="1"/>
          <p:nvPr/>
        </p:nvSpPr>
        <p:spPr>
          <a:xfrm>
            <a:off x="8386462" y="5366287"/>
            <a:ext cx="2213291" cy="707886"/>
          </a:xfrm>
          <a:prstGeom prst="rect">
            <a:avLst/>
          </a:prstGeom>
          <a:noFill/>
        </p:spPr>
        <p:txBody>
          <a:bodyPr wrap="square" rtlCol="0">
            <a:spAutoFit/>
          </a:bodyPr>
          <a:lstStyle/>
          <a:p>
            <a:r>
              <a:rPr lang="en-US" sz="4000" b="1" dirty="0" smtClean="0">
                <a:solidFill>
                  <a:srgbClr val="FF0000"/>
                </a:solidFill>
              </a:rPr>
              <a:t>Effort</a:t>
            </a:r>
            <a:endParaRPr lang="en-US" sz="4000" b="1" dirty="0">
              <a:solidFill>
                <a:srgbClr val="FF0000"/>
              </a:solidFill>
            </a:endParaRPr>
          </a:p>
        </p:txBody>
      </p:sp>
    </p:spTree>
    <p:extLst>
      <p:ext uri="{BB962C8B-B14F-4D97-AF65-F5344CB8AC3E}">
        <p14:creationId xmlns:p14="http://schemas.microsoft.com/office/powerpoint/2010/main" val="418292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49304"/>
          </a:xfrm>
        </p:spPr>
        <p:txBody>
          <a:bodyPr>
            <a:noAutofit/>
          </a:bodyPr>
          <a:lstStyle/>
          <a:p>
            <a:r>
              <a:rPr lang="en-US" sz="2800" b="1" u="sng" dirty="0" smtClean="0"/>
              <a:t>Question: </a:t>
            </a:r>
            <a:r>
              <a:rPr lang="en-US" sz="2800" b="1" smtClean="0"/>
              <a:t/>
            </a:r>
            <a:br>
              <a:rPr lang="en-US" sz="2800" b="1" smtClean="0"/>
            </a:br>
            <a:endParaRPr lang="en-US" sz="28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Quality Basic</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9265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198565"/>
          </a:xfrm>
        </p:spPr>
        <p:txBody>
          <a:bodyPr>
            <a:noAutofit/>
          </a:bodyPr>
          <a:lstStyle/>
          <a:p>
            <a:r>
              <a:rPr lang="en-US" sz="2400" b="1" u="sng" dirty="0" smtClean="0"/>
              <a:t>Question: </a:t>
            </a:r>
            <a:r>
              <a:rPr lang="en-US" sz="2400" b="1" dirty="0" smtClean="0"/>
              <a:t/>
            </a:r>
            <a:br>
              <a:rPr lang="en-US" sz="2400" b="1" dirty="0" smtClean="0"/>
            </a:br>
            <a:r>
              <a:rPr lang="en-US" sz="2400" b="1" dirty="0"/>
              <a:t>If the effort variance of your project shows a negatively skewed normal distribution curve, what will you infer from the following?</a:t>
            </a:r>
            <a:r>
              <a:rPr lang="en-US" sz="2400" dirty="0"/>
              <a:t/>
            </a:r>
            <a:br>
              <a:rPr lang="en-US" sz="2400" dirty="0"/>
            </a:br>
            <a:r>
              <a:rPr lang="en-US" sz="2400" dirty="0"/>
              <a:t>This means that the project is proactively finishing ahead of time</a:t>
            </a:r>
            <a:br>
              <a:rPr lang="en-US" sz="2400" dirty="0"/>
            </a:br>
            <a:r>
              <a:rPr lang="en-US" sz="2400" dirty="0"/>
              <a:t>Project is in control</a:t>
            </a:r>
            <a:br>
              <a:rPr lang="en-US" sz="2400" dirty="0"/>
            </a:br>
            <a:r>
              <a:rPr lang="en-US" sz="2400" dirty="0"/>
              <a:t>Project is influenced by lot of special causes</a:t>
            </a:r>
            <a:br>
              <a:rPr lang="en-US" sz="2400" dirty="0"/>
            </a:br>
            <a:r>
              <a:rPr lang="en-US" sz="2400" dirty="0"/>
              <a:t>None of the </a:t>
            </a:r>
            <a:r>
              <a:rPr lang="en-US" sz="2400" dirty="0" smtClean="0"/>
              <a:t>above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 finish early</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41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19856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 helps to understand Process behavior for parametric distribution.</a:t>
            </a:r>
            <a:r>
              <a:rPr lang="en-US" sz="2400" dirty="0">
                <a:solidFill>
                  <a:srgbClr val="7030A0"/>
                </a:solidFill>
              </a:rPr>
              <a:t/>
            </a:r>
            <a:br>
              <a:rPr lang="en-US" sz="2400" dirty="0">
                <a:solidFill>
                  <a:srgbClr val="7030A0"/>
                </a:solidFill>
              </a:rPr>
            </a:br>
            <a:r>
              <a:rPr lang="en-US" sz="2400" dirty="0" smtClean="0"/>
              <a:t>	Median</a:t>
            </a:r>
            <a:r>
              <a:rPr lang="en-US" sz="2400" dirty="0"/>
              <a:t/>
            </a:r>
            <a:br>
              <a:rPr lang="en-US" sz="2400" dirty="0"/>
            </a:br>
            <a:r>
              <a:rPr lang="en-US" sz="2400" dirty="0" smtClean="0"/>
              <a:t>	Range</a:t>
            </a:r>
            <a:r>
              <a:rPr lang="en-US" sz="2400" dirty="0"/>
              <a:t/>
            </a:r>
            <a:br>
              <a:rPr lang="en-US" sz="2400" dirty="0"/>
            </a:br>
            <a:r>
              <a:rPr lang="en-US" sz="2400" dirty="0" smtClean="0"/>
              <a:t>	Mean</a:t>
            </a:r>
            <a:r>
              <a:rPr lang="en-US" sz="2400" dirty="0"/>
              <a:t/>
            </a:r>
            <a:br>
              <a:rPr lang="en-US" sz="2400" dirty="0"/>
            </a:br>
            <a:r>
              <a:rPr lang="en-US" sz="2400" dirty="0" smtClean="0"/>
              <a:t>	Variance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Mean</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4218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"If P value is &gt;=0.5, then the process is said to be Normal" – Indicate what type of statistics is being used?</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Descriptive</a:t>
            </a:r>
            <a:r>
              <a:rPr lang="en-US" sz="2400" dirty="0"/>
              <a:t/>
            </a:r>
            <a:br>
              <a:rPr lang="en-US" sz="2400" dirty="0"/>
            </a:br>
            <a:r>
              <a:rPr lang="en-US" sz="2400" dirty="0" smtClean="0"/>
              <a:t>	Inferential</a:t>
            </a:r>
            <a:r>
              <a:rPr lang="en-US" sz="2400" dirty="0"/>
              <a:t/>
            </a:r>
            <a:br>
              <a:rPr lang="en-US" sz="2400" dirty="0"/>
            </a:br>
            <a:r>
              <a:rPr lang="en-US" sz="2400" dirty="0" smtClean="0"/>
              <a:t>	Expression</a:t>
            </a:r>
            <a:r>
              <a:rPr lang="en-US" sz="2400" dirty="0"/>
              <a:t/>
            </a:r>
            <a:br>
              <a:rPr lang="en-US" sz="2400" dirty="0"/>
            </a:br>
            <a:r>
              <a:rPr lang="en-US" sz="2400" dirty="0" smtClean="0"/>
              <a:t>	None </a:t>
            </a:r>
            <a:r>
              <a:rPr lang="en-US" sz="2400" dirty="0"/>
              <a:t>of the </a:t>
            </a:r>
            <a:r>
              <a:rPr lang="en-US" sz="2400" dirty="0" smtClean="0"/>
              <a:t>above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Inferential</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3582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Three Standard Deviations on left and right side of the mean would include what % of the total data points in Normal Distribution?</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68 </a:t>
            </a:r>
            <a:r>
              <a:rPr lang="en-US" sz="2400" dirty="0"/>
              <a:t>%</a:t>
            </a:r>
            <a:br>
              <a:rPr lang="en-US" sz="2400" dirty="0"/>
            </a:br>
            <a:r>
              <a:rPr lang="en-US" sz="2400" dirty="0" smtClean="0"/>
              <a:t>	97 </a:t>
            </a:r>
            <a:r>
              <a:rPr lang="en-US" sz="2400" dirty="0"/>
              <a:t>%</a:t>
            </a:r>
            <a:br>
              <a:rPr lang="en-US" sz="2400" dirty="0"/>
            </a:br>
            <a:r>
              <a:rPr lang="en-US" sz="2400" dirty="0" smtClean="0"/>
              <a:t>	99 </a:t>
            </a:r>
            <a:r>
              <a:rPr lang="en-US" sz="2400" dirty="0"/>
              <a:t>%</a:t>
            </a:r>
            <a:br>
              <a:rPr lang="en-US" sz="2400" dirty="0"/>
            </a:br>
            <a:r>
              <a:rPr lang="en-US" sz="2400" dirty="0" smtClean="0"/>
              <a:t>	95 %</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607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In your project, Review effort (</a:t>
            </a:r>
            <a:r>
              <a:rPr lang="en-US" sz="2400" b="1" dirty="0" err="1">
                <a:solidFill>
                  <a:srgbClr val="7030A0"/>
                </a:solidFill>
              </a:rPr>
              <a:t>hrs</a:t>
            </a:r>
            <a:r>
              <a:rPr lang="en-US" sz="2400" b="1" dirty="0">
                <a:solidFill>
                  <a:srgbClr val="7030A0"/>
                </a:solidFill>
              </a:rPr>
              <a:t>, X) and defect rate (no. of defects per hour, Y) show a negative correlation. It means :</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As </a:t>
            </a:r>
            <a:r>
              <a:rPr lang="en-US" sz="2400" dirty="0"/>
              <a:t>Defect rate increases, Review effort also increases</a:t>
            </a:r>
            <a:br>
              <a:rPr lang="en-US" sz="2400" dirty="0"/>
            </a:br>
            <a:r>
              <a:rPr lang="en-US" sz="2400" dirty="0" smtClean="0"/>
              <a:t>	Negative </a:t>
            </a:r>
            <a:r>
              <a:rPr lang="en-US" sz="2400" dirty="0"/>
              <a:t>correlation does not infer any relationship between Review </a:t>
            </a:r>
            <a:r>
              <a:rPr lang="en-US" sz="2400" dirty="0" smtClean="0"/>
              <a:t>	effort </a:t>
            </a:r>
            <a:r>
              <a:rPr lang="en-US" sz="2400" dirty="0"/>
              <a:t>and defect Factors</a:t>
            </a:r>
            <a:br>
              <a:rPr lang="en-US" sz="2400" dirty="0"/>
            </a:br>
            <a:r>
              <a:rPr lang="en-US" sz="2400" dirty="0" smtClean="0"/>
              <a:t>	As </a:t>
            </a:r>
            <a:r>
              <a:rPr lang="en-US" sz="2400" dirty="0"/>
              <a:t>Defect Rate decreases, Review effort also decreases</a:t>
            </a:r>
            <a:br>
              <a:rPr lang="en-US" sz="2400" dirty="0"/>
            </a:br>
            <a:r>
              <a:rPr lang="en-US" sz="2400" dirty="0" smtClean="0"/>
              <a:t>	As </a:t>
            </a:r>
            <a:r>
              <a:rPr lang="en-US" sz="2400" dirty="0"/>
              <a:t>Defect Rate increases, Review Effort </a:t>
            </a:r>
            <a:r>
              <a:rPr lang="en-US" sz="2400" dirty="0" err="1"/>
              <a:t>Hrs</a:t>
            </a:r>
            <a:r>
              <a:rPr lang="en-US" sz="2400" dirty="0"/>
              <a:t> </a:t>
            </a:r>
            <a:r>
              <a:rPr lang="en-US" sz="2400" dirty="0" smtClean="0"/>
              <a:t>decreases</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As Defect Rate increases, Review Effort </a:t>
            </a:r>
            <a:r>
              <a:rPr lang="en-US" sz="2400" dirty="0" err="1" smtClean="0"/>
              <a:t>Hrs</a:t>
            </a:r>
            <a:r>
              <a:rPr lang="en-US" sz="2400" dirty="0" smtClean="0"/>
              <a:t> decreases</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861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3077106"/>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If you are a Team Lead encountering a positively skewed normal distribution curve for Defect Leakage Rate, then what will you conclude from the following?</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Process </a:t>
            </a:r>
            <a:r>
              <a:rPr lang="en-US" sz="2400" dirty="0"/>
              <a:t>is stable</a:t>
            </a:r>
            <a:br>
              <a:rPr lang="en-US" sz="2400" dirty="0"/>
            </a:br>
            <a:r>
              <a:rPr lang="en-US" sz="2400" dirty="0" smtClean="0"/>
              <a:t>	Process </a:t>
            </a:r>
            <a:r>
              <a:rPr lang="en-US" sz="2400" dirty="0"/>
              <a:t>is within limits</a:t>
            </a:r>
            <a:br>
              <a:rPr lang="en-US" sz="2400" dirty="0"/>
            </a:br>
            <a:r>
              <a:rPr lang="en-US" sz="2400" dirty="0" smtClean="0"/>
              <a:t>	Process </a:t>
            </a:r>
            <a:r>
              <a:rPr lang="en-US" sz="2400" dirty="0"/>
              <a:t>needs Corrective action over Defects</a:t>
            </a:r>
            <a:br>
              <a:rPr lang="en-US" sz="2400" dirty="0"/>
            </a:br>
            <a:r>
              <a:rPr lang="en-US" sz="2400" dirty="0" smtClean="0"/>
              <a:t>	Process </a:t>
            </a:r>
            <a:r>
              <a:rPr lang="en-US" sz="2400" dirty="0"/>
              <a:t>is influenced by special cause variation</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Process needs Corrective action over Defects</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050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06141"/>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measure which helps to understand the spread of variation is called as __________</a:t>
            </a:r>
            <a:r>
              <a:rPr lang="en-US" sz="2400" dirty="0"/>
              <a:t/>
            </a:r>
            <a:br>
              <a:rPr lang="en-US" sz="2400" dirty="0"/>
            </a:br>
            <a:r>
              <a:rPr lang="en-US" sz="2400" dirty="0" smtClean="0"/>
              <a:t>	Quartile </a:t>
            </a:r>
            <a:r>
              <a:rPr lang="en-US" sz="2400" dirty="0"/>
              <a:t>1</a:t>
            </a:r>
            <a:br>
              <a:rPr lang="en-US" sz="2400" dirty="0"/>
            </a:br>
            <a:r>
              <a:rPr lang="en-US" sz="2400" dirty="0" smtClean="0"/>
              <a:t>	</a:t>
            </a:r>
            <a:r>
              <a:rPr lang="en-US" sz="2400" dirty="0" err="1" smtClean="0"/>
              <a:t>Cpk</a:t>
            </a:r>
            <a:r>
              <a:rPr lang="en-US" sz="2400" dirty="0"/>
              <a:t/>
            </a:r>
            <a:br>
              <a:rPr lang="en-US" sz="2400" dirty="0"/>
            </a:br>
            <a:r>
              <a:rPr lang="en-US" sz="2400" dirty="0" smtClean="0"/>
              <a:t>	Mode</a:t>
            </a:r>
            <a:r>
              <a:rPr lang="en-US" sz="2400" dirty="0"/>
              <a:t/>
            </a:r>
            <a:br>
              <a:rPr lang="en-US" sz="2400" dirty="0"/>
            </a:br>
            <a:r>
              <a:rPr lang="en-US" sz="2400" dirty="0" smtClean="0"/>
              <a:t>	Variance</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Variance</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752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0689"/>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One of the most popular measures of variability in a data set or population is ______________.</a:t>
            </a:r>
            <a:r>
              <a:rPr lang="en-US" sz="2400" dirty="0"/>
              <a:t/>
            </a:r>
            <a:br>
              <a:rPr lang="en-US" sz="2400" dirty="0"/>
            </a:br>
            <a:r>
              <a:rPr lang="en-US" sz="2400" dirty="0" smtClean="0"/>
              <a:t>	Dispersion</a:t>
            </a:r>
            <a:r>
              <a:rPr lang="en-US" sz="2400" dirty="0"/>
              <a:t/>
            </a:r>
            <a:br>
              <a:rPr lang="en-US" sz="2400" dirty="0"/>
            </a:br>
            <a:r>
              <a:rPr lang="en-US" sz="2400" dirty="0" smtClean="0"/>
              <a:t>	Variation</a:t>
            </a:r>
            <a:r>
              <a:rPr lang="en-US" sz="2400" dirty="0"/>
              <a:t/>
            </a:r>
            <a:br>
              <a:rPr lang="en-US" sz="2400" dirty="0"/>
            </a:br>
            <a:r>
              <a:rPr lang="en-US" sz="2400" dirty="0" smtClean="0"/>
              <a:t>	Mean</a:t>
            </a:r>
            <a:r>
              <a:rPr lang="en-US" sz="2400" dirty="0"/>
              <a:t/>
            </a:r>
            <a:br>
              <a:rPr lang="en-US" sz="2400" dirty="0"/>
            </a:br>
            <a:r>
              <a:rPr lang="en-US" sz="2400" dirty="0" smtClean="0"/>
              <a:t>	Standard Deviation</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SD</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582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850825"/>
          </a:xfrm>
        </p:spPr>
        <p:txBody>
          <a:bodyPr>
            <a:noAutofit/>
          </a:bodyPr>
          <a:lstStyle/>
          <a:p>
            <a:r>
              <a:rPr lang="en-US" sz="2400" b="1" u="sng" dirty="0" smtClean="0"/>
              <a:t>Question: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861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5679"/>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___________________determines the nature of relationship which would help us to make predictions.</a:t>
            </a:r>
            <a:r>
              <a:rPr lang="en-US" sz="2400" dirty="0"/>
              <a:t/>
            </a:r>
            <a:br>
              <a:rPr lang="en-US" sz="2400" dirty="0"/>
            </a:br>
            <a:r>
              <a:rPr lang="en-US" sz="2400" dirty="0" smtClean="0"/>
              <a:t>	Correlation </a:t>
            </a:r>
            <a:r>
              <a:rPr lang="en-US" sz="2400" dirty="0"/>
              <a:t>Analysis</a:t>
            </a:r>
            <a:br>
              <a:rPr lang="en-US" sz="2400" dirty="0"/>
            </a:br>
            <a:r>
              <a:rPr lang="en-US" sz="2400" dirty="0" smtClean="0"/>
              <a:t>	Regression </a:t>
            </a:r>
            <a:r>
              <a:rPr lang="en-US" sz="2400" dirty="0"/>
              <a:t>Analysis</a:t>
            </a:r>
            <a:br>
              <a:rPr lang="en-US" sz="2400" dirty="0"/>
            </a:br>
            <a:r>
              <a:rPr lang="en-US" sz="2400" dirty="0" smtClean="0"/>
              <a:t>	Stability </a:t>
            </a:r>
            <a:r>
              <a:rPr lang="en-US" sz="2400" dirty="0"/>
              <a:t>Analysis</a:t>
            </a:r>
            <a:br>
              <a:rPr lang="en-US" sz="2400" dirty="0"/>
            </a:br>
            <a:r>
              <a:rPr lang="en-US" sz="2400" dirty="0" smtClean="0"/>
              <a:t>	Capability Analysis</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Regression</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Basic Statistics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6379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131"/>
            <a:ext cx="10515600" cy="2349304"/>
          </a:xfrm>
        </p:spPr>
        <p:txBody>
          <a:bodyPr>
            <a:noAutofit/>
          </a:bodyPr>
          <a:lstStyle/>
          <a:p>
            <a:r>
              <a:rPr lang="en-US" sz="2800" b="1" u="sng" dirty="0" smtClean="0"/>
              <a:t>Question: </a:t>
            </a:r>
            <a:r>
              <a:rPr lang="en-US" sz="2800" b="1" dirty="0" smtClean="0"/>
              <a:t/>
            </a:r>
            <a:br>
              <a:rPr lang="en-US" sz="2800" b="1" dirty="0" smtClean="0"/>
            </a:br>
            <a:r>
              <a:rPr lang="en-US" sz="2800" b="1" dirty="0">
                <a:solidFill>
                  <a:srgbClr val="7030A0"/>
                </a:solidFill>
              </a:rPr>
              <a:t>Quality and the Critical-to-Quality (CTQ's) are both subjective terms that are defined by the _______________.</a:t>
            </a:r>
            <a:br>
              <a:rPr lang="en-US" sz="2800" b="1" dirty="0">
                <a:solidFill>
                  <a:srgbClr val="7030A0"/>
                </a:solidFill>
              </a:rPr>
            </a:br>
            <a:r>
              <a:rPr lang="en-US" sz="2800" b="1" dirty="0" smtClean="0">
                <a:solidFill>
                  <a:srgbClr val="7030A0"/>
                </a:solidFill>
              </a:rPr>
              <a:t>	</a:t>
            </a:r>
            <a:r>
              <a:rPr lang="en-US" sz="2800" dirty="0" smtClean="0"/>
              <a:t>Management team</a:t>
            </a:r>
            <a:br>
              <a:rPr lang="en-US" sz="2800" dirty="0" smtClean="0"/>
            </a:br>
            <a:r>
              <a:rPr lang="en-US" sz="2800" dirty="0" smtClean="0"/>
              <a:t>	Line Supervisor</a:t>
            </a:r>
            <a:br>
              <a:rPr lang="en-US" sz="2800" dirty="0" smtClean="0"/>
            </a:br>
            <a:r>
              <a:rPr lang="en-US" sz="2800" dirty="0" smtClean="0"/>
              <a:t>	Customer</a:t>
            </a:r>
            <a:br>
              <a:rPr lang="en-US" sz="2800" dirty="0" smtClean="0"/>
            </a:br>
            <a:r>
              <a:rPr lang="en-US" sz="2800" dirty="0" smtClean="0"/>
              <a:t>	Design team</a:t>
            </a:r>
            <a:endParaRPr lang="en-US" sz="28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3</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Quality Basic</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3994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3386"/>
            <a:ext cx="10515600" cy="2047118"/>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A software development process has UAT Defect density as Y, percent review effectiveness as X1 and percent design phase effort as X2. Indicate the type of  regression model </a:t>
            </a:r>
            <a:r>
              <a:rPr lang="en-US" sz="2400" b="1" dirty="0">
                <a:solidFill>
                  <a:srgbClr val="FF0000"/>
                </a:solidFill>
              </a:rPr>
              <a:t>Y= -0.1320 X1 + 0.16 X2 + 23.200</a:t>
            </a:r>
            <a:r>
              <a:rPr lang="en-US" sz="2400" dirty="0">
                <a:solidFill>
                  <a:srgbClr val="FF0000"/>
                </a:solidFill>
              </a:rPr>
              <a:t/>
            </a:r>
            <a:br>
              <a:rPr lang="en-US" sz="2400" dirty="0">
                <a:solidFill>
                  <a:srgbClr val="FF0000"/>
                </a:solidFill>
              </a:rPr>
            </a:br>
            <a:r>
              <a:rPr lang="en-US" sz="2400" dirty="0" smtClean="0">
                <a:solidFill>
                  <a:srgbClr val="7030A0"/>
                </a:solidFill>
              </a:rPr>
              <a:t>	</a:t>
            </a:r>
            <a:r>
              <a:rPr lang="en-US" sz="2400" dirty="0" smtClean="0"/>
              <a:t>Single </a:t>
            </a:r>
            <a:r>
              <a:rPr lang="en-US" sz="2400" dirty="0"/>
              <a:t>Linear Regression</a:t>
            </a:r>
            <a:br>
              <a:rPr lang="en-US" sz="2400" dirty="0"/>
            </a:br>
            <a:r>
              <a:rPr lang="en-US" sz="2400" dirty="0" smtClean="0"/>
              <a:t>	Dummy </a:t>
            </a:r>
            <a:r>
              <a:rPr lang="en-US" sz="2400" dirty="0"/>
              <a:t>Variable Regression</a:t>
            </a:r>
            <a:br>
              <a:rPr lang="en-US" sz="2400" dirty="0"/>
            </a:br>
            <a:r>
              <a:rPr lang="en-US" sz="2400" dirty="0" smtClean="0"/>
              <a:t>	Multi </a:t>
            </a:r>
            <a:r>
              <a:rPr lang="en-US" sz="2400" dirty="0"/>
              <a:t>Linear Regression</a:t>
            </a:r>
            <a:br>
              <a:rPr lang="en-US" sz="2400" dirty="0"/>
            </a:br>
            <a:r>
              <a:rPr lang="en-US" sz="2400" dirty="0" smtClean="0"/>
              <a:t>	Logistic Regression</a:t>
            </a:r>
            <a:endParaRPr lang="en-US" sz="2400" dirty="0"/>
          </a:p>
        </p:txBody>
      </p:sp>
      <p:sp>
        <p:nvSpPr>
          <p:cNvPr id="3" name="Content Placeholder 2"/>
          <p:cNvSpPr>
            <a:spLocks noGrp="1"/>
          </p:cNvSpPr>
          <p:nvPr>
            <p:ph idx="1"/>
          </p:nvPr>
        </p:nvSpPr>
        <p:spPr>
          <a:xfrm>
            <a:off x="838200" y="3335322"/>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 Multi Linear Regression</a:t>
            </a:r>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Regression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6929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5738"/>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Which of the below statistical tests helps in decision making based on data inferences?</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Mode</a:t>
            </a:r>
            <a:r>
              <a:rPr lang="en-US" sz="2400" dirty="0"/>
              <a:t/>
            </a:r>
            <a:br>
              <a:rPr lang="en-US" sz="2400" dirty="0"/>
            </a:br>
            <a:r>
              <a:rPr lang="en-US" sz="2400" dirty="0" smtClean="0"/>
              <a:t>	Hypothesis </a:t>
            </a:r>
            <a:r>
              <a:rPr lang="en-US" sz="2400" dirty="0"/>
              <a:t>Test</a:t>
            </a:r>
            <a:br>
              <a:rPr lang="en-US" sz="2400" dirty="0"/>
            </a:br>
            <a:r>
              <a:rPr lang="en-US" sz="2400" dirty="0" smtClean="0"/>
              <a:t>	</a:t>
            </a:r>
            <a:r>
              <a:rPr lang="en-US" sz="2400" dirty="0" err="1" smtClean="0"/>
              <a:t>Skewness</a:t>
            </a:r>
            <a:r>
              <a:rPr lang="en-US" sz="2400" dirty="0"/>
              <a:t/>
            </a:r>
            <a:br>
              <a:rPr lang="en-US" sz="2400" dirty="0"/>
            </a:br>
            <a:r>
              <a:rPr lang="en-US" sz="2400" dirty="0" smtClean="0"/>
              <a:t>	Stability Test</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2</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Analyze Phase: Hypothesis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4096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5816"/>
            <a:ext cx="10515600" cy="850825"/>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What is the </a:t>
            </a:r>
            <a:r>
              <a:rPr lang="en-US" sz="2400" b="1" dirty="0" smtClean="0">
                <a:solidFill>
                  <a:srgbClr val="7030A0"/>
                </a:solidFill>
              </a:rPr>
              <a:t>outcome </a:t>
            </a:r>
            <a:r>
              <a:rPr lang="en-US" sz="2400" b="1" dirty="0">
                <a:solidFill>
                  <a:srgbClr val="7030A0"/>
                </a:solidFill>
              </a:rPr>
              <a:t>of Hypothesis Testing, where P Value &gt; = 0.05 ?</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Accept </a:t>
            </a:r>
            <a:r>
              <a:rPr lang="en-US" sz="2400" dirty="0"/>
              <a:t>Alternate Hypothesis</a:t>
            </a:r>
            <a:br>
              <a:rPr lang="en-US" sz="2400" dirty="0"/>
            </a:br>
            <a:r>
              <a:rPr lang="en-US" sz="2400" dirty="0" smtClean="0"/>
              <a:t>	Reject </a:t>
            </a:r>
            <a:r>
              <a:rPr lang="en-US" sz="2400" dirty="0"/>
              <a:t>Null</a:t>
            </a:r>
            <a:br>
              <a:rPr lang="en-US" sz="2400" dirty="0"/>
            </a:br>
            <a:r>
              <a:rPr lang="en-US" sz="2400" dirty="0" smtClean="0"/>
              <a:t>	Accept </a:t>
            </a:r>
            <a:r>
              <a:rPr lang="en-US" sz="2400" dirty="0"/>
              <a:t>Null Hypothesis</a:t>
            </a:r>
            <a:br>
              <a:rPr lang="en-US" sz="2400" dirty="0"/>
            </a:br>
            <a:r>
              <a:rPr lang="en-US" sz="2400" dirty="0" smtClean="0"/>
              <a:t>	Data </a:t>
            </a:r>
            <a:r>
              <a:rPr lang="en-US" sz="2400" dirty="0"/>
              <a:t>is </a:t>
            </a:r>
            <a:r>
              <a:rPr lang="en-US" sz="2400" dirty="0" smtClean="0"/>
              <a:t>normal</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Analyze Phase: Hypothesis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9374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850825"/>
          </a:xfrm>
        </p:spPr>
        <p:txBody>
          <a:bodyPr>
            <a:noAutofit/>
          </a:bodyPr>
          <a:lstStyle/>
          <a:p>
            <a:r>
              <a:rPr lang="en-US" sz="2400" b="1" u="sng" dirty="0" smtClean="0"/>
              <a:t>Question: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1846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3385"/>
            <a:ext cx="10515600" cy="2349304"/>
          </a:xfrm>
        </p:spPr>
        <p:txBody>
          <a:bodyPr>
            <a:noAutofit/>
          </a:bodyPr>
          <a:lstStyle/>
          <a:p>
            <a:r>
              <a:rPr lang="en-US" sz="2800" b="1" u="sng" dirty="0" smtClean="0"/>
              <a:t>Question: </a:t>
            </a:r>
            <a:r>
              <a:rPr lang="en-US" sz="2800" b="1" dirty="0" smtClean="0"/>
              <a:t/>
            </a:r>
            <a:br>
              <a:rPr lang="en-US" sz="2800" b="1" dirty="0" smtClean="0"/>
            </a:br>
            <a:r>
              <a:rPr lang="en-US" sz="2800" b="1" dirty="0">
                <a:solidFill>
                  <a:srgbClr val="00B050"/>
                </a:solidFill>
              </a:rPr>
              <a:t>Which of the following tools indicates a relationship between X and Y variables, and provides a visual correlation coefficient.</a:t>
            </a:r>
            <a:r>
              <a:rPr lang="en-US" sz="2800" dirty="0">
                <a:solidFill>
                  <a:srgbClr val="00B050"/>
                </a:solidFill>
              </a:rPr>
              <a:t/>
            </a:r>
            <a:br>
              <a:rPr lang="en-US" sz="2800" dirty="0">
                <a:solidFill>
                  <a:srgbClr val="00B050"/>
                </a:solidFill>
              </a:rPr>
            </a:br>
            <a:r>
              <a:rPr lang="en-US" sz="2800" dirty="0" smtClean="0"/>
              <a:t>	Cause </a:t>
            </a:r>
            <a:r>
              <a:rPr lang="en-US" sz="2800" dirty="0"/>
              <a:t>(X) and Effect (Y) Diagram</a:t>
            </a:r>
            <a:br>
              <a:rPr lang="en-US" sz="2800" dirty="0"/>
            </a:br>
            <a:r>
              <a:rPr lang="en-US" sz="2800" dirty="0" smtClean="0"/>
              <a:t>	Pareto </a:t>
            </a:r>
            <a:r>
              <a:rPr lang="en-US" sz="2800" dirty="0"/>
              <a:t>Chart</a:t>
            </a:r>
            <a:br>
              <a:rPr lang="en-US" sz="2800" dirty="0"/>
            </a:br>
            <a:r>
              <a:rPr lang="en-US" sz="2800" dirty="0" smtClean="0"/>
              <a:t>	Scatter </a:t>
            </a:r>
            <a:r>
              <a:rPr lang="en-US" sz="2800" dirty="0"/>
              <a:t>Diagram</a:t>
            </a:r>
            <a:br>
              <a:rPr lang="en-US" sz="2800" dirty="0"/>
            </a:br>
            <a:r>
              <a:rPr lang="en-US" sz="2800" dirty="0" smtClean="0"/>
              <a:t>	Control Chart</a:t>
            </a:r>
            <a:endParaRPr lang="en-US" sz="2800" dirty="0"/>
          </a:p>
        </p:txBody>
      </p:sp>
      <p:sp>
        <p:nvSpPr>
          <p:cNvPr id="3" name="Content Placeholder 2"/>
          <p:cNvSpPr>
            <a:spLocks noGrp="1"/>
          </p:cNvSpPr>
          <p:nvPr>
            <p:ph idx="1"/>
          </p:nvPr>
        </p:nvSpPr>
        <p:spPr>
          <a:xfrm>
            <a:off x="838200" y="3414981"/>
            <a:ext cx="10515600" cy="2335237"/>
          </a:xfrm>
        </p:spPr>
        <p:txBody>
          <a:bodyPr>
            <a:normAutofit/>
          </a:bodyPr>
          <a:lstStyle/>
          <a:p>
            <a:pPr marL="0" indent="0">
              <a:buNone/>
            </a:pPr>
            <a:r>
              <a:rPr lang="en-US" sz="2400" b="1" u="sng" dirty="0" smtClean="0"/>
              <a:t>Answer:</a:t>
            </a:r>
            <a:r>
              <a:rPr lang="en-US" sz="2400" b="1" dirty="0" smtClean="0"/>
              <a:t> 	Scatter Diagram</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stretch>
            <a:fillRect/>
          </a:stretch>
        </p:blipFill>
        <p:spPr>
          <a:xfrm>
            <a:off x="4577201" y="1726896"/>
            <a:ext cx="7614799" cy="5072479"/>
          </a:xfrm>
          <a:prstGeom prst="rect">
            <a:avLst/>
          </a:prstGeom>
        </p:spPr>
      </p:pic>
      <p:pic>
        <p:nvPicPr>
          <p:cNvPr id="6" name="Picture 5"/>
          <p:cNvPicPr>
            <a:picLocks noChangeAspect="1"/>
          </p:cNvPicPr>
          <p:nvPr/>
        </p:nvPicPr>
        <p:blipFill>
          <a:blip r:embed="rId5"/>
          <a:stretch>
            <a:fillRect/>
          </a:stretch>
        </p:blipFill>
        <p:spPr>
          <a:xfrm>
            <a:off x="4577201" y="1844146"/>
            <a:ext cx="7614799" cy="5072479"/>
          </a:xfrm>
          <a:prstGeom prst="rect">
            <a:avLst/>
          </a:prstGeom>
        </p:spPr>
      </p:pic>
      <p:pic>
        <p:nvPicPr>
          <p:cNvPr id="7" name="Picture 6"/>
          <p:cNvPicPr>
            <a:picLocks noChangeAspect="1"/>
          </p:cNvPicPr>
          <p:nvPr/>
        </p:nvPicPr>
        <p:blipFill>
          <a:blip r:embed="rId6"/>
          <a:stretch>
            <a:fillRect/>
          </a:stretch>
        </p:blipFill>
        <p:spPr>
          <a:xfrm>
            <a:off x="4577200" y="1785521"/>
            <a:ext cx="7614799" cy="5072479"/>
          </a:xfrm>
          <a:prstGeom prst="rect">
            <a:avLst/>
          </a:prstGeom>
        </p:spPr>
      </p:pic>
      <p:pic>
        <p:nvPicPr>
          <p:cNvPr id="8" name="Picture 7"/>
          <p:cNvPicPr>
            <a:picLocks noChangeAspect="1"/>
          </p:cNvPicPr>
          <p:nvPr/>
        </p:nvPicPr>
        <p:blipFill>
          <a:blip r:embed="rId7"/>
          <a:stretch>
            <a:fillRect/>
          </a:stretch>
        </p:blipFill>
        <p:spPr>
          <a:xfrm>
            <a:off x="4676879" y="1818719"/>
            <a:ext cx="7515121" cy="5006081"/>
          </a:xfrm>
          <a:prstGeom prst="rect">
            <a:avLst/>
          </a:prstGeom>
        </p:spPr>
      </p:pic>
    </p:spTree>
    <p:extLst>
      <p:ext uri="{BB962C8B-B14F-4D97-AF65-F5344CB8AC3E}">
        <p14:creationId xmlns:p14="http://schemas.microsoft.com/office/powerpoint/2010/main" val="336398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smtClean="0">
                <a:solidFill>
                  <a:srgbClr val="7030A0"/>
                </a:solidFill>
              </a:rPr>
              <a:t>Box Plot Graph is used to_______________________ .  [multiple choice]</a:t>
            </a:r>
            <a:br>
              <a:rPr lang="en-US" sz="2400" b="1" dirty="0" smtClean="0">
                <a:solidFill>
                  <a:srgbClr val="7030A0"/>
                </a:solidFill>
              </a:rPr>
            </a:br>
            <a:r>
              <a:rPr lang="en-US" sz="2400" b="1" dirty="0" smtClean="0"/>
              <a:t>	</a:t>
            </a:r>
            <a:r>
              <a:rPr lang="en-US" sz="2400" dirty="0" smtClean="0"/>
              <a:t>1. Identify outliers</a:t>
            </a:r>
            <a:br>
              <a:rPr lang="en-US" sz="2400" dirty="0" smtClean="0"/>
            </a:br>
            <a:r>
              <a:rPr lang="en-US" sz="2400" dirty="0" smtClean="0"/>
              <a:t>	2. Differentiate before and after Improvements.</a:t>
            </a:r>
            <a:br>
              <a:rPr lang="en-US" sz="2400" dirty="0" smtClean="0"/>
            </a:br>
            <a:r>
              <a:rPr lang="en-US" sz="2400" dirty="0" smtClean="0"/>
              <a:t>	3. It is suited for time ordered data and parametric distribution.</a:t>
            </a:r>
            <a:br>
              <a:rPr lang="en-US" sz="2400" dirty="0" smtClean="0"/>
            </a:br>
            <a:r>
              <a:rPr lang="en-US" sz="2400" dirty="0" smtClean="0"/>
              <a:t>	4. B and C only</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1&amp;2</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stretch>
            <a:fillRect/>
          </a:stretch>
        </p:blipFill>
        <p:spPr>
          <a:xfrm>
            <a:off x="7648575" y="2276475"/>
            <a:ext cx="4543425" cy="4581525"/>
          </a:xfrm>
          <a:prstGeom prst="rect">
            <a:avLst/>
          </a:prstGeom>
        </p:spPr>
      </p:pic>
    </p:spTree>
    <p:extLst>
      <p:ext uri="{BB962C8B-B14F-4D97-AF65-F5344CB8AC3E}">
        <p14:creationId xmlns:p14="http://schemas.microsoft.com/office/powerpoint/2010/main" val="396512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1425"/>
            <a:ext cx="10515600" cy="2349304"/>
          </a:xfrm>
        </p:spPr>
        <p:txBody>
          <a:bodyPr>
            <a:noAutofit/>
          </a:bodyPr>
          <a:lstStyle/>
          <a:p>
            <a:r>
              <a:rPr lang="en-US" sz="2800" b="1" u="sng" dirty="0" smtClean="0"/>
              <a:t>Question: </a:t>
            </a:r>
            <a:r>
              <a:rPr lang="en-US" sz="2800" b="1" dirty="0" smtClean="0"/>
              <a:t/>
            </a:r>
            <a:br>
              <a:rPr lang="en-US" sz="2800" b="1" dirty="0" smtClean="0"/>
            </a:br>
            <a:r>
              <a:rPr lang="en-US" sz="2800" b="1" dirty="0">
                <a:solidFill>
                  <a:srgbClr val="00B050"/>
                </a:solidFill>
              </a:rPr>
              <a:t>You are a Project Manager wanting to compare on time delivery (%) of Team Leads across </a:t>
            </a:r>
            <a:r>
              <a:rPr lang="en-US" sz="2800" b="1" dirty="0" smtClean="0">
                <a:solidFill>
                  <a:srgbClr val="00B050"/>
                </a:solidFill>
              </a:rPr>
              <a:t>3 </a:t>
            </a:r>
            <a:r>
              <a:rPr lang="en-US" sz="2800" b="1" dirty="0">
                <a:solidFill>
                  <a:srgbClr val="00B050"/>
                </a:solidFill>
              </a:rPr>
              <a:t>teams, your choice of technique would be?</a:t>
            </a:r>
            <a:r>
              <a:rPr lang="en-US" sz="2800" dirty="0"/>
              <a:t/>
            </a:r>
            <a:br>
              <a:rPr lang="en-US" sz="2800" dirty="0"/>
            </a:br>
            <a:r>
              <a:rPr lang="en-US" sz="2800" dirty="0" smtClean="0"/>
              <a:t>	Hypothesis </a:t>
            </a:r>
            <a:r>
              <a:rPr lang="en-US" sz="2800" dirty="0"/>
              <a:t>Testing</a:t>
            </a:r>
            <a:br>
              <a:rPr lang="en-US" sz="2800" dirty="0"/>
            </a:br>
            <a:r>
              <a:rPr lang="en-US" sz="2800" dirty="0" smtClean="0"/>
              <a:t>	Histograms</a:t>
            </a:r>
            <a:r>
              <a:rPr lang="en-US" sz="2800" dirty="0"/>
              <a:t/>
            </a:r>
            <a:br>
              <a:rPr lang="en-US" sz="2800" dirty="0"/>
            </a:br>
            <a:r>
              <a:rPr lang="en-US" sz="2800" dirty="0" smtClean="0"/>
              <a:t>	Pareto </a:t>
            </a:r>
            <a:r>
              <a:rPr lang="en-US" sz="2800" dirty="0"/>
              <a:t>chart</a:t>
            </a:r>
            <a:br>
              <a:rPr lang="en-US" sz="2800" dirty="0"/>
            </a:br>
            <a:r>
              <a:rPr lang="en-US" sz="2800" dirty="0" smtClean="0"/>
              <a:t>	Box Plots</a:t>
            </a:r>
            <a:endParaRPr lang="en-US" sz="2800" dirty="0"/>
          </a:p>
        </p:txBody>
      </p:sp>
      <p:sp>
        <p:nvSpPr>
          <p:cNvPr id="3" name="Content Placeholder 2"/>
          <p:cNvSpPr>
            <a:spLocks noGrp="1"/>
          </p:cNvSpPr>
          <p:nvPr>
            <p:ph idx="1"/>
          </p:nvPr>
        </p:nvSpPr>
        <p:spPr>
          <a:xfrm>
            <a:off x="838200" y="3657060"/>
            <a:ext cx="10515600" cy="2335237"/>
          </a:xfrm>
        </p:spPr>
        <p:txBody>
          <a:bodyPr>
            <a:normAutofit/>
          </a:bodyPr>
          <a:lstStyle/>
          <a:p>
            <a:pPr marL="0" indent="0">
              <a:buNone/>
            </a:pPr>
            <a:r>
              <a:rPr lang="en-US" sz="2400" b="1" u="sng" dirty="0" smtClean="0"/>
              <a:t>Answer:</a:t>
            </a:r>
            <a:r>
              <a:rPr lang="en-US" sz="2400" b="1" dirty="0" smtClean="0"/>
              <a:t> 	4</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stretch>
            <a:fillRect/>
          </a:stretch>
        </p:blipFill>
        <p:spPr>
          <a:xfrm>
            <a:off x="4056611" y="1438738"/>
            <a:ext cx="8135389" cy="5419262"/>
          </a:xfrm>
          <a:prstGeom prst="rect">
            <a:avLst/>
          </a:prstGeom>
        </p:spPr>
      </p:pic>
    </p:spTree>
    <p:extLst>
      <p:ext uri="{BB962C8B-B14F-4D97-AF65-F5344CB8AC3E}">
        <p14:creationId xmlns:p14="http://schemas.microsoft.com/office/powerpoint/2010/main" val="6688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349304"/>
          </a:xfrm>
        </p:spPr>
        <p:txBody>
          <a:bodyPr>
            <a:noAutofit/>
          </a:bodyPr>
          <a:lstStyle/>
          <a:p>
            <a:r>
              <a:rPr lang="en-US" sz="2400" b="1" u="sng" dirty="0" smtClean="0"/>
              <a:t>Question: </a:t>
            </a:r>
            <a:r>
              <a:rPr lang="en-US" sz="2400" b="1" dirty="0" smtClean="0"/>
              <a:t/>
            </a:r>
            <a:br>
              <a:rPr lang="en-US" sz="2400" b="1" dirty="0" smtClean="0"/>
            </a:br>
            <a:r>
              <a:rPr lang="en-US" sz="2400" b="1" dirty="0" smtClean="0">
                <a:solidFill>
                  <a:srgbClr val="7030A0"/>
                </a:solidFill>
              </a:rPr>
              <a:t>What </a:t>
            </a:r>
            <a:r>
              <a:rPr lang="en-US" sz="2400" b="1" dirty="0">
                <a:solidFill>
                  <a:srgbClr val="7030A0"/>
                </a:solidFill>
              </a:rPr>
              <a:t>kind of Graph would help us to analyze stability of non parametric </a:t>
            </a:r>
            <a:r>
              <a:rPr lang="en-US" sz="2400" b="1" dirty="0" smtClean="0">
                <a:solidFill>
                  <a:srgbClr val="7030A0"/>
                </a:solidFill>
              </a:rPr>
              <a:t>(NO assumption) distribution </a:t>
            </a:r>
            <a:r>
              <a:rPr lang="en-US" sz="2400" b="1" dirty="0">
                <a:solidFill>
                  <a:srgbClr val="7030A0"/>
                </a:solidFill>
              </a:rPr>
              <a:t>of data points</a:t>
            </a:r>
            <a:r>
              <a:rPr lang="en-US" sz="2400" dirty="0">
                <a:solidFill>
                  <a:srgbClr val="7030A0"/>
                </a:solidFill>
              </a:rPr>
              <a:t/>
            </a:r>
            <a:br>
              <a:rPr lang="en-US" sz="2400" dirty="0">
                <a:solidFill>
                  <a:srgbClr val="7030A0"/>
                </a:solidFill>
              </a:rPr>
            </a:br>
            <a:r>
              <a:rPr lang="en-US" sz="2400" dirty="0" smtClean="0"/>
              <a:t>	P </a:t>
            </a:r>
            <a:r>
              <a:rPr lang="en-US" sz="2400" dirty="0"/>
              <a:t>Chart</a:t>
            </a:r>
            <a:br>
              <a:rPr lang="en-US" sz="2400" dirty="0"/>
            </a:br>
            <a:r>
              <a:rPr lang="en-US" sz="2400" dirty="0" smtClean="0"/>
              <a:t>	I-</a:t>
            </a:r>
            <a:r>
              <a:rPr lang="en-US" sz="2400" dirty="0" err="1" smtClean="0"/>
              <a:t>mR</a:t>
            </a:r>
            <a:r>
              <a:rPr lang="en-US" sz="2400" dirty="0" smtClean="0"/>
              <a:t> </a:t>
            </a:r>
            <a:r>
              <a:rPr lang="en-US" sz="2400" dirty="0"/>
              <a:t>Chart</a:t>
            </a:r>
            <a:br>
              <a:rPr lang="en-US" sz="2400" dirty="0"/>
            </a:br>
            <a:r>
              <a:rPr lang="en-US" sz="2400" dirty="0" smtClean="0"/>
              <a:t>	C </a:t>
            </a:r>
            <a:r>
              <a:rPr lang="en-US" sz="2400" dirty="0"/>
              <a:t>Chart</a:t>
            </a:r>
            <a:br>
              <a:rPr lang="en-US" sz="2400" dirty="0"/>
            </a:br>
            <a:r>
              <a:rPr lang="en-US" sz="2400" dirty="0" smtClean="0"/>
              <a:t>	Box Plot</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a:t>
            </a:r>
            <a:r>
              <a:rPr lang="en-US" sz="2400" dirty="0" smtClean="0"/>
              <a:t>Box Plot</a:t>
            </a:r>
          </a:p>
          <a:p>
            <a:pPr marL="0" indent="0">
              <a:buNone/>
            </a:pPr>
            <a:r>
              <a:rPr lang="en-US" sz="2400" b="1" u="sng" dirty="0" smtClean="0"/>
              <a:t>Explanation: </a:t>
            </a:r>
            <a:r>
              <a:rPr lang="en-US" sz="2400" dirty="0"/>
              <a:t>Assumption free/ distribution free </a:t>
            </a:r>
            <a:r>
              <a:rPr lang="en-US" sz="2400" dirty="0" smtClean="0"/>
              <a:t>data</a:t>
            </a:r>
            <a:endParaRPr lang="en-US" sz="2400" b="1" u="sng" dirty="0" smtClean="0"/>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564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distance between Quartile1 (Q1) and Quartile3 (Q3) is called as __________ and it helps to understand ___________ of process variation.</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Inter </a:t>
            </a:r>
            <a:r>
              <a:rPr lang="en-US" sz="2400" dirty="0"/>
              <a:t>Quartile Range and Width</a:t>
            </a:r>
            <a:br>
              <a:rPr lang="en-US" sz="2400" dirty="0"/>
            </a:br>
            <a:r>
              <a:rPr lang="en-US" sz="2400" dirty="0" smtClean="0"/>
              <a:t>	Quartile </a:t>
            </a:r>
            <a:r>
              <a:rPr lang="en-US" sz="2400" dirty="0"/>
              <a:t>Range and Height</a:t>
            </a:r>
            <a:br>
              <a:rPr lang="en-US" sz="2400" dirty="0"/>
            </a:br>
            <a:r>
              <a:rPr lang="en-US" sz="2400" dirty="0" smtClean="0"/>
              <a:t>	Quartile </a:t>
            </a:r>
            <a:r>
              <a:rPr lang="en-US" sz="2400" dirty="0"/>
              <a:t>2 and Width</a:t>
            </a:r>
            <a:br>
              <a:rPr lang="en-US" sz="2400" dirty="0"/>
            </a:br>
            <a:r>
              <a:rPr lang="en-US" sz="2400" dirty="0" smtClean="0"/>
              <a:t>	Median </a:t>
            </a:r>
            <a:r>
              <a:rPr lang="en-US" sz="2400" dirty="0"/>
              <a:t>and </a:t>
            </a:r>
            <a:r>
              <a:rPr lang="en-US" sz="2400" dirty="0" smtClean="0"/>
              <a:t>Width</a:t>
            </a:r>
            <a:endParaRPr lang="en-US" sz="2400" dirty="0"/>
          </a:p>
        </p:txBody>
      </p:sp>
      <p:sp>
        <p:nvSpPr>
          <p:cNvPr id="3" name="Content Placeholder 2"/>
          <p:cNvSpPr>
            <a:spLocks noGrp="1"/>
          </p:cNvSpPr>
          <p:nvPr>
            <p:ph idx="1"/>
          </p:nvPr>
        </p:nvSpPr>
        <p:spPr>
          <a:xfrm>
            <a:off x="838200" y="3052689"/>
            <a:ext cx="10515600" cy="2335237"/>
          </a:xfrm>
        </p:spPr>
        <p:txBody>
          <a:bodyPr>
            <a:normAutofit/>
          </a:bodyPr>
          <a:lstStyle/>
          <a:p>
            <a:pPr marL="0" indent="0">
              <a:buNone/>
            </a:pPr>
            <a:r>
              <a:rPr lang="en-US" sz="2400" b="1" u="sng" dirty="0" smtClean="0"/>
              <a:t>Answer:</a:t>
            </a:r>
            <a:r>
              <a:rPr lang="en-US" sz="2400" b="1" dirty="0" smtClean="0"/>
              <a:t>	1</a:t>
            </a:r>
            <a:endParaRPr lang="en-US" sz="2400" dirty="0" smtClean="0"/>
          </a:p>
          <a:p>
            <a:pPr marL="0" indent="0">
              <a:buNone/>
            </a:pPr>
            <a:r>
              <a:rPr lang="en-US" sz="2400" b="1" u="sng" dirty="0" smtClean="0"/>
              <a:t>Explanation: </a:t>
            </a:r>
          </a:p>
          <a:p>
            <a:pPr marL="0" indent="0">
              <a:buNone/>
            </a:pP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056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200"/>
            <a:ext cx="10515600" cy="2651489"/>
          </a:xfrm>
        </p:spPr>
        <p:txBody>
          <a:bodyPr>
            <a:noAutofit/>
          </a:bodyPr>
          <a:lstStyle/>
          <a:p>
            <a:r>
              <a:rPr lang="en-US" sz="2400" b="1" u="sng" dirty="0" smtClean="0"/>
              <a:t>Question: </a:t>
            </a:r>
            <a:r>
              <a:rPr lang="en-US" sz="2400" b="1" dirty="0" smtClean="0"/>
              <a:t/>
            </a:r>
            <a:br>
              <a:rPr lang="en-US" sz="2400" b="1" dirty="0" smtClean="0"/>
            </a:br>
            <a:r>
              <a:rPr lang="en-US" sz="2400" b="1" dirty="0">
                <a:solidFill>
                  <a:srgbClr val="7030A0"/>
                </a:solidFill>
              </a:rPr>
              <a:t>The Pareto Graph is used to represent </a:t>
            </a:r>
            <a:r>
              <a:rPr lang="en-US" sz="2400" b="1" dirty="0">
                <a:solidFill>
                  <a:srgbClr val="FF0000"/>
                </a:solidFill>
              </a:rPr>
              <a:t>____________ scale of measurement</a:t>
            </a:r>
            <a:r>
              <a:rPr lang="en-US" sz="2400" b="1" dirty="0">
                <a:solidFill>
                  <a:srgbClr val="7030A0"/>
                </a:solidFill>
              </a:rPr>
              <a:t>.</a:t>
            </a:r>
            <a:r>
              <a:rPr lang="en-US" sz="2400" dirty="0">
                <a:solidFill>
                  <a:srgbClr val="7030A0"/>
                </a:solidFill>
              </a:rPr>
              <a:t/>
            </a:r>
            <a:br>
              <a:rPr lang="en-US" sz="2400" dirty="0">
                <a:solidFill>
                  <a:srgbClr val="7030A0"/>
                </a:solidFill>
              </a:rPr>
            </a:br>
            <a:r>
              <a:rPr lang="en-US" sz="2400" dirty="0" smtClean="0">
                <a:solidFill>
                  <a:srgbClr val="7030A0"/>
                </a:solidFill>
              </a:rPr>
              <a:t>	</a:t>
            </a:r>
            <a:r>
              <a:rPr lang="en-US" sz="2400" dirty="0" smtClean="0"/>
              <a:t>Nominal</a:t>
            </a:r>
            <a:r>
              <a:rPr lang="en-US" sz="2400" dirty="0"/>
              <a:t/>
            </a:r>
            <a:br>
              <a:rPr lang="en-US" sz="2400" dirty="0"/>
            </a:br>
            <a:r>
              <a:rPr lang="en-US" sz="2400" dirty="0" smtClean="0"/>
              <a:t>	Ordinal</a:t>
            </a:r>
            <a:r>
              <a:rPr lang="en-US" sz="2400" dirty="0"/>
              <a:t/>
            </a:r>
            <a:br>
              <a:rPr lang="en-US" sz="2400" dirty="0"/>
            </a:br>
            <a:r>
              <a:rPr lang="en-US" sz="2400" dirty="0" smtClean="0"/>
              <a:t>	Ratio</a:t>
            </a:r>
            <a:r>
              <a:rPr lang="en-US" sz="2400" dirty="0"/>
              <a:t/>
            </a:r>
            <a:br>
              <a:rPr lang="en-US" sz="2400" dirty="0"/>
            </a:br>
            <a:r>
              <a:rPr lang="en-US" sz="2400" dirty="0" smtClean="0"/>
              <a:t>	Interval</a:t>
            </a:r>
            <a:endParaRPr lang="en-US" sz="2400" dirty="0"/>
          </a:p>
        </p:txBody>
      </p:sp>
      <p:sp>
        <p:nvSpPr>
          <p:cNvPr id="3" name="Content Placeholder 2"/>
          <p:cNvSpPr>
            <a:spLocks noGrp="1"/>
          </p:cNvSpPr>
          <p:nvPr>
            <p:ph idx="1"/>
          </p:nvPr>
        </p:nvSpPr>
        <p:spPr>
          <a:xfrm>
            <a:off x="838200" y="3052689"/>
            <a:ext cx="10515600" cy="2335237"/>
          </a:xfrm>
        </p:spPr>
        <p:txBody>
          <a:bodyPr>
            <a:normAutofit fontScale="85000" lnSpcReduction="20000"/>
          </a:bodyPr>
          <a:lstStyle/>
          <a:p>
            <a:pPr marL="0" indent="0">
              <a:buNone/>
            </a:pPr>
            <a:r>
              <a:rPr lang="en-US" sz="2400" b="1" u="sng" dirty="0" smtClean="0"/>
              <a:t>Answer:</a:t>
            </a:r>
            <a:r>
              <a:rPr lang="en-US" sz="2400" b="1" dirty="0" smtClean="0"/>
              <a:t>	Nominal</a:t>
            </a:r>
            <a:endParaRPr lang="en-US" sz="2400" dirty="0" smtClean="0"/>
          </a:p>
          <a:p>
            <a:pPr marL="0" indent="0">
              <a:buNone/>
            </a:pPr>
            <a:r>
              <a:rPr lang="en-US" sz="2400" b="1" u="sng" dirty="0" smtClean="0"/>
              <a:t>Explanation: </a:t>
            </a:r>
          </a:p>
          <a:p>
            <a:pPr marL="0" indent="0">
              <a:buNone/>
            </a:pPr>
            <a:r>
              <a:rPr lang="en-US" sz="2400" dirty="0" smtClean="0"/>
              <a:t>Nominal (e.g. </a:t>
            </a:r>
            <a:r>
              <a:rPr lang="en-US" sz="2400" b="1" dirty="0" smtClean="0"/>
              <a:t>label</a:t>
            </a:r>
            <a:r>
              <a:rPr lang="en-US" sz="2400" dirty="0" smtClean="0"/>
              <a:t>, Roll Number), least exact info</a:t>
            </a:r>
          </a:p>
          <a:p>
            <a:pPr marL="0" indent="0">
              <a:buNone/>
            </a:pPr>
            <a:r>
              <a:rPr lang="en-US" sz="2400" dirty="0" smtClean="0"/>
              <a:t>Ordinal (e.g. </a:t>
            </a:r>
            <a:r>
              <a:rPr lang="en-US" sz="2400" b="1" dirty="0" smtClean="0"/>
              <a:t>rank</a:t>
            </a:r>
            <a:r>
              <a:rPr lang="en-US" sz="2400" dirty="0" smtClean="0"/>
              <a:t>, 1</a:t>
            </a:r>
            <a:r>
              <a:rPr lang="en-US" sz="2400" baseline="30000" dirty="0" smtClean="0"/>
              <a:t>st</a:t>
            </a:r>
            <a:r>
              <a:rPr lang="en-US" sz="2400" dirty="0" smtClean="0"/>
              <a:t> / 2</a:t>
            </a:r>
            <a:r>
              <a:rPr lang="en-US" sz="2400" baseline="30000" dirty="0" smtClean="0"/>
              <a:t>nd</a:t>
            </a:r>
            <a:r>
              <a:rPr lang="en-US" sz="2400" dirty="0" smtClean="0"/>
              <a:t> boy in the class)</a:t>
            </a:r>
          </a:p>
          <a:p>
            <a:pPr marL="0" indent="0">
              <a:buNone/>
            </a:pPr>
            <a:r>
              <a:rPr lang="en-US" sz="2400" dirty="0" smtClean="0"/>
              <a:t>Interval (</a:t>
            </a:r>
            <a:r>
              <a:rPr lang="en-US" sz="2400" dirty="0"/>
              <a:t>e.g. </a:t>
            </a:r>
            <a:r>
              <a:rPr lang="en-US" sz="2400" b="1" dirty="0"/>
              <a:t>g</a:t>
            </a:r>
            <a:r>
              <a:rPr lang="en-US" sz="2400" b="1" dirty="0" smtClean="0"/>
              <a:t>rading</a:t>
            </a:r>
            <a:r>
              <a:rPr lang="en-US" sz="2400" dirty="0" smtClean="0"/>
              <a:t> in the exam( 81 or 83 is the same)</a:t>
            </a:r>
          </a:p>
          <a:p>
            <a:pPr marL="0" indent="0">
              <a:buNone/>
            </a:pPr>
            <a:r>
              <a:rPr lang="en-US" sz="2400" dirty="0" smtClean="0"/>
              <a:t>Ratio</a:t>
            </a:r>
            <a:r>
              <a:rPr lang="en-US" sz="2400" dirty="0"/>
              <a:t> (e.g. </a:t>
            </a:r>
            <a:r>
              <a:rPr lang="en-US" sz="2400" b="1" dirty="0" smtClean="0"/>
              <a:t>mark</a:t>
            </a:r>
            <a:r>
              <a:rPr lang="en-US" sz="2400" dirty="0" smtClean="0"/>
              <a:t> in the exam), more exact</a:t>
            </a:r>
            <a:r>
              <a:rPr lang="en-US" sz="2400" dirty="0"/>
              <a:t/>
            </a:r>
            <a:br>
              <a:rPr lang="en-US" sz="2400" dirty="0"/>
            </a:br>
            <a:endParaRPr lang="en-US" sz="2400" dirty="0"/>
          </a:p>
        </p:txBody>
      </p:sp>
      <p:sp>
        <p:nvSpPr>
          <p:cNvPr id="4" name="Rectangle 3"/>
          <p:cNvSpPr/>
          <p:nvPr/>
        </p:nvSpPr>
        <p:spPr>
          <a:xfrm>
            <a:off x="838200" y="5992297"/>
            <a:ext cx="10515600" cy="646331"/>
          </a:xfrm>
          <a:prstGeom prst="rect">
            <a:avLst/>
          </a:prstGeom>
          <a:blipFill>
            <a:blip r:embed="rId3"/>
            <a:tile tx="0" ty="0" sx="100000" sy="100000" flip="none" algn="tl"/>
          </a:blipFill>
          <a:effectLst>
            <a:outerShdw blurRad="50800" dist="38100" dir="13500000" algn="br" rotWithShape="0">
              <a:prstClr val="black">
                <a:alpha val="40000"/>
              </a:prstClr>
            </a:outerShdw>
          </a:effectLst>
        </p:spPr>
        <p:txBody>
          <a:bodyPr wrap="square">
            <a:spAutoFit/>
          </a:bodyPr>
          <a:lstStyle/>
          <a:p>
            <a:pPr algn="ctr"/>
            <a:r>
              <a:rPr lang="en-US" sz="3600" dirty="0" smtClean="0">
                <a:ln w="0"/>
                <a:effectLst>
                  <a:outerShdw blurRad="38100" dist="19050" dir="2700000" algn="tl" rotWithShape="0">
                    <a:schemeClr val="dk1">
                      <a:alpha val="40000"/>
                    </a:schemeClr>
                  </a:outerShdw>
                </a:effectLst>
              </a:rPr>
              <a:t>Data Visualization</a:t>
            </a:r>
            <a:endParaRPr lang="en-US" sz="3600" dirty="0">
              <a:ln w="0"/>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4"/>
          <a:stretch>
            <a:fillRect/>
          </a:stretch>
        </p:blipFill>
        <p:spPr>
          <a:xfrm>
            <a:off x="5536276" y="1745673"/>
            <a:ext cx="6655724" cy="5112327"/>
          </a:xfrm>
          <a:prstGeom prst="rect">
            <a:avLst/>
          </a:prstGeom>
        </p:spPr>
      </p:pic>
    </p:spTree>
    <p:extLst>
      <p:ext uri="{BB962C8B-B14F-4D97-AF65-F5344CB8AC3E}">
        <p14:creationId xmlns:p14="http://schemas.microsoft.com/office/powerpoint/2010/main" val="163669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lef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Footlight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346</Words>
  <Application>Microsoft Office PowerPoint</Application>
  <PresentationFormat>Widescreen</PresentationFormat>
  <Paragraphs>179</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Cambria</vt:lpstr>
      <vt:lpstr>Footlight MT Light</vt:lpstr>
      <vt:lpstr>Roboto</vt:lpstr>
      <vt:lpstr>Office Theme</vt:lpstr>
      <vt:lpstr>Six Sigma Yellow Belt/  Six Sigma Green Belt  Exam questions and answers with explanation</vt:lpstr>
      <vt:lpstr>Question:  </vt:lpstr>
      <vt:lpstr>Question:  Quality and the Critical-to-Quality (CTQ's) are both subjective terms that are defined by the _______________.  Management team  Line Supervisor  Customer  Design team</vt:lpstr>
      <vt:lpstr>Question:  Which of the following tools indicates a relationship between X and Y variables, and provides a visual correlation coefficient.  Cause (X) and Effect (Y) Diagram  Pareto Chart  Scatter Diagram  Control Chart</vt:lpstr>
      <vt:lpstr>Question:  Box Plot Graph is used to_______________________ .  [multiple choice]  1. Identify outliers  2. Differentiate before and after Improvements.  3. It is suited for time ordered data and parametric distribution.  4. B and C only </vt:lpstr>
      <vt:lpstr>Question:  You are a Project Manager wanting to compare on time delivery (%) of Team Leads across 3 teams, your choice of technique would be?  Hypothesis Testing  Histograms  Pareto chart  Box Plots</vt:lpstr>
      <vt:lpstr>Question:  What kind of Graph would help us to analyze stability of non parametric (NO assumption) distribution of data points  P Chart  I-mR Chart  C Chart  Box Plot</vt:lpstr>
      <vt:lpstr>Question:  The distance between Quartile1 (Q1) and Quartile3 (Q3) is called as __________ and it helps to understand ___________ of process variation.  Inter Quartile Range and Width  Quartile Range and Height  Quartile 2 and Width  Median and Width</vt:lpstr>
      <vt:lpstr>Question:  The Pareto Graph is used to represent ____________ scale of measurement.  Nominal  Ordinal  Ratio  Interval</vt:lpstr>
      <vt:lpstr>Question:  In a project, defect density increases and Productivity decreases in subsequent releases. Indicate what kind of relationship that you can interpret in this pair (x, y)?  Weak Positive Correlation  Strong Negative Correlation  No relation  Strong Positive Correlation  </vt:lpstr>
      <vt:lpstr>Question:  </vt:lpstr>
      <vt:lpstr>Question:  Which of the following are characteristics of the inputs to a process? [Multiple choice]        These are referred to as the x variables        These are the "causes" that create the effect        A process output is a function of its inputs        None of the above </vt:lpstr>
      <vt:lpstr>Question:  Six Sigma is a term used to indicate that there are 6 Standard Deviations below and above the process Mean and within upper and lower specification limits.  True  False</vt:lpstr>
      <vt:lpstr>Question:  What is the percentage of perfection in a process operating at +/- 3 Sigma level  99.999660 %  99.999999. %  99.976700 %  3.4 DPMO</vt:lpstr>
      <vt:lpstr>Question:  Which of the following is NOT an advantage of  using a median?  1. Extreme values do not affect the median as strongly as    they affect Mean  2. A median can be calculated for qualitative descriptions  3. Median is easy to understand  4. Median can be calculated even for open-ended classes</vt:lpstr>
      <vt:lpstr>Question:  Which of the following is not a Measure of Central Tendency  Geometric Mean  Median  Mode  Arithmetic Mean</vt:lpstr>
      <vt:lpstr>Question:  Ratio and Interval Scale of measurements are based on ______________type of data  Discrete &amp; Attribute  Discrete &amp; Continuous  Variable &amp; Continuous  Continuous &amp; Attribute</vt:lpstr>
      <vt:lpstr>Question:  The Graph which helps to identify and prioritize problems to be solved  Control Chart  Histogram Chart  Fish Bone Graph  Pareto Chart</vt:lpstr>
      <vt:lpstr>Question:  The design and code review effort is high (process is effective) in a project, and it results in less number of defects injected in UAT phase. Identify the appropriate type of correlation between review effort and number of defects. (Assume that "r" value is good).  Positive Correlation  Strong Negative Correlation  Non linear Correlation  Strong Positive Correlation  </vt:lpstr>
      <vt:lpstr>Question:  If the effort variance of your project shows a negatively skewed normal distribution curve, what will you infer from the following? This means that the project is proactively finishing ahead of time Project is in control Project is influenced by lot of special causes None of the above</vt:lpstr>
      <vt:lpstr>Question:  --------------------- helps to understand Process behavior for parametric distribution.  Median  Range  Mean  Variance</vt:lpstr>
      <vt:lpstr>Question:  "If P value is &gt;=0.5, then the process is said to be Normal" – Indicate what type of statistics is being used?  Descriptive  Inferential  Expression  None of the above</vt:lpstr>
      <vt:lpstr>Question:  Three Standard Deviations on left and right side of the mean would include what % of the total data points in Normal Distribution?  68 %  97 %  99 %  95 %</vt:lpstr>
      <vt:lpstr>Question:  In your project, Review effort (hrs, X) and defect rate (no. of defects per hour, Y) show a negative correlation. It means :  As Defect rate increases, Review effort also increases  Negative correlation does not infer any relationship between Review  effort and defect Factors  As Defect Rate decreases, Review effort also decreases  As Defect Rate increases, Review Effort Hrs decreases</vt:lpstr>
      <vt:lpstr>Question:  If you are a Team Lead encountering a positively skewed normal distribution curve for Defect Leakage Rate, then what will you conclude from the following?  Process is stable  Process is within limits  Process needs Corrective action over Defects  Process is influenced by special cause variation  </vt:lpstr>
      <vt:lpstr>Question:  The measure which helps to understand the spread of variation is called as __________  Quartile 1  Cpk  Mode  Variance</vt:lpstr>
      <vt:lpstr>Question:  One of the most popular measures of variability in a data set or population is ______________.  Dispersion  Variation  Mean  Standard Deviation</vt:lpstr>
      <vt:lpstr>Question:  </vt:lpstr>
      <vt:lpstr>Question:  ___________________determines the nature of relationship which would help us to make predictions.  Correlation Analysis  Regression Analysis  Stability Analysis  Capability Analysis</vt:lpstr>
      <vt:lpstr>Question:  A software development process has UAT Defect density as Y, percent review effectiveness as X1 and percent design phase effort as X2. Indicate the type of  regression model Y= -0.1320 X1 + 0.16 X2 + 23.200  Single Linear Regression  Dummy Variable Regression  Multi Linear Regression  Logistic Regression</vt:lpstr>
      <vt:lpstr>Question:  Which of the below statistical tests helps in decision making based on data inferences?  Mode  Hypothesis Test  Skewness  Stability Test</vt:lpstr>
      <vt:lpstr>Question:  What is the outcome of Hypothesis Testing, where P Value &gt; = 0.05 ?  Accept Alternate Hypothesis  Reject Null  Accept Null Hypothesis  Data is normal</vt:lpstr>
      <vt:lpstr>Question: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Sigma Yellow Belt/  Six Sigma Green Belt  Exam questions and answers with explanation</dc:title>
  <dc:creator>Windows User</dc:creator>
  <cp:lastModifiedBy>Windows User</cp:lastModifiedBy>
  <cp:revision>54</cp:revision>
  <dcterms:created xsi:type="dcterms:W3CDTF">2018-07-23T11:03:51Z</dcterms:created>
  <dcterms:modified xsi:type="dcterms:W3CDTF">2018-07-30T16:15:31Z</dcterms:modified>
</cp:coreProperties>
</file>