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3"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BBD04C0-804C-42B8-9BBB-8BDCE9310C1C}">
          <p14:sldIdLst>
            <p14:sldId id="256"/>
            <p14:sldId id="257"/>
            <p14:sldId id="258"/>
            <p14:sldId id="259"/>
            <p14:sldId id="260"/>
            <p14:sldId id="261"/>
            <p14:sldId id="262"/>
            <p14:sldId id="263"/>
            <p14:sldId id="264"/>
            <p14:sldId id="265"/>
          </p14:sldIdLst>
        </p14:section>
        <p14:section name="Untitled Section" id="{FEA87CC3-4139-4CB7-9CEB-D22E84A9165A}">
          <p14:sldIdLst>
            <p14:sldId id="266"/>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FCF8157-57DF-495B-85CD-97AB461E0A72}" type="datetimeFigureOut">
              <a:rPr lang="en-US" smtClean="0"/>
              <a:t>7/29/2018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D2C8DE-5E28-4C45-A8E9-C836E7A2C61B}" type="slidenum">
              <a:rPr lang="en-US" smtClean="0"/>
              <a:t>‹#›</a:t>
            </a:fld>
            <a:endParaRPr lang="en-US"/>
          </a:p>
        </p:txBody>
      </p:sp>
    </p:spTree>
    <p:extLst>
      <p:ext uri="{BB962C8B-B14F-4D97-AF65-F5344CB8AC3E}">
        <p14:creationId xmlns:p14="http://schemas.microsoft.com/office/powerpoint/2010/main" val="25273508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799"/>
            <a:ext cx="8825658" cy="364066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FCF8157-57DF-495B-85CD-97AB461E0A72}" type="datetimeFigureOut">
              <a:rPr lang="en-US" smtClean="0"/>
              <a:t>7/29/2018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D2C8DE-5E28-4C45-A8E9-C836E7A2C61B}" type="slidenum">
              <a:rPr lang="en-US" smtClean="0"/>
              <a:t>‹#›</a:t>
            </a:fld>
            <a:endParaRPr lang="en-US"/>
          </a:p>
        </p:txBody>
      </p:sp>
    </p:spTree>
    <p:extLst>
      <p:ext uri="{BB962C8B-B14F-4D97-AF65-F5344CB8AC3E}">
        <p14:creationId xmlns:p14="http://schemas.microsoft.com/office/powerpoint/2010/main" val="39308743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FCF8157-57DF-495B-85CD-97AB461E0A72}" type="datetimeFigureOut">
              <a:rPr lang="en-US" smtClean="0"/>
              <a:t>7/29/2018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D2C8DE-5E28-4C45-A8E9-C836E7A2C61B}" type="slidenum">
              <a:rPr lang="en-US" smtClean="0"/>
              <a:t>‹#›</a:t>
            </a:fld>
            <a:endParaRPr lang="en-US"/>
          </a:p>
        </p:txBody>
      </p:sp>
    </p:spTree>
    <p:extLst>
      <p:ext uri="{BB962C8B-B14F-4D97-AF65-F5344CB8AC3E}">
        <p14:creationId xmlns:p14="http://schemas.microsoft.com/office/powerpoint/2010/main" val="34612672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0" y="1447800"/>
            <a:ext cx="7999315" cy="2323374"/>
          </a:xfrm>
        </p:spPr>
        <p:txBody>
          <a:bodyPr/>
          <a:lstStyle>
            <a:lvl1pPr>
              <a:defRPr sz="4800"/>
            </a:lvl1pPr>
          </a:lstStyle>
          <a:p>
            <a:r>
              <a:rPr lang="en-US" smtClean="0"/>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lumMod val="60000"/>
                    <a:lumOff val="4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FCF8157-57DF-495B-85CD-97AB461E0A72}" type="datetimeFigureOut">
              <a:rPr lang="en-US" smtClean="0"/>
              <a:t>7/29/2018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D2C8DE-5E28-4C45-A8E9-C836E7A2C61B}"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
        <p:nvSpPr>
          <p:cNvPr id="11" name="TextBox 10"/>
          <p:cNvSpPr txBox="1"/>
          <p:nvPr/>
        </p:nvSpPr>
        <p:spPr>
          <a:xfrm>
            <a:off x="9330490" y="2613787"/>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Tree>
    <p:extLst>
      <p:ext uri="{BB962C8B-B14F-4D97-AF65-F5344CB8AC3E}">
        <p14:creationId xmlns:p14="http://schemas.microsoft.com/office/powerpoint/2010/main" val="8398839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FCF8157-57DF-495B-85CD-97AB461E0A72}" type="datetimeFigureOut">
              <a:rPr lang="en-US" smtClean="0"/>
              <a:t>7/29/2018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D2C8DE-5E28-4C45-A8E9-C836E7A2C61B}" type="slidenum">
              <a:rPr lang="en-US" smtClean="0"/>
              <a:t>‹#›</a:t>
            </a:fld>
            <a:endParaRPr lang="en-US"/>
          </a:p>
        </p:txBody>
      </p:sp>
    </p:spTree>
    <p:extLst>
      <p:ext uri="{BB962C8B-B14F-4D97-AF65-F5344CB8AC3E}">
        <p14:creationId xmlns:p14="http://schemas.microsoft.com/office/powerpoint/2010/main" val="6758513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FCF8157-57DF-495B-85CD-97AB461E0A72}" type="datetimeFigureOut">
              <a:rPr lang="en-US" smtClean="0"/>
              <a:t>7/29/2018</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D2C8DE-5E28-4C45-A8E9-C836E7A2C61B}" type="slidenum">
              <a:rPr lang="en-US" smtClean="0"/>
              <a:t>‹#›</a:t>
            </a:fld>
            <a:endParaRPr lang="en-US"/>
          </a:p>
        </p:txBody>
      </p:sp>
    </p:spTree>
    <p:extLst>
      <p:ext uri="{BB962C8B-B14F-4D97-AF65-F5344CB8AC3E}">
        <p14:creationId xmlns:p14="http://schemas.microsoft.com/office/powerpoint/2010/main" val="36588760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FCF8157-57DF-495B-85CD-97AB461E0A72}" type="datetimeFigureOut">
              <a:rPr lang="en-US" smtClean="0"/>
              <a:t>7/29/2018</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D2C8DE-5E28-4C45-A8E9-C836E7A2C61B}" type="slidenum">
              <a:rPr lang="en-US" smtClean="0"/>
              <a:t>‹#›</a:t>
            </a:fld>
            <a:endParaRPr lang="en-US"/>
          </a:p>
        </p:txBody>
      </p:sp>
    </p:spTree>
    <p:extLst>
      <p:ext uri="{BB962C8B-B14F-4D97-AF65-F5344CB8AC3E}">
        <p14:creationId xmlns:p14="http://schemas.microsoft.com/office/powerpoint/2010/main" val="16654253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FCF8157-57DF-495B-85CD-97AB461E0A72}" type="datetimeFigureOut">
              <a:rPr lang="en-US" smtClean="0"/>
              <a:t>7/29/2018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D2C8DE-5E28-4C45-A8E9-C836E7A2C61B}" type="slidenum">
              <a:rPr lang="en-US" smtClean="0"/>
              <a:t>‹#›</a:t>
            </a:fld>
            <a:endParaRPr lang="en-US"/>
          </a:p>
        </p:txBody>
      </p:sp>
    </p:spTree>
    <p:extLst>
      <p:ext uri="{BB962C8B-B14F-4D97-AF65-F5344CB8AC3E}">
        <p14:creationId xmlns:p14="http://schemas.microsoft.com/office/powerpoint/2010/main" val="1921667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FCF8157-57DF-495B-85CD-97AB461E0A72}" type="datetimeFigureOut">
              <a:rPr lang="en-US" smtClean="0"/>
              <a:t>7/29/2018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D2C8DE-5E28-4C45-A8E9-C836E7A2C61B}" type="slidenum">
              <a:rPr lang="en-US" smtClean="0"/>
              <a:t>‹#›</a:t>
            </a:fld>
            <a:endParaRPr lang="en-US"/>
          </a:p>
        </p:txBody>
      </p:sp>
    </p:spTree>
    <p:extLst>
      <p:ext uri="{BB962C8B-B14F-4D97-AF65-F5344CB8AC3E}">
        <p14:creationId xmlns:p14="http://schemas.microsoft.com/office/powerpoint/2010/main" val="25265997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FCF8157-57DF-495B-85CD-97AB461E0A72}" type="datetimeFigureOut">
              <a:rPr lang="en-US" smtClean="0"/>
              <a:t>7/29/2018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D2C8DE-5E28-4C45-A8E9-C836E7A2C61B}" type="slidenum">
              <a:rPr lang="en-US" smtClean="0"/>
              <a:t>‹#›</a:t>
            </a:fld>
            <a:endParaRPr lang="en-US"/>
          </a:p>
        </p:txBody>
      </p:sp>
    </p:spTree>
    <p:extLst>
      <p:ext uri="{BB962C8B-B14F-4D97-AF65-F5344CB8AC3E}">
        <p14:creationId xmlns:p14="http://schemas.microsoft.com/office/powerpoint/2010/main" val="1767774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FCF8157-57DF-495B-85CD-97AB461E0A72}" type="datetimeFigureOut">
              <a:rPr lang="en-US" smtClean="0"/>
              <a:t>7/29/2018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D2C8DE-5E28-4C45-A8E9-C836E7A2C61B}" type="slidenum">
              <a:rPr lang="en-US" smtClean="0"/>
              <a:t>‹#›</a:t>
            </a:fld>
            <a:endParaRPr lang="en-US"/>
          </a:p>
        </p:txBody>
      </p:sp>
    </p:spTree>
    <p:extLst>
      <p:ext uri="{BB962C8B-B14F-4D97-AF65-F5344CB8AC3E}">
        <p14:creationId xmlns:p14="http://schemas.microsoft.com/office/powerpoint/2010/main" val="34982597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FCF8157-57DF-495B-85CD-97AB461E0A72}" type="datetimeFigureOut">
              <a:rPr lang="en-US" smtClean="0"/>
              <a:t>7/29/2018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D2C8DE-5E28-4C45-A8E9-C836E7A2C61B}" type="slidenum">
              <a:rPr lang="en-US" smtClean="0"/>
              <a:t>‹#›</a:t>
            </a:fld>
            <a:endParaRPr lang="en-US"/>
          </a:p>
        </p:txBody>
      </p:sp>
    </p:spTree>
    <p:extLst>
      <p:ext uri="{BB962C8B-B14F-4D97-AF65-F5344CB8AC3E}">
        <p14:creationId xmlns:p14="http://schemas.microsoft.com/office/powerpoint/2010/main" val="40085195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FCF8157-57DF-495B-85CD-97AB461E0A72}" type="datetimeFigureOut">
              <a:rPr lang="en-US" smtClean="0"/>
              <a:t>7/29/2018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1D2C8DE-5E28-4C45-A8E9-C836E7A2C61B}" type="slidenum">
              <a:rPr lang="en-US" smtClean="0"/>
              <a:t>‹#›</a:t>
            </a:fld>
            <a:endParaRPr lang="en-US"/>
          </a:p>
        </p:txBody>
      </p:sp>
    </p:spTree>
    <p:extLst>
      <p:ext uri="{BB962C8B-B14F-4D97-AF65-F5344CB8AC3E}">
        <p14:creationId xmlns:p14="http://schemas.microsoft.com/office/powerpoint/2010/main" val="35744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FFCF8157-57DF-495B-85CD-97AB461E0A72}" type="datetimeFigureOut">
              <a:rPr lang="en-US" smtClean="0"/>
              <a:t>7/29/2018</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91D2C8DE-5E28-4C45-A8E9-C836E7A2C61B}" type="slidenum">
              <a:rPr lang="en-US" smtClean="0"/>
              <a:t>‹#›</a:t>
            </a:fld>
            <a:endParaRPr lang="en-US"/>
          </a:p>
        </p:txBody>
      </p:sp>
    </p:spTree>
    <p:extLst>
      <p:ext uri="{BB962C8B-B14F-4D97-AF65-F5344CB8AC3E}">
        <p14:creationId xmlns:p14="http://schemas.microsoft.com/office/powerpoint/2010/main" val="25057671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FFCF8157-57DF-495B-85CD-97AB461E0A72}" type="datetimeFigureOut">
              <a:rPr lang="en-US" smtClean="0"/>
              <a:t>7/29/2018</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91D2C8DE-5E28-4C45-A8E9-C836E7A2C61B}" type="slidenum">
              <a:rPr lang="en-US" smtClean="0"/>
              <a:t>‹#›</a:t>
            </a:fld>
            <a:endParaRPr lang="en-US"/>
          </a:p>
        </p:txBody>
      </p:sp>
    </p:spTree>
    <p:extLst>
      <p:ext uri="{BB962C8B-B14F-4D97-AF65-F5344CB8AC3E}">
        <p14:creationId xmlns:p14="http://schemas.microsoft.com/office/powerpoint/2010/main" val="25695648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3"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5" y="3129280"/>
            <a:ext cx="34010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FFCF8157-57DF-495B-85CD-97AB461E0A72}" type="datetimeFigureOut">
              <a:rPr lang="en-US" smtClean="0"/>
              <a:t>7/29/2018</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91D2C8DE-5E28-4C45-A8E9-C836E7A2C61B}" type="slidenum">
              <a:rPr lang="en-US" smtClean="0"/>
              <a:t>‹#›</a:t>
            </a:fld>
            <a:endParaRPr lang="en-US"/>
          </a:p>
        </p:txBody>
      </p:sp>
    </p:spTree>
    <p:extLst>
      <p:ext uri="{BB962C8B-B14F-4D97-AF65-F5344CB8AC3E}">
        <p14:creationId xmlns:p14="http://schemas.microsoft.com/office/powerpoint/2010/main" val="39339431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FCF8157-57DF-495B-85CD-97AB461E0A72}" type="datetimeFigureOut">
              <a:rPr lang="en-US" smtClean="0"/>
              <a:t>7/29/2018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D2C8DE-5E28-4C45-A8E9-C836E7A2C61B}" type="slidenum">
              <a:rPr lang="en-US" smtClean="0"/>
              <a:t>‹#›</a:t>
            </a:fld>
            <a:endParaRPr lang="en-US"/>
          </a:p>
        </p:txBody>
      </p:sp>
    </p:spTree>
    <p:extLst>
      <p:ext uri="{BB962C8B-B14F-4D97-AF65-F5344CB8AC3E}">
        <p14:creationId xmlns:p14="http://schemas.microsoft.com/office/powerpoint/2010/main" val="12141852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44"/>
          <a:stretch/>
        </p:blipFill>
        <p:spPr>
          <a:xfrm>
            <a:off x="0" y="2669685"/>
            <a:ext cx="4035669"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FFCF8157-57DF-495B-85CD-97AB461E0A72}" type="datetimeFigureOut">
              <a:rPr lang="en-US" smtClean="0"/>
              <a:t>7/29/2018</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91D2C8DE-5E28-4C45-A8E9-C836E7A2C61B}" type="slidenum">
              <a:rPr lang="en-US" smtClean="0"/>
              <a:t>‹#›</a:t>
            </a:fld>
            <a:endParaRPr lang="en-US"/>
          </a:p>
        </p:txBody>
      </p:sp>
    </p:spTree>
    <p:extLst>
      <p:ext uri="{BB962C8B-B14F-4D97-AF65-F5344CB8AC3E}">
        <p14:creationId xmlns:p14="http://schemas.microsoft.com/office/powerpoint/2010/main" val="2534317349"/>
      </p:ext>
    </p:extLst>
  </p:cSld>
  <p:clrMap bg1="dk1" tx1="lt1" bg2="dk2" tx2="lt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 id="2147483815" r:id="rId12"/>
    <p:sldLayoutId id="2147483816" r:id="rId13"/>
    <p:sldLayoutId id="2147483817" r:id="rId14"/>
    <p:sldLayoutId id="2147483818" r:id="rId15"/>
    <p:sldLayoutId id="2147483819" r:id="rId16"/>
    <p:sldLayoutId id="2147483820"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Quality Tools</a:t>
            </a:r>
            <a:endParaRPr lang="en-US" dirty="0"/>
          </a:p>
        </p:txBody>
      </p:sp>
      <p:sp>
        <p:nvSpPr>
          <p:cNvPr id="3" name="Subtitle 2"/>
          <p:cNvSpPr>
            <a:spLocks noGrp="1"/>
          </p:cNvSpPr>
          <p:nvPr>
            <p:ph type="subTitle" idx="1"/>
          </p:nvPr>
        </p:nvSpPr>
        <p:spPr/>
        <p:txBody>
          <a:bodyPr/>
          <a:lstStyle/>
          <a:p>
            <a:r>
              <a:rPr lang="en-US" dirty="0" smtClean="0"/>
              <a:t>Presented by</a:t>
            </a:r>
          </a:p>
          <a:p>
            <a:r>
              <a:rPr lang="en-US" b="1" dirty="0" smtClean="0"/>
              <a:t>Tanmoy Das</a:t>
            </a:r>
            <a:endParaRPr lang="en-US" b="1" dirty="0"/>
          </a:p>
        </p:txBody>
      </p:sp>
    </p:spTree>
    <p:extLst>
      <p:ext uri="{BB962C8B-B14F-4D97-AF65-F5344CB8AC3E}">
        <p14:creationId xmlns:p14="http://schemas.microsoft.com/office/powerpoint/2010/main" val="16654679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Highly frequent Glossary</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9144120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the  House of Quality</a:t>
            </a:r>
            <a:r>
              <a:rPr lang="en-US" dirty="0" smtClean="0"/>
              <a:t>?</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US" dirty="0" smtClean="0"/>
              <a:t>The </a:t>
            </a:r>
            <a:r>
              <a:rPr lang="en-US" dirty="0"/>
              <a:t>House of Quality is a voice of customer analysis tool and a key component of the Quality Functional Deployment technique. It starts with the voice of the customer. It is a tool to translate what the customer wants into products or services that meet the customer wants in terms of engineering design values by way of creating a relationship matrix.</a:t>
            </a:r>
          </a:p>
          <a:p>
            <a:endParaRPr lang="en-US" dirty="0"/>
          </a:p>
          <a:p>
            <a:r>
              <a:rPr lang="en-US" dirty="0"/>
              <a:t>Typically the first chart used in Quality Function Deployment</a:t>
            </a:r>
          </a:p>
          <a:p>
            <a:r>
              <a:rPr lang="en-US" dirty="0"/>
              <a:t>Data intensive and is capable of capturing large amounts of information.</a:t>
            </a:r>
          </a:p>
          <a:p>
            <a:r>
              <a:rPr lang="en-US" dirty="0"/>
              <a:t>Left side: has the customer’s needs.</a:t>
            </a:r>
          </a:p>
          <a:p>
            <a:r>
              <a:rPr lang="en-US" dirty="0"/>
              <a:t>Ceiling: has the design features and technical requirements.</a:t>
            </a:r>
          </a:p>
          <a:p>
            <a:r>
              <a:rPr lang="en-US" dirty="0"/>
              <a:t>The Roof: a matrix describing the relationship between the design features. Used to show how the design requirements interact with each other.</a:t>
            </a:r>
          </a:p>
          <a:p>
            <a:r>
              <a:rPr lang="en-US" dirty="0"/>
              <a:t>This can be an ordinal measurement scale.</a:t>
            </a:r>
          </a:p>
          <a:p>
            <a:r>
              <a:rPr lang="en-US" dirty="0"/>
              <a:t>Competitive Section: based primarily on the customer’s perspective.</a:t>
            </a:r>
          </a:p>
          <a:p>
            <a:r>
              <a:rPr lang="en-US" dirty="0"/>
              <a:t>Lower level / Foundation: Benchmarking &amp; target values used to rank the ‘</a:t>
            </a:r>
            <a:r>
              <a:rPr lang="en-US" dirty="0" err="1"/>
              <a:t>hows</a:t>
            </a:r>
            <a:r>
              <a:rPr lang="en-US" dirty="0"/>
              <a:t>’. These are the actions your organization will take to satisfy your customers.</a:t>
            </a:r>
          </a:p>
        </p:txBody>
      </p:sp>
    </p:spTree>
    <p:extLst>
      <p:ext uri="{BB962C8B-B14F-4D97-AF65-F5344CB8AC3E}">
        <p14:creationId xmlns:p14="http://schemas.microsoft.com/office/powerpoint/2010/main" val="18504459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7 Tools of Quality</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2005314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7 Tools of Quality</a:t>
            </a:r>
            <a:endParaRPr lang="en-US" dirty="0"/>
          </a:p>
        </p:txBody>
      </p:sp>
      <p:sp>
        <p:nvSpPr>
          <p:cNvPr id="5" name="Content Placeholder 4"/>
          <p:cNvSpPr>
            <a:spLocks noGrp="1"/>
          </p:cNvSpPr>
          <p:nvPr>
            <p:ph idx="1"/>
          </p:nvPr>
        </p:nvSpPr>
        <p:spPr>
          <a:xfrm>
            <a:off x="1103312" y="1392072"/>
            <a:ext cx="8946541" cy="4856327"/>
          </a:xfrm>
        </p:spPr>
        <p:txBody>
          <a:bodyPr>
            <a:noAutofit/>
          </a:bodyPr>
          <a:lstStyle/>
          <a:p>
            <a:r>
              <a:rPr lang="en-US" sz="2800" dirty="0"/>
              <a:t>Cause-and-effect diagram (also known as the "fishbone" or Ishikawa diagram)</a:t>
            </a:r>
          </a:p>
          <a:p>
            <a:r>
              <a:rPr lang="en-US" sz="2800" dirty="0"/>
              <a:t>Check sheet.</a:t>
            </a:r>
          </a:p>
          <a:p>
            <a:r>
              <a:rPr lang="en-US" sz="2800" dirty="0"/>
              <a:t>Control chart.</a:t>
            </a:r>
          </a:p>
          <a:p>
            <a:r>
              <a:rPr lang="en-US" sz="2800" dirty="0"/>
              <a:t>Histogram.</a:t>
            </a:r>
          </a:p>
          <a:p>
            <a:r>
              <a:rPr lang="en-US" sz="2800" dirty="0"/>
              <a:t>Pareto chart.</a:t>
            </a:r>
          </a:p>
          <a:p>
            <a:r>
              <a:rPr lang="en-US" sz="2800" dirty="0"/>
              <a:t>Scatter diagram.</a:t>
            </a:r>
          </a:p>
          <a:p>
            <a:r>
              <a:rPr lang="en-US" sz="2800" dirty="0"/>
              <a:t>Stratification (alternately, flow chart or run chart</a:t>
            </a:r>
            <a:r>
              <a:rPr lang="en-US" sz="2800" dirty="0" smtClean="0"/>
              <a:t>)</a:t>
            </a:r>
            <a:endParaRPr lang="en-US" sz="2800" dirty="0"/>
          </a:p>
        </p:txBody>
      </p:sp>
    </p:spTree>
    <p:extLst>
      <p:ext uri="{BB962C8B-B14F-4D97-AF65-F5344CB8AC3E}">
        <p14:creationId xmlns:p14="http://schemas.microsoft.com/office/powerpoint/2010/main" val="12658671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dirty="0" smtClean="0"/>
              <a:t>Cause &amp; Effect Diagram</a:t>
            </a:r>
            <a:endParaRPr lang="en-US" dirty="0"/>
          </a:p>
        </p:txBody>
      </p:sp>
      <p:sp>
        <p:nvSpPr>
          <p:cNvPr id="3" name="Content Placeholder 2"/>
          <p:cNvSpPr>
            <a:spLocks noGrp="1"/>
          </p:cNvSpPr>
          <p:nvPr>
            <p:ph idx="1"/>
          </p:nvPr>
        </p:nvSpPr>
        <p:spPr>
          <a:xfrm>
            <a:off x="502810" y="838267"/>
            <a:ext cx="11520868" cy="4195481"/>
          </a:xfrm>
        </p:spPr>
        <p:txBody>
          <a:bodyPr/>
          <a:lstStyle/>
          <a:p>
            <a:r>
              <a:rPr lang="en-US" dirty="0"/>
              <a:t>Cause and effect diagrams are tools that are used to organize and graphically display all of the knowledge a group has relating to a particular problem</a:t>
            </a:r>
            <a:r>
              <a:rPr lang="en-US" dirty="0" smtClean="0"/>
              <a:t> </a:t>
            </a:r>
            <a:br>
              <a:rPr lang="en-US" dirty="0" smtClean="0"/>
            </a:br>
            <a:endParaRPr lang="en-US" dirty="0"/>
          </a:p>
        </p:txBody>
      </p:sp>
      <p:pic>
        <p:nvPicPr>
          <p:cNvPr id="4" name="Picture 3"/>
          <p:cNvPicPr>
            <a:picLocks noChangeAspect="1"/>
          </p:cNvPicPr>
          <p:nvPr/>
        </p:nvPicPr>
        <p:blipFill>
          <a:blip r:embed="rId2"/>
          <a:stretch>
            <a:fillRect/>
          </a:stretch>
        </p:blipFill>
        <p:spPr>
          <a:xfrm>
            <a:off x="2197289" y="1618047"/>
            <a:ext cx="7866211" cy="5239953"/>
          </a:xfrm>
          <a:prstGeom prst="rect">
            <a:avLst/>
          </a:prstGeom>
        </p:spPr>
      </p:pic>
    </p:spTree>
    <p:extLst>
      <p:ext uri="{BB962C8B-B14F-4D97-AF65-F5344CB8AC3E}">
        <p14:creationId xmlns:p14="http://schemas.microsoft.com/office/powerpoint/2010/main" val="319932132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Check </a:t>
            </a:r>
            <a:r>
              <a:rPr lang="en-US" sz="4400" dirty="0" smtClean="0"/>
              <a:t>sheet</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220407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Pareto chart (Priority; 80-20 rules)</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46111" y="1535120"/>
                <a:ext cx="10903028" cy="4195481"/>
              </a:xfrm>
            </p:spPr>
            <p:txBody>
              <a:bodyPr/>
              <a:lstStyle/>
              <a:p>
                <a:r>
                  <a:rPr lang="en-US" i="1" dirty="0" smtClean="0"/>
                  <a:t>Pareto principle </a:t>
                </a:r>
                <a:r>
                  <a:rPr lang="en-US" dirty="0"/>
                  <a:t>refers to the fact that a small percentage of processes cause a large percentage of the problems. </a:t>
                </a:r>
                <a:endParaRPr lang="en-US" dirty="0" smtClean="0"/>
              </a:p>
              <a:p>
                <a:r>
                  <a:rPr lang="en-US" dirty="0" smtClean="0"/>
                  <a:t>Pareto Priority Index, PPI</a:t>
                </a:r>
                <a:r>
                  <a:rPr lang="en-US" dirty="0"/>
                  <a:t/>
                </a:r>
                <a:br>
                  <a:rPr lang="en-US" dirty="0"/>
                </a:br>
                <a14:m>
                  <m:oMath xmlns:m="http://schemas.openxmlformats.org/officeDocument/2006/math">
                    <m:r>
                      <a:rPr lang="en-US" b="0" i="1" smtClean="0">
                        <a:latin typeface="Cambria Math" panose="02040503050406030204" pitchFamily="18" charset="0"/>
                      </a:rPr>
                      <m:t>𝑃𝑃𝐼</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𝑆</m:t>
                        </m:r>
                        <m:r>
                          <a:rPr lang="en-US" b="0" i="1" smtClean="0">
                            <a:latin typeface="Cambria Math" panose="02040503050406030204" pitchFamily="18" charset="0"/>
                          </a:rPr>
                          <m:t>𝑎𝑣𝑖𝑛𝑔</m:t>
                        </m:r>
                        <m:r>
                          <a:rPr lang="en-US" b="0" i="1" smtClean="0">
                            <a:latin typeface="Cambria Math" panose="02040503050406030204" pitchFamily="18" charset="0"/>
                          </a:rPr>
                          <m:t> ∗</m:t>
                        </m:r>
                        <m:r>
                          <a:rPr lang="en-US" b="0" i="1" smtClean="0">
                            <a:latin typeface="Cambria Math" panose="02040503050406030204" pitchFamily="18" charset="0"/>
                          </a:rPr>
                          <m:t>𝑃𝑟𝑜𝑏𝑎𝑏𝑖𝑙𝑖𝑡𝑦</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𝑆𝑢𝑐𝑐𝑒𝑠𝑠</m:t>
                        </m:r>
                      </m:num>
                      <m:den>
                        <m:r>
                          <a:rPr lang="en-US" b="0" i="1" smtClean="0">
                            <a:latin typeface="Cambria Math" panose="02040503050406030204" pitchFamily="18" charset="0"/>
                          </a:rPr>
                          <m:t>𝐶𝑜𝑠𝑡</m:t>
                        </m:r>
                        <m:r>
                          <a:rPr lang="en-US" b="0" i="1" smtClean="0">
                            <a:latin typeface="Cambria Math" panose="02040503050406030204" pitchFamily="18" charset="0"/>
                          </a:rPr>
                          <m:t> ∗</m:t>
                        </m:r>
                        <m:r>
                          <a:rPr lang="en-US" b="0" i="1" smtClean="0">
                            <a:latin typeface="Cambria Math" panose="02040503050406030204" pitchFamily="18" charset="0"/>
                          </a:rPr>
                          <m:t>𝑡𝑖𝑚𝑒</m:t>
                        </m:r>
                        <m:r>
                          <a:rPr lang="en-US" b="0" i="1" smtClean="0">
                            <a:latin typeface="Cambria Math" panose="02040503050406030204" pitchFamily="18" charset="0"/>
                          </a:rPr>
                          <m:t> </m:t>
                        </m:r>
                        <m:r>
                          <a:rPr lang="en-US" b="0" i="1" smtClean="0">
                            <a:latin typeface="Cambria Math" panose="02040503050406030204" pitchFamily="18" charset="0"/>
                          </a:rPr>
                          <m:t>𝑡𝑜</m:t>
                        </m:r>
                        <m:r>
                          <a:rPr lang="en-US" b="0" i="1" smtClean="0">
                            <a:latin typeface="Cambria Math" panose="02040503050406030204" pitchFamily="18" charset="0"/>
                          </a:rPr>
                          <m:t> </m:t>
                        </m:r>
                        <m:r>
                          <a:rPr lang="en-US" b="0" i="1" smtClean="0">
                            <a:latin typeface="Cambria Math" panose="02040503050406030204" pitchFamily="18" charset="0"/>
                          </a:rPr>
                          <m:t>𝑐𝑜𝑚𝑝𝑙𝑒𝑡𝑖𝑜𝑛</m:t>
                        </m:r>
                      </m:den>
                    </m:f>
                  </m:oMath>
                </a14:m>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46111" y="1535120"/>
                <a:ext cx="10903028" cy="4195481"/>
              </a:xfrm>
              <a:blipFill rotWithShape="0">
                <a:blip r:embed="rId2"/>
                <a:stretch>
                  <a:fillRect l="-279" t="-872"/>
                </a:stretch>
              </a:blipFill>
            </p:spPr>
            <p:txBody>
              <a:bodyPr/>
              <a:lstStyle/>
              <a:p>
                <a:r>
                  <a:rPr lang="en-US">
                    <a:noFill/>
                  </a:rPr>
                  <a:t> </a:t>
                </a:r>
              </a:p>
            </p:txBody>
          </p:sp>
        </mc:Fallback>
      </mc:AlternateContent>
    </p:spTree>
    <p:extLst>
      <p:ext uri="{BB962C8B-B14F-4D97-AF65-F5344CB8AC3E}">
        <p14:creationId xmlns:p14="http://schemas.microsoft.com/office/powerpoint/2010/main" val="30344669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Pareto chart (Priority; 80-20 rules)</a:t>
            </a:r>
            <a:endParaRPr lang="en-US" dirty="0"/>
          </a:p>
        </p:txBody>
      </p:sp>
      <p:sp>
        <p:nvSpPr>
          <p:cNvPr id="3" name="Content Placeholder 2"/>
          <p:cNvSpPr>
            <a:spLocks noGrp="1"/>
          </p:cNvSpPr>
          <p:nvPr>
            <p:ph idx="1"/>
          </p:nvPr>
        </p:nvSpPr>
        <p:spPr>
          <a:xfrm>
            <a:off x="192602" y="1152983"/>
            <a:ext cx="2417810" cy="4195481"/>
          </a:xfrm>
        </p:spPr>
        <p:txBody>
          <a:bodyPr/>
          <a:lstStyle/>
          <a:p>
            <a:r>
              <a:rPr lang="en-US" i="1" dirty="0"/>
              <a:t>Pareto principle </a:t>
            </a:r>
            <a:r>
              <a:rPr lang="en-US" dirty="0"/>
              <a:t>refers to the fact that a small percentage of processes cause a large percentage of the problems. </a:t>
            </a:r>
            <a:r>
              <a:rPr lang="en-US" dirty="0"/>
              <a:t/>
            </a:r>
            <a:br>
              <a:rPr lang="en-US" dirty="0"/>
            </a:br>
            <a:endParaRPr lang="en-US" dirty="0"/>
          </a:p>
        </p:txBody>
      </p:sp>
      <p:pic>
        <p:nvPicPr>
          <p:cNvPr id="4" name="Picture 3"/>
          <p:cNvPicPr>
            <a:picLocks noChangeAspect="1"/>
          </p:cNvPicPr>
          <p:nvPr/>
        </p:nvPicPr>
        <p:blipFill>
          <a:blip r:embed="rId2"/>
          <a:stretch>
            <a:fillRect/>
          </a:stretch>
        </p:blipFill>
        <p:spPr>
          <a:xfrm>
            <a:off x="4203294" y="1536448"/>
            <a:ext cx="7988706" cy="5321551"/>
          </a:xfrm>
          <a:prstGeom prst="rect">
            <a:avLst/>
          </a:prstGeom>
        </p:spPr>
      </p:pic>
      <p:sp>
        <p:nvSpPr>
          <p:cNvPr id="5" name="Rectangle 4"/>
          <p:cNvSpPr/>
          <p:nvPr/>
        </p:nvSpPr>
        <p:spPr>
          <a:xfrm>
            <a:off x="2606507" y="1726030"/>
            <a:ext cx="1596787" cy="5139869"/>
          </a:xfrm>
          <a:prstGeom prst="rect">
            <a:avLst/>
          </a:prstGeom>
        </p:spPr>
        <p:txBody>
          <a:bodyPr wrap="square">
            <a:spAutoFit/>
          </a:bodyPr>
          <a:lstStyle/>
          <a:p>
            <a:r>
              <a:rPr lang="en-US" sz="800" dirty="0" smtClean="0"/>
              <a:t>Flaws	Shift</a:t>
            </a:r>
          </a:p>
          <a:p>
            <a:r>
              <a:rPr lang="en-US" sz="800" dirty="0" smtClean="0"/>
              <a:t>Scratch	Day</a:t>
            </a:r>
          </a:p>
          <a:p>
            <a:r>
              <a:rPr lang="en-US" sz="800" dirty="0" smtClean="0"/>
              <a:t>Scratch	Day</a:t>
            </a:r>
          </a:p>
          <a:p>
            <a:r>
              <a:rPr lang="en-US" sz="800" dirty="0" smtClean="0"/>
              <a:t>Peel	Day</a:t>
            </a:r>
          </a:p>
          <a:p>
            <a:r>
              <a:rPr lang="en-US" sz="800" dirty="0" smtClean="0"/>
              <a:t>Peel	Day</a:t>
            </a:r>
          </a:p>
          <a:p>
            <a:r>
              <a:rPr lang="en-US" sz="800" dirty="0" smtClean="0"/>
              <a:t>Peel	Day</a:t>
            </a:r>
          </a:p>
          <a:p>
            <a:r>
              <a:rPr lang="en-US" sz="800" dirty="0" smtClean="0"/>
              <a:t>Scratch	Day</a:t>
            </a:r>
          </a:p>
          <a:p>
            <a:r>
              <a:rPr lang="en-US" sz="800" dirty="0" smtClean="0"/>
              <a:t>Other	Day</a:t>
            </a:r>
          </a:p>
          <a:p>
            <a:r>
              <a:rPr lang="en-US" sz="800" dirty="0" smtClean="0"/>
              <a:t>Peel	Evening</a:t>
            </a:r>
          </a:p>
          <a:p>
            <a:r>
              <a:rPr lang="en-US" sz="800" dirty="0" smtClean="0"/>
              <a:t>Peel	Evening</a:t>
            </a:r>
          </a:p>
          <a:p>
            <a:r>
              <a:rPr lang="en-US" sz="800" dirty="0" smtClean="0"/>
              <a:t>Peel	Evening</a:t>
            </a:r>
          </a:p>
          <a:p>
            <a:r>
              <a:rPr lang="en-US" sz="800" dirty="0" smtClean="0"/>
              <a:t>Peel	Evening</a:t>
            </a:r>
          </a:p>
          <a:p>
            <a:r>
              <a:rPr lang="en-US" sz="800" dirty="0" smtClean="0"/>
              <a:t>Peel	Evening</a:t>
            </a:r>
          </a:p>
          <a:p>
            <a:r>
              <a:rPr lang="en-US" sz="800" dirty="0" smtClean="0"/>
              <a:t>Scratch	Evening</a:t>
            </a:r>
          </a:p>
          <a:p>
            <a:r>
              <a:rPr lang="en-US" sz="800" dirty="0" smtClean="0"/>
              <a:t>Scratch	Evening</a:t>
            </a:r>
          </a:p>
          <a:p>
            <a:r>
              <a:rPr lang="en-US" sz="800" dirty="0" smtClean="0"/>
              <a:t>Peel	Night</a:t>
            </a:r>
          </a:p>
          <a:p>
            <a:r>
              <a:rPr lang="en-US" sz="800" dirty="0" smtClean="0"/>
              <a:t>Scratch	Night</a:t>
            </a:r>
          </a:p>
          <a:p>
            <a:r>
              <a:rPr lang="en-US" sz="800" dirty="0" smtClean="0"/>
              <a:t>Peel	Night</a:t>
            </a:r>
          </a:p>
          <a:p>
            <a:r>
              <a:rPr lang="en-US" sz="800" dirty="0" smtClean="0"/>
              <a:t>Peel	Night</a:t>
            </a:r>
          </a:p>
          <a:p>
            <a:r>
              <a:rPr lang="en-US" sz="800" dirty="0" smtClean="0"/>
              <a:t>Peel	Night</a:t>
            </a:r>
          </a:p>
          <a:p>
            <a:r>
              <a:rPr lang="en-US" sz="800" dirty="0" smtClean="0"/>
              <a:t>Peel	Night</a:t>
            </a:r>
          </a:p>
          <a:p>
            <a:r>
              <a:rPr lang="en-US" sz="800" dirty="0" smtClean="0"/>
              <a:t>Peel	Night</a:t>
            </a:r>
          </a:p>
          <a:p>
            <a:r>
              <a:rPr lang="en-US" sz="800" dirty="0" smtClean="0"/>
              <a:t>Peel	Night</a:t>
            </a:r>
          </a:p>
          <a:p>
            <a:r>
              <a:rPr lang="en-US" sz="800" dirty="0" smtClean="0"/>
              <a:t>Peel	Night</a:t>
            </a:r>
          </a:p>
          <a:p>
            <a:r>
              <a:rPr lang="en-US" sz="800" dirty="0" smtClean="0"/>
              <a:t>Peel	Night</a:t>
            </a:r>
          </a:p>
          <a:p>
            <a:r>
              <a:rPr lang="en-US" sz="800" dirty="0" smtClean="0"/>
              <a:t>Scratch	Night</a:t>
            </a:r>
          </a:p>
          <a:p>
            <a:r>
              <a:rPr lang="en-US" sz="800" dirty="0" smtClean="0"/>
              <a:t>Peel	Night</a:t>
            </a:r>
          </a:p>
          <a:p>
            <a:r>
              <a:rPr lang="en-US" sz="800" dirty="0" smtClean="0"/>
              <a:t>Peel	Night</a:t>
            </a:r>
          </a:p>
          <a:p>
            <a:r>
              <a:rPr lang="en-US" sz="800" dirty="0" smtClean="0"/>
              <a:t>Peel	Night</a:t>
            </a:r>
          </a:p>
          <a:p>
            <a:r>
              <a:rPr lang="en-US" sz="800" dirty="0" smtClean="0"/>
              <a:t>Peel	Night</a:t>
            </a:r>
          </a:p>
          <a:p>
            <a:r>
              <a:rPr lang="en-US" sz="800" dirty="0" smtClean="0"/>
              <a:t>Scratch	Night</a:t>
            </a:r>
          </a:p>
          <a:p>
            <a:r>
              <a:rPr lang="en-US" sz="800" dirty="0" smtClean="0"/>
              <a:t>Other	Night</a:t>
            </a:r>
          </a:p>
          <a:p>
            <a:r>
              <a:rPr lang="en-US" sz="800" dirty="0" smtClean="0"/>
              <a:t>Scratch	Night</a:t>
            </a:r>
          </a:p>
          <a:p>
            <a:r>
              <a:rPr lang="en-US" sz="800" dirty="0" smtClean="0"/>
              <a:t>Scratch	Night</a:t>
            </a:r>
          </a:p>
          <a:p>
            <a:r>
              <a:rPr lang="en-US" sz="800" dirty="0" smtClean="0"/>
              <a:t>Peel	Weekend</a:t>
            </a:r>
          </a:p>
          <a:p>
            <a:r>
              <a:rPr lang="en-US" sz="800" dirty="0" smtClean="0"/>
              <a:t>Peel	Weekend</a:t>
            </a:r>
          </a:p>
          <a:p>
            <a:r>
              <a:rPr lang="en-US" sz="800" dirty="0" smtClean="0"/>
              <a:t>Peel	Weekend</a:t>
            </a:r>
          </a:p>
          <a:p>
            <a:r>
              <a:rPr lang="en-US" sz="800" dirty="0" smtClean="0"/>
              <a:t>Peel	Weekend</a:t>
            </a:r>
          </a:p>
          <a:p>
            <a:r>
              <a:rPr lang="en-US" sz="800" dirty="0" smtClean="0"/>
              <a:t>Peel	Weekend</a:t>
            </a:r>
          </a:p>
          <a:p>
            <a:r>
              <a:rPr lang="en-US" sz="800" dirty="0" smtClean="0"/>
              <a:t>Peel	Weekend</a:t>
            </a:r>
          </a:p>
          <a:p>
            <a:r>
              <a:rPr lang="en-US" sz="800" dirty="0" smtClean="0"/>
              <a:t>Peel	Weekend</a:t>
            </a:r>
            <a:endParaRPr lang="en-US" sz="800" dirty="0"/>
          </a:p>
        </p:txBody>
      </p:sp>
    </p:spTree>
    <p:extLst>
      <p:ext uri="{BB962C8B-B14F-4D97-AF65-F5344CB8AC3E}">
        <p14:creationId xmlns:p14="http://schemas.microsoft.com/office/powerpoint/2010/main" val="14595209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Flow Chart</a:t>
            </a:r>
            <a:endParaRPr lang="en-US" dirty="0"/>
          </a:p>
        </p:txBody>
      </p:sp>
      <p:sp>
        <p:nvSpPr>
          <p:cNvPr id="3" name="Content Placeholder 2"/>
          <p:cNvSpPr>
            <a:spLocks noGrp="1"/>
          </p:cNvSpPr>
          <p:nvPr>
            <p:ph idx="1"/>
          </p:nvPr>
        </p:nvSpPr>
        <p:spPr/>
        <p:txBody>
          <a:bodyPr/>
          <a:lstStyle/>
          <a:p>
            <a:r>
              <a:rPr lang="en-US" dirty="0"/>
              <a:t>A flowchart is a type of diagram that represents an algorithm, workflow or process. The flowchart shows the steps as boxes of various kinds, and their order by connecting the boxes with arrows. This diagrammatic representation illustrates a solution model to a given problem. </a:t>
            </a:r>
          </a:p>
        </p:txBody>
      </p:sp>
    </p:spTree>
    <p:extLst>
      <p:ext uri="{BB962C8B-B14F-4D97-AF65-F5344CB8AC3E}">
        <p14:creationId xmlns:p14="http://schemas.microsoft.com/office/powerpoint/2010/main" val="29871890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 Chart</a:t>
            </a:r>
            <a:endParaRPr lang="en-US" dirty="0"/>
          </a:p>
        </p:txBody>
      </p:sp>
      <p:sp>
        <p:nvSpPr>
          <p:cNvPr id="3" name="Content Placeholder 2"/>
          <p:cNvSpPr>
            <a:spLocks noGrp="1"/>
          </p:cNvSpPr>
          <p:nvPr>
            <p:ph idx="1"/>
          </p:nvPr>
        </p:nvSpPr>
        <p:spPr/>
        <p:txBody>
          <a:bodyPr/>
          <a:lstStyle/>
          <a:p>
            <a:r>
              <a:rPr lang="en-US" dirty="0"/>
              <a:t>A run chart, also known as a run-sequence plot is a graph that displays observed data in a time sequence. Often, the data displayed represent some aspect of the output or performance of a manufacturing or other business process. It is therefore a form of line chart</a:t>
            </a:r>
          </a:p>
        </p:txBody>
      </p:sp>
    </p:spTree>
    <p:extLst>
      <p:ext uri="{BB962C8B-B14F-4D97-AF65-F5344CB8AC3E}">
        <p14:creationId xmlns:p14="http://schemas.microsoft.com/office/powerpoint/2010/main" val="142030139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EC76B5"/>
      </a:hlink>
      <a:folHlink>
        <a:srgbClr val="E8ACCD"/>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A207AED3-9ABC-4A18-9978-A59B65688B15}"/>
    </a:ext>
  </a:extLst>
</a:theme>
</file>

<file path=docProps/app.xml><?xml version="1.0" encoding="utf-8"?>
<Properties xmlns="http://schemas.openxmlformats.org/officeDocument/2006/extended-properties" xmlns:vt="http://schemas.openxmlformats.org/officeDocument/2006/docPropsVTypes">
  <Template>Ion</Template>
  <TotalTime>122</TotalTime>
  <Words>435</Words>
  <Application>Microsoft Office PowerPoint</Application>
  <PresentationFormat>Widescreen</PresentationFormat>
  <Paragraphs>77</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Cambria Math</vt:lpstr>
      <vt:lpstr>Century Gothic</vt:lpstr>
      <vt:lpstr>Wingdings 3</vt:lpstr>
      <vt:lpstr>Ion</vt:lpstr>
      <vt:lpstr>Quality Tools</vt:lpstr>
      <vt:lpstr>7 Tools of Quality</vt:lpstr>
      <vt:lpstr>7 Tools of Quality</vt:lpstr>
      <vt:lpstr>Cause &amp; Effect Diagram</vt:lpstr>
      <vt:lpstr>Check sheet</vt:lpstr>
      <vt:lpstr>Pareto chart (Priority; 80-20 rules)</vt:lpstr>
      <vt:lpstr>Pareto chart (Priority; 80-20 rules)</vt:lpstr>
      <vt:lpstr>Flow Chart</vt:lpstr>
      <vt:lpstr>Run Chart</vt:lpstr>
      <vt:lpstr>Highly frequent Glossary</vt:lpstr>
      <vt:lpstr>What is the  House of Quality?</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Quality Tools</dc:title>
  <dc:creator>Windows User</dc:creator>
  <cp:lastModifiedBy>Windows User</cp:lastModifiedBy>
  <cp:revision>8</cp:revision>
  <dcterms:created xsi:type="dcterms:W3CDTF">2018-07-29T17:37:20Z</dcterms:created>
  <dcterms:modified xsi:type="dcterms:W3CDTF">2018-07-29T19:40:13Z</dcterms:modified>
</cp:coreProperties>
</file>