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78" r:id="rId3"/>
    <p:sldId id="256" r:id="rId4"/>
    <p:sldId id="257" r:id="rId5"/>
    <p:sldId id="258" r:id="rId6"/>
    <p:sldId id="259" r:id="rId7"/>
    <p:sldId id="260" r:id="rId8"/>
    <p:sldId id="280" r:id="rId9"/>
    <p:sldId id="261" r:id="rId10"/>
    <p:sldId id="262" r:id="rId11"/>
    <p:sldId id="263" r:id="rId12"/>
    <p:sldId id="264" r:id="rId13"/>
    <p:sldId id="265" r:id="rId14"/>
    <p:sldId id="266" r:id="rId15"/>
    <p:sldId id="267" r:id="rId16"/>
    <p:sldId id="268" r:id="rId17"/>
    <p:sldId id="269" r:id="rId18"/>
    <p:sldId id="271" r:id="rId19"/>
    <p:sldId id="272" r:id="rId20"/>
    <p:sldId id="275" r:id="rId21"/>
    <p:sldId id="276" r:id="rId22"/>
    <p:sldId id="277" r:id="rId23"/>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79" autoAdjust="0"/>
    <p:restoredTop sz="94660"/>
  </p:normalViewPr>
  <p:slideViewPr>
    <p:cSldViewPr snapToGrid="0">
      <p:cViewPr varScale="1">
        <p:scale>
          <a:sx n="66" d="100"/>
          <a:sy n="66" d="100"/>
        </p:scale>
        <p:origin x="102"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p:cNvSpPr>
            <a:spLocks noGrp="1"/>
          </p:cNvSpPr>
          <p:nvPr>
            <p:ph type="dt" sz="half" idx="10"/>
          </p:nvPr>
        </p:nvSpPr>
        <p:spPr/>
        <p:txBody>
          <a:bodyPr/>
          <a:lstStyle/>
          <a:p>
            <a:fld id="{196A74DB-6059-4D0B-9AC9-239C74EAEBA3}" type="datetimeFigureOut">
              <a:rPr lang="fa-IR" smtClean="0"/>
              <a:t>08/03/1442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AE7BD2E2-BA19-4C9E-8400-57C4220F1D49}" type="slidenum">
              <a:rPr lang="fa-IR" smtClean="0"/>
              <a:t>‹#›</a:t>
            </a:fld>
            <a:endParaRPr lang="fa-IR"/>
          </a:p>
        </p:txBody>
      </p:sp>
    </p:spTree>
    <p:extLst>
      <p:ext uri="{BB962C8B-B14F-4D97-AF65-F5344CB8AC3E}">
        <p14:creationId xmlns:p14="http://schemas.microsoft.com/office/powerpoint/2010/main" val="2227014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a-I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p:cNvSpPr>
            <a:spLocks noGrp="1"/>
          </p:cNvSpPr>
          <p:nvPr>
            <p:ph type="dt" sz="half" idx="10"/>
          </p:nvPr>
        </p:nvSpPr>
        <p:spPr/>
        <p:txBody>
          <a:bodyPr/>
          <a:lstStyle/>
          <a:p>
            <a:fld id="{196A74DB-6059-4D0B-9AC9-239C74EAEBA3}" type="datetimeFigureOut">
              <a:rPr lang="fa-IR" smtClean="0"/>
              <a:t>08/03/1442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AE7BD2E2-BA19-4C9E-8400-57C4220F1D49}" type="slidenum">
              <a:rPr lang="fa-IR" smtClean="0"/>
              <a:t>‹#›</a:t>
            </a:fld>
            <a:endParaRPr lang="fa-IR"/>
          </a:p>
        </p:txBody>
      </p:sp>
    </p:spTree>
    <p:extLst>
      <p:ext uri="{BB962C8B-B14F-4D97-AF65-F5344CB8AC3E}">
        <p14:creationId xmlns:p14="http://schemas.microsoft.com/office/powerpoint/2010/main" val="4202868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p:cNvSpPr>
            <a:spLocks noGrp="1"/>
          </p:cNvSpPr>
          <p:nvPr>
            <p:ph type="dt" sz="half" idx="10"/>
          </p:nvPr>
        </p:nvSpPr>
        <p:spPr/>
        <p:txBody>
          <a:bodyPr/>
          <a:lstStyle/>
          <a:p>
            <a:fld id="{196A74DB-6059-4D0B-9AC9-239C74EAEBA3}" type="datetimeFigureOut">
              <a:rPr lang="fa-IR" smtClean="0"/>
              <a:t>08/03/1442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AE7BD2E2-BA19-4C9E-8400-57C4220F1D49}" type="slidenum">
              <a:rPr lang="fa-IR" smtClean="0"/>
              <a:t>‹#›</a:t>
            </a:fld>
            <a:endParaRPr lang="fa-IR"/>
          </a:p>
        </p:txBody>
      </p:sp>
    </p:spTree>
    <p:extLst>
      <p:ext uri="{BB962C8B-B14F-4D97-AF65-F5344CB8AC3E}">
        <p14:creationId xmlns:p14="http://schemas.microsoft.com/office/powerpoint/2010/main" val="4147106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a-I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p:cNvSpPr>
            <a:spLocks noGrp="1"/>
          </p:cNvSpPr>
          <p:nvPr>
            <p:ph type="dt" sz="half" idx="10"/>
          </p:nvPr>
        </p:nvSpPr>
        <p:spPr/>
        <p:txBody>
          <a:bodyPr/>
          <a:lstStyle/>
          <a:p>
            <a:fld id="{196A74DB-6059-4D0B-9AC9-239C74EAEBA3}" type="datetimeFigureOut">
              <a:rPr lang="fa-IR" smtClean="0"/>
              <a:t>08/03/1442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AE7BD2E2-BA19-4C9E-8400-57C4220F1D49}" type="slidenum">
              <a:rPr lang="fa-IR" smtClean="0"/>
              <a:t>‹#›</a:t>
            </a:fld>
            <a:endParaRPr lang="fa-IR"/>
          </a:p>
        </p:txBody>
      </p:sp>
    </p:spTree>
    <p:extLst>
      <p:ext uri="{BB962C8B-B14F-4D97-AF65-F5344CB8AC3E}">
        <p14:creationId xmlns:p14="http://schemas.microsoft.com/office/powerpoint/2010/main" val="4213922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6A74DB-6059-4D0B-9AC9-239C74EAEBA3}" type="datetimeFigureOut">
              <a:rPr lang="fa-IR" smtClean="0"/>
              <a:t>08/03/1442</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AE7BD2E2-BA19-4C9E-8400-57C4220F1D49}" type="slidenum">
              <a:rPr lang="fa-IR" smtClean="0"/>
              <a:t>‹#›</a:t>
            </a:fld>
            <a:endParaRPr lang="fa-IR"/>
          </a:p>
        </p:txBody>
      </p:sp>
    </p:spTree>
    <p:extLst>
      <p:ext uri="{BB962C8B-B14F-4D97-AF65-F5344CB8AC3E}">
        <p14:creationId xmlns:p14="http://schemas.microsoft.com/office/powerpoint/2010/main" val="155579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a-I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p:cNvSpPr>
            <a:spLocks noGrp="1"/>
          </p:cNvSpPr>
          <p:nvPr>
            <p:ph type="dt" sz="half" idx="10"/>
          </p:nvPr>
        </p:nvSpPr>
        <p:spPr/>
        <p:txBody>
          <a:bodyPr/>
          <a:lstStyle/>
          <a:p>
            <a:fld id="{196A74DB-6059-4D0B-9AC9-239C74EAEBA3}" type="datetimeFigureOut">
              <a:rPr lang="fa-IR" smtClean="0"/>
              <a:t>08/03/1442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AE7BD2E2-BA19-4C9E-8400-57C4220F1D49}" type="slidenum">
              <a:rPr lang="fa-IR" smtClean="0"/>
              <a:t>‹#›</a:t>
            </a:fld>
            <a:endParaRPr lang="fa-IR"/>
          </a:p>
        </p:txBody>
      </p:sp>
    </p:spTree>
    <p:extLst>
      <p:ext uri="{BB962C8B-B14F-4D97-AF65-F5344CB8AC3E}">
        <p14:creationId xmlns:p14="http://schemas.microsoft.com/office/powerpoint/2010/main" val="4126695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p:cNvSpPr>
            <a:spLocks noGrp="1"/>
          </p:cNvSpPr>
          <p:nvPr>
            <p:ph type="dt" sz="half" idx="10"/>
          </p:nvPr>
        </p:nvSpPr>
        <p:spPr/>
        <p:txBody>
          <a:bodyPr/>
          <a:lstStyle/>
          <a:p>
            <a:fld id="{196A74DB-6059-4D0B-9AC9-239C74EAEBA3}" type="datetimeFigureOut">
              <a:rPr lang="fa-IR" smtClean="0"/>
              <a:t>08/03/1442</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AE7BD2E2-BA19-4C9E-8400-57C4220F1D49}" type="slidenum">
              <a:rPr lang="fa-IR" smtClean="0"/>
              <a:t>‹#›</a:t>
            </a:fld>
            <a:endParaRPr lang="fa-IR"/>
          </a:p>
        </p:txBody>
      </p:sp>
    </p:spTree>
    <p:extLst>
      <p:ext uri="{BB962C8B-B14F-4D97-AF65-F5344CB8AC3E}">
        <p14:creationId xmlns:p14="http://schemas.microsoft.com/office/powerpoint/2010/main" val="724577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a-IR"/>
          </a:p>
        </p:txBody>
      </p:sp>
      <p:sp>
        <p:nvSpPr>
          <p:cNvPr id="3" name="Date Placeholder 2"/>
          <p:cNvSpPr>
            <a:spLocks noGrp="1"/>
          </p:cNvSpPr>
          <p:nvPr>
            <p:ph type="dt" sz="half" idx="10"/>
          </p:nvPr>
        </p:nvSpPr>
        <p:spPr/>
        <p:txBody>
          <a:bodyPr/>
          <a:lstStyle/>
          <a:p>
            <a:fld id="{196A74DB-6059-4D0B-9AC9-239C74EAEBA3}" type="datetimeFigureOut">
              <a:rPr lang="fa-IR" smtClean="0"/>
              <a:t>08/03/1442</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AE7BD2E2-BA19-4C9E-8400-57C4220F1D49}" type="slidenum">
              <a:rPr lang="fa-IR" smtClean="0"/>
              <a:t>‹#›</a:t>
            </a:fld>
            <a:endParaRPr lang="fa-IR"/>
          </a:p>
        </p:txBody>
      </p:sp>
    </p:spTree>
    <p:extLst>
      <p:ext uri="{BB962C8B-B14F-4D97-AF65-F5344CB8AC3E}">
        <p14:creationId xmlns:p14="http://schemas.microsoft.com/office/powerpoint/2010/main" val="243565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A74DB-6059-4D0B-9AC9-239C74EAEBA3}" type="datetimeFigureOut">
              <a:rPr lang="fa-IR" smtClean="0"/>
              <a:t>08/03/1442</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AE7BD2E2-BA19-4C9E-8400-57C4220F1D49}" type="slidenum">
              <a:rPr lang="fa-IR" smtClean="0"/>
              <a:t>‹#›</a:t>
            </a:fld>
            <a:endParaRPr lang="fa-IR"/>
          </a:p>
        </p:txBody>
      </p:sp>
    </p:spTree>
    <p:extLst>
      <p:ext uri="{BB962C8B-B14F-4D97-AF65-F5344CB8AC3E}">
        <p14:creationId xmlns:p14="http://schemas.microsoft.com/office/powerpoint/2010/main" val="1411097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6A74DB-6059-4D0B-9AC9-239C74EAEBA3}" type="datetimeFigureOut">
              <a:rPr lang="fa-IR" smtClean="0"/>
              <a:t>08/03/1442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AE7BD2E2-BA19-4C9E-8400-57C4220F1D49}" type="slidenum">
              <a:rPr lang="fa-IR" smtClean="0"/>
              <a:t>‹#›</a:t>
            </a:fld>
            <a:endParaRPr lang="fa-IR"/>
          </a:p>
        </p:txBody>
      </p:sp>
    </p:spTree>
    <p:extLst>
      <p:ext uri="{BB962C8B-B14F-4D97-AF65-F5344CB8AC3E}">
        <p14:creationId xmlns:p14="http://schemas.microsoft.com/office/powerpoint/2010/main" val="501929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6A74DB-6059-4D0B-9AC9-239C74EAEBA3}" type="datetimeFigureOut">
              <a:rPr lang="fa-IR" smtClean="0"/>
              <a:t>08/03/1442</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AE7BD2E2-BA19-4C9E-8400-57C4220F1D49}" type="slidenum">
              <a:rPr lang="fa-IR" smtClean="0"/>
              <a:t>‹#›</a:t>
            </a:fld>
            <a:endParaRPr lang="fa-IR"/>
          </a:p>
        </p:txBody>
      </p:sp>
    </p:spTree>
    <p:extLst>
      <p:ext uri="{BB962C8B-B14F-4D97-AF65-F5344CB8AC3E}">
        <p14:creationId xmlns:p14="http://schemas.microsoft.com/office/powerpoint/2010/main" val="610634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A74DB-6059-4D0B-9AC9-239C74EAEBA3}" type="datetimeFigureOut">
              <a:rPr lang="fa-IR" smtClean="0"/>
              <a:t>08/03/1442</a:t>
            </a:fld>
            <a:endParaRPr lang="fa-I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BD2E2-BA19-4C9E-8400-57C4220F1D49}" type="slidenum">
              <a:rPr lang="fa-IR" smtClean="0"/>
              <a:t>‹#›</a:t>
            </a:fld>
            <a:endParaRPr lang="fa-IR"/>
          </a:p>
        </p:txBody>
      </p:sp>
    </p:spTree>
    <p:extLst>
      <p:ext uri="{BB962C8B-B14F-4D97-AF65-F5344CB8AC3E}">
        <p14:creationId xmlns:p14="http://schemas.microsoft.com/office/powerpoint/2010/main" val="2445982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jp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1.xml"/><Relationship Id="rId5" Type="http://schemas.openxmlformats.org/officeDocument/2006/relationships/image" Target="../media/image33.jp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5.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40.png"/><Relationship Id="rId7"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4.jpg"/></Relationships>
</file>

<file path=ppt/slides/_rels/slide18.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0936" y="1801631"/>
            <a:ext cx="9144000" cy="2387600"/>
          </a:xfrm>
        </p:spPr>
        <p:txBody>
          <a:bodyPr>
            <a:normAutofit/>
          </a:bodyPr>
          <a:lstStyle/>
          <a:p>
            <a:r>
              <a:rPr lang="fa-IR" sz="9600" dirty="0" smtClean="0">
                <a:latin typeface="Arabic Typesetting" panose="03020402040406030203" pitchFamily="66" charset="-78"/>
                <a:cs typeface="Arabic Typesetting" panose="03020402040406030203" pitchFamily="66" charset="-78"/>
              </a:rPr>
              <a:t>بسم الله الرحمن الرحیم</a:t>
            </a:r>
            <a:endParaRPr lang="fa-IR" sz="960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910824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46216" y="1933718"/>
            <a:ext cx="9936481" cy="2624856"/>
          </a:xfrm>
        </p:spPr>
        <p:txBody>
          <a:bodyPr>
            <a:normAutofit/>
          </a:bodyPr>
          <a:lstStyle/>
          <a:p>
            <a:pPr algn="r"/>
            <a:r>
              <a:rPr lang="fa-IR" sz="4400" dirty="0">
                <a:latin typeface="Arabic Typesetting" panose="03020402040406030203" pitchFamily="66" charset="-78"/>
                <a:cs typeface="Arabic Typesetting" panose="03020402040406030203" pitchFamily="66" charset="-78"/>
              </a:rPr>
              <a:t>الف:لب پیشین</a:t>
            </a:r>
          </a:p>
          <a:p>
            <a:pPr algn="r"/>
            <a:r>
              <a:rPr lang="fa-IR" sz="3600" dirty="0">
                <a:latin typeface="Arabic Typesetting" panose="03020402040406030203" pitchFamily="66" charset="-78"/>
                <a:cs typeface="Arabic Typesetting" panose="03020402040406030203" pitchFamily="66" charset="-78"/>
              </a:rPr>
              <a:t>عامل اصلی تنظیم سنتز و ترشح          در لب پیشین هرمون ازاد کننده ی هیپوتالاموسی یعنی                   است که به کمک یک سیستم           وابسته به کلسیم عمل میکند.   </a:t>
            </a:r>
          </a:p>
        </p:txBody>
      </p:sp>
      <p:sp>
        <p:nvSpPr>
          <p:cNvPr id="4" name="Title 3"/>
          <p:cNvSpPr>
            <a:spLocks noGrp="1"/>
          </p:cNvSpPr>
          <p:nvPr>
            <p:ph type="ctrTitle"/>
          </p:nvPr>
        </p:nvSpPr>
        <p:spPr>
          <a:xfrm>
            <a:off x="2242457" y="223607"/>
            <a:ext cx="9144000" cy="2155371"/>
          </a:xfrm>
        </p:spPr>
        <p:txBody>
          <a:bodyPr>
            <a:normAutofit fontScale="90000"/>
          </a:bodyPr>
          <a:lstStyle/>
          <a:p>
            <a:pPr algn="r"/>
            <a:r>
              <a:rPr lang="fa-IR" sz="4000" dirty="0">
                <a:latin typeface="Arabic Typesetting" panose="03020402040406030203" pitchFamily="66" charset="-78"/>
                <a:cs typeface="Arabic Typesetting" panose="03020402040406030203" pitchFamily="66" charset="-78"/>
              </a:rPr>
              <a:t> نحوه تنظیم سنتز        :</a:t>
            </a:r>
            <a:br>
              <a:rPr lang="fa-IR" sz="4000" dirty="0">
                <a:latin typeface="Arabic Typesetting" panose="03020402040406030203" pitchFamily="66" charset="-78"/>
                <a:cs typeface="Arabic Typesetting" panose="03020402040406030203" pitchFamily="66" charset="-78"/>
              </a:rPr>
            </a:br>
            <a:r>
              <a:rPr lang="fa-IR" sz="4000" dirty="0">
                <a:latin typeface="Arabic Typesetting" panose="03020402040406030203" pitchFamily="66" charset="-78"/>
                <a:cs typeface="Arabic Typesetting" panose="03020402040406030203" pitchFamily="66" charset="-78"/>
              </a:rPr>
              <a:t>در حالی که         فقط در پنج درصد سلول های لب پیشین سنتز می شود،این پروتئین تقریبا توسط کلیه ی سلول های لب میانی ساخته می شود.</a:t>
            </a:r>
            <a:br>
              <a:rPr lang="fa-IR" sz="4000" dirty="0">
                <a:latin typeface="Arabic Typesetting" panose="03020402040406030203" pitchFamily="66" charset="-78"/>
                <a:cs typeface="Arabic Typesetting" panose="03020402040406030203" pitchFamily="66" charset="-78"/>
              </a:rPr>
            </a:br>
            <a:r>
              <a:rPr lang="fa-IR" sz="4000" dirty="0">
                <a:latin typeface="Arabic Typesetting" panose="03020402040406030203" pitchFamily="66" charset="-78"/>
                <a:cs typeface="Arabic Typesetting" panose="03020402040406030203" pitchFamily="66" charset="-78"/>
              </a:rPr>
              <a:t> </a:t>
            </a:r>
          </a:p>
        </p:txBody>
      </p:sp>
      <p:pic>
        <p:nvPicPr>
          <p:cNvPr id="5" name="Picture 4"/>
          <p:cNvPicPr>
            <a:picLocks noChangeAspect="1"/>
          </p:cNvPicPr>
          <p:nvPr/>
        </p:nvPicPr>
        <p:blipFill>
          <a:blip r:embed="rId2"/>
          <a:stretch>
            <a:fillRect/>
          </a:stretch>
        </p:blipFill>
        <p:spPr>
          <a:xfrm>
            <a:off x="9176132" y="801852"/>
            <a:ext cx="1060796" cy="591363"/>
          </a:xfrm>
          <a:prstGeom prst="rect">
            <a:avLst/>
          </a:prstGeom>
        </p:spPr>
      </p:pic>
      <p:pic>
        <p:nvPicPr>
          <p:cNvPr id="6" name="Picture 5"/>
          <p:cNvPicPr>
            <a:picLocks noChangeAspect="1"/>
          </p:cNvPicPr>
          <p:nvPr/>
        </p:nvPicPr>
        <p:blipFill>
          <a:blip r:embed="rId2"/>
          <a:stretch>
            <a:fillRect/>
          </a:stretch>
        </p:blipFill>
        <p:spPr>
          <a:xfrm>
            <a:off x="8766004" y="299874"/>
            <a:ext cx="1060796" cy="591363"/>
          </a:xfrm>
          <a:prstGeom prst="rect">
            <a:avLst/>
          </a:prstGeom>
        </p:spPr>
      </p:pic>
      <p:pic>
        <p:nvPicPr>
          <p:cNvPr id="8" name="Picture 7"/>
          <p:cNvPicPr>
            <a:picLocks noChangeAspect="1"/>
          </p:cNvPicPr>
          <p:nvPr/>
        </p:nvPicPr>
        <p:blipFill>
          <a:blip r:embed="rId2"/>
          <a:stretch>
            <a:fillRect/>
          </a:stretch>
        </p:blipFill>
        <p:spPr>
          <a:xfrm>
            <a:off x="7581456" y="2654783"/>
            <a:ext cx="1060796" cy="591363"/>
          </a:xfrm>
          <a:prstGeom prst="rect">
            <a:avLst/>
          </a:prstGeom>
        </p:spPr>
      </p:pic>
      <p:pic>
        <p:nvPicPr>
          <p:cNvPr id="9" name="Picture 8"/>
          <p:cNvPicPr>
            <a:picLocks noChangeAspect="1"/>
          </p:cNvPicPr>
          <p:nvPr/>
        </p:nvPicPr>
        <p:blipFill>
          <a:blip r:embed="rId3"/>
          <a:stretch>
            <a:fillRect/>
          </a:stretch>
        </p:blipFill>
        <p:spPr>
          <a:xfrm>
            <a:off x="1267444" y="2662409"/>
            <a:ext cx="1157543" cy="843041"/>
          </a:xfrm>
          <a:prstGeom prst="rect">
            <a:avLst/>
          </a:prstGeom>
        </p:spPr>
      </p:pic>
      <p:pic>
        <p:nvPicPr>
          <p:cNvPr id="10" name="Picture 9"/>
          <p:cNvPicPr>
            <a:picLocks noChangeAspect="1"/>
          </p:cNvPicPr>
          <p:nvPr/>
        </p:nvPicPr>
        <p:blipFill>
          <a:blip r:embed="rId4"/>
          <a:stretch>
            <a:fillRect/>
          </a:stretch>
        </p:blipFill>
        <p:spPr>
          <a:xfrm>
            <a:off x="7581456" y="3147948"/>
            <a:ext cx="1355143" cy="7784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7445" y="3926348"/>
            <a:ext cx="5547012" cy="2435263"/>
          </a:xfrm>
          <a:prstGeom prst="rect">
            <a:avLst/>
          </a:prstGeom>
        </p:spPr>
      </p:pic>
    </p:spTree>
    <p:extLst>
      <p:ext uri="{BB962C8B-B14F-4D97-AF65-F5344CB8AC3E}">
        <p14:creationId xmlns:p14="http://schemas.microsoft.com/office/powerpoint/2010/main" val="1304667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1018" y="1467168"/>
            <a:ext cx="9144000" cy="2482985"/>
          </a:xfrm>
        </p:spPr>
        <p:txBody>
          <a:bodyPr>
            <a:normAutofit fontScale="90000"/>
          </a:bodyPr>
          <a:lstStyle/>
          <a:p>
            <a:pPr algn="r"/>
            <a:r>
              <a:rPr lang="fa-IR" sz="4400" dirty="0">
                <a:latin typeface="Arabic Typesetting" panose="03020402040406030203" pitchFamily="66" charset="-78"/>
                <a:cs typeface="Arabic Typesetting" panose="03020402040406030203" pitchFamily="66" charset="-78"/>
              </a:rPr>
              <a:t> ب:لب میانی :</a:t>
            </a:r>
            <a:br>
              <a:rPr lang="fa-IR" sz="4400" dirty="0">
                <a:latin typeface="Arabic Typesetting" panose="03020402040406030203" pitchFamily="66" charset="-78"/>
                <a:cs typeface="Arabic Typesetting" panose="03020402040406030203" pitchFamily="66" charset="-78"/>
              </a:rPr>
            </a:br>
            <a:r>
              <a:rPr lang="fa-IR" sz="4400" dirty="0">
                <a:latin typeface="Arabic Typesetting" panose="03020402040406030203" pitchFamily="66" charset="-78"/>
                <a:cs typeface="Arabic Typesetting" panose="03020402040406030203" pitchFamily="66" charset="-78"/>
              </a:rPr>
              <a:t>هیپوفیزی از این لب نمیگذرد بنابراین لب میانی به هورمون        دسترسی ندارد.در مقابل لب میانی شامل یک شبکه متراکم از رشته های عصبی تراوش کننده دوپامین و نیز انتهاهای عصبی تراوش کننده سروتونین و گاتکولامین ها میباشد. </a:t>
            </a:r>
            <a:br>
              <a:rPr lang="fa-IR" sz="4400" dirty="0">
                <a:latin typeface="Arabic Typesetting" panose="03020402040406030203" pitchFamily="66" charset="-78"/>
                <a:cs typeface="Arabic Typesetting" panose="03020402040406030203" pitchFamily="66" charset="-78"/>
              </a:rPr>
            </a:br>
            <a:r>
              <a:rPr lang="fa-IR" sz="4400" dirty="0">
                <a:latin typeface="Arabic Typesetting" panose="03020402040406030203" pitchFamily="66" charset="-78"/>
                <a:cs typeface="Arabic Typesetting" panose="03020402040406030203" pitchFamily="66" charset="-78"/>
              </a:rPr>
              <a:t>هورمون محرک قسمت قشری غدد فوق کلیوی از یک زنجیره پپتیدی ساده شامل 39 اسید آمینه تشکیل یافته است.</a:t>
            </a:r>
          </a:p>
        </p:txBody>
      </p:sp>
      <p:pic>
        <p:nvPicPr>
          <p:cNvPr id="4" name="Picture 3"/>
          <p:cNvPicPr>
            <a:picLocks noChangeAspect="1"/>
          </p:cNvPicPr>
          <p:nvPr/>
        </p:nvPicPr>
        <p:blipFill>
          <a:blip r:embed="rId2"/>
          <a:stretch>
            <a:fillRect/>
          </a:stretch>
        </p:blipFill>
        <p:spPr>
          <a:xfrm>
            <a:off x="3653246" y="691877"/>
            <a:ext cx="1319944" cy="653233"/>
          </a:xfrm>
          <a:prstGeom prst="rect">
            <a:avLst/>
          </a:prstGeom>
        </p:spPr>
      </p:pic>
      <p:sp>
        <p:nvSpPr>
          <p:cNvPr id="3" name="Subtitle 2"/>
          <p:cNvSpPr>
            <a:spLocks noGrp="1"/>
          </p:cNvSpPr>
          <p:nvPr>
            <p:ph type="subTitle" idx="1"/>
          </p:nvPr>
        </p:nvSpPr>
        <p:spPr>
          <a:xfrm>
            <a:off x="1275806" y="4725444"/>
            <a:ext cx="9144000" cy="1655762"/>
          </a:xfrm>
        </p:spPr>
        <p:txBody>
          <a:bodyPr/>
          <a:lstStyle/>
          <a:p>
            <a:endParaRPr lang="fa-I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9510" y="3657601"/>
            <a:ext cx="3721468" cy="2723606"/>
          </a:xfrm>
          <a:prstGeom prst="rect">
            <a:avLst/>
          </a:prstGeom>
        </p:spPr>
      </p:pic>
    </p:spTree>
    <p:extLst>
      <p:ext uri="{BB962C8B-B14F-4D97-AF65-F5344CB8AC3E}">
        <p14:creationId xmlns:p14="http://schemas.microsoft.com/office/powerpoint/2010/main" val="146948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0835" y="430031"/>
            <a:ext cx="9144000" cy="2387600"/>
          </a:xfrm>
        </p:spPr>
        <p:txBody>
          <a:bodyPr>
            <a:normAutofit/>
          </a:bodyPr>
          <a:lstStyle/>
          <a:p>
            <a:r>
              <a:rPr lang="fa-IR" sz="4400" dirty="0">
                <a:latin typeface="Arabic Typesetting" panose="03020402040406030203" pitchFamily="66" charset="-78"/>
                <a:cs typeface="Arabic Typesetting" panose="03020402040406030203" pitchFamily="66" charset="-78"/>
              </a:rPr>
              <a:t>هورمون        عامل رشد غدد فوق کلیوی و محرک واکنش های استروئید سازی در این غدد است.هورمون های استروئیدی که پرگنتولون استروئید پیش ساز کلیه هورمون های استروئیدی است.</a:t>
            </a:r>
          </a:p>
        </p:txBody>
      </p:sp>
      <p:sp>
        <p:nvSpPr>
          <p:cNvPr id="3" name="Subtitle 2"/>
          <p:cNvSpPr>
            <a:spLocks noGrp="1"/>
          </p:cNvSpPr>
          <p:nvPr>
            <p:ph type="subTitle" idx="1"/>
          </p:nvPr>
        </p:nvSpPr>
        <p:spPr/>
        <p:txBody>
          <a:bodyPr/>
          <a:lstStyle/>
          <a:p>
            <a:endParaRPr lang="fa-IR" dirty="0"/>
          </a:p>
        </p:txBody>
      </p:sp>
      <p:pic>
        <p:nvPicPr>
          <p:cNvPr id="4" name="Picture 3"/>
          <p:cNvPicPr>
            <a:picLocks noChangeAspect="1"/>
          </p:cNvPicPr>
          <p:nvPr/>
        </p:nvPicPr>
        <p:blipFill>
          <a:blip r:embed="rId2"/>
          <a:stretch>
            <a:fillRect/>
          </a:stretch>
        </p:blipFill>
        <p:spPr>
          <a:xfrm>
            <a:off x="8992625" y="3257094"/>
            <a:ext cx="1146102" cy="6898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249" y="2817631"/>
            <a:ext cx="5715000" cy="4040369"/>
          </a:xfrm>
          <a:prstGeom prst="rect">
            <a:avLst/>
          </a:prstGeom>
        </p:spPr>
      </p:pic>
    </p:spTree>
    <p:extLst>
      <p:ext uri="{BB962C8B-B14F-4D97-AF65-F5344CB8AC3E}">
        <p14:creationId xmlns:p14="http://schemas.microsoft.com/office/powerpoint/2010/main" val="4289206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703" y="652100"/>
            <a:ext cx="9144000" cy="2387600"/>
          </a:xfrm>
        </p:spPr>
        <p:txBody>
          <a:bodyPr>
            <a:normAutofit fontScale="90000"/>
          </a:bodyPr>
          <a:lstStyle/>
          <a:p>
            <a:pPr algn="r"/>
            <a:r>
              <a:rPr lang="fa-IR" sz="4400" dirty="0" smtClean="0">
                <a:latin typeface="Arabic Typesetting" panose="03020402040406030203" pitchFamily="66" charset="-78"/>
                <a:cs typeface="Arabic Typesetting" panose="03020402040406030203" pitchFamily="66" charset="-78"/>
              </a:rPr>
              <a:t>نحوه تنظیم سنتز و ترشح:</a:t>
            </a:r>
            <a:r>
              <a:rPr lang="fa-IR" sz="4400" dirty="0">
                <a:latin typeface="Arabic Typesetting" panose="03020402040406030203" pitchFamily="66" charset="-78"/>
                <a:cs typeface="Arabic Typesetting" panose="03020402040406030203" pitchFamily="66" charset="-78"/>
              </a:rPr>
              <a:t/>
            </a:r>
            <a:br>
              <a:rPr lang="fa-IR" sz="4400" dirty="0">
                <a:latin typeface="Arabic Typesetting" panose="03020402040406030203" pitchFamily="66" charset="-78"/>
                <a:cs typeface="Arabic Typesetting" panose="03020402040406030203" pitchFamily="66" charset="-78"/>
              </a:rPr>
            </a:br>
            <a:r>
              <a:rPr lang="fa-IR" sz="4400" dirty="0" smtClean="0">
                <a:latin typeface="Arabic Typesetting" panose="03020402040406030203" pitchFamily="66" charset="-78"/>
                <a:cs typeface="Arabic Typesetting" panose="03020402040406030203" pitchFamily="66" charset="-78"/>
              </a:rPr>
              <a:t>. </a:t>
            </a:r>
            <a:r>
              <a:rPr lang="fa-IR" sz="4400" dirty="0">
                <a:latin typeface="Arabic Typesetting" panose="03020402040406030203" pitchFamily="66" charset="-78"/>
                <a:cs typeface="Arabic Typesetting" panose="03020402040406030203" pitchFamily="66" charset="-78"/>
              </a:rPr>
              <a:t>عامل اصلی در تنظیم ترشح         نیز هورمون        ازیک طرف و هورمون های گلیکوکورتیکوئید از طرف دیگر هستندسیستم </a:t>
            </a:r>
            <a:r>
              <a:rPr lang="fa-IR" sz="4400" dirty="0">
                <a:latin typeface="Arabic Typesetting" panose="03020402040406030203" pitchFamily="66" charset="-78"/>
                <a:cs typeface="Arabic Typesetting" panose="03020402040406030203" pitchFamily="66" charset="-78"/>
              </a:rPr>
              <a:t>اعصاب مرکزی نیز در تنظیم سنتز و ترشح        دخالت داردو این عمل را به کمک تعدادی ترکیبات واسط عصبی انجام میدهد.</a:t>
            </a:r>
          </a:p>
        </p:txBody>
      </p:sp>
      <p:pic>
        <p:nvPicPr>
          <p:cNvPr id="5" name="Picture 4"/>
          <p:cNvPicPr>
            <a:picLocks noChangeAspect="1"/>
          </p:cNvPicPr>
          <p:nvPr/>
        </p:nvPicPr>
        <p:blipFill>
          <a:blip r:embed="rId2"/>
          <a:stretch>
            <a:fillRect/>
          </a:stretch>
        </p:blipFill>
        <p:spPr>
          <a:xfrm>
            <a:off x="5055226" y="736888"/>
            <a:ext cx="1079553" cy="784097"/>
          </a:xfrm>
          <a:prstGeom prst="rect">
            <a:avLst/>
          </a:prstGeom>
        </p:spPr>
      </p:pic>
      <p:sp>
        <p:nvSpPr>
          <p:cNvPr id="3" name="Subtitle 2"/>
          <p:cNvSpPr>
            <a:spLocks noGrp="1"/>
          </p:cNvSpPr>
          <p:nvPr>
            <p:ph type="subTitle" idx="1"/>
          </p:nvPr>
        </p:nvSpPr>
        <p:spPr/>
        <p:txBody>
          <a:bodyPr/>
          <a:lstStyle/>
          <a:p>
            <a:endParaRPr lang="fa-IR" dirty="0"/>
          </a:p>
        </p:txBody>
      </p:sp>
      <p:pic>
        <p:nvPicPr>
          <p:cNvPr id="4" name="Picture 3"/>
          <p:cNvPicPr>
            <a:picLocks noChangeAspect="1"/>
          </p:cNvPicPr>
          <p:nvPr/>
        </p:nvPicPr>
        <p:blipFill>
          <a:blip r:embed="rId3"/>
          <a:stretch>
            <a:fillRect/>
          </a:stretch>
        </p:blipFill>
        <p:spPr>
          <a:xfrm>
            <a:off x="6399747" y="2564899"/>
            <a:ext cx="1255885" cy="755970"/>
          </a:xfrm>
          <a:prstGeom prst="rect">
            <a:avLst/>
          </a:prstGeom>
        </p:spPr>
      </p:pic>
      <p:pic>
        <p:nvPicPr>
          <p:cNvPr id="6" name="Picture 5"/>
          <p:cNvPicPr>
            <a:picLocks noChangeAspect="1"/>
          </p:cNvPicPr>
          <p:nvPr/>
        </p:nvPicPr>
        <p:blipFill>
          <a:blip r:embed="rId4"/>
          <a:stretch>
            <a:fillRect/>
          </a:stretch>
        </p:blipFill>
        <p:spPr>
          <a:xfrm>
            <a:off x="7950000" y="1899309"/>
            <a:ext cx="1255885" cy="76206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5110" y="3358356"/>
            <a:ext cx="3692842" cy="3146947"/>
          </a:xfrm>
          <a:prstGeom prst="rect">
            <a:avLst/>
          </a:prstGeom>
        </p:spPr>
      </p:pic>
    </p:spTree>
    <p:extLst>
      <p:ext uri="{BB962C8B-B14F-4D97-AF65-F5344CB8AC3E}">
        <p14:creationId xmlns:p14="http://schemas.microsoft.com/office/powerpoint/2010/main" val="575883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3451" y="730477"/>
            <a:ext cx="9144000" cy="2387600"/>
          </a:xfrm>
        </p:spPr>
        <p:txBody>
          <a:bodyPr>
            <a:normAutofit fontScale="90000"/>
          </a:bodyPr>
          <a:lstStyle/>
          <a:p>
            <a:pPr algn="r"/>
            <a:r>
              <a:rPr lang="fa-IR" sz="4400" dirty="0" smtClean="0">
                <a:latin typeface="Arabic Typesetting" panose="03020402040406030203" pitchFamily="66" charset="-78"/>
                <a:cs typeface="Arabic Typesetting" panose="03020402040406030203" pitchFamily="66" charset="-78"/>
              </a:rPr>
              <a:t>بیماری های ناشی از اختلال در سنتز و ترشح         :</a:t>
            </a:r>
            <a:r>
              <a:rPr lang="fa-IR" sz="4400" dirty="0">
                <a:latin typeface="Arabic Typesetting" panose="03020402040406030203" pitchFamily="66" charset="-78"/>
                <a:cs typeface="Arabic Typesetting" panose="03020402040406030203" pitchFamily="66" charset="-78"/>
              </a:rPr>
              <a:t/>
            </a:r>
            <a:br>
              <a:rPr lang="fa-IR" sz="4400" dirty="0">
                <a:latin typeface="Arabic Typesetting" panose="03020402040406030203" pitchFamily="66" charset="-78"/>
                <a:cs typeface="Arabic Typesetting" panose="03020402040406030203" pitchFamily="66" charset="-78"/>
              </a:rPr>
            </a:br>
            <a:r>
              <a:rPr lang="fa-IR" sz="4400" dirty="0">
                <a:latin typeface="Arabic Typesetting" panose="03020402040406030203" pitchFamily="66" charset="-78"/>
                <a:cs typeface="Arabic Typesetting" panose="03020402040406030203" pitchFamily="66" charset="-78"/>
              </a:rPr>
              <a:t>ترشح زیاد        از منشأ هیپوفیزی و یا از منشأسلول های سرطانی خارج از هیپوفیز موجب بروز سندرم کوشینگ میگردد. </a:t>
            </a:r>
            <a:br>
              <a:rPr lang="fa-IR" sz="4400" dirty="0">
                <a:latin typeface="Arabic Typesetting" panose="03020402040406030203" pitchFamily="66" charset="-78"/>
                <a:cs typeface="Arabic Typesetting" panose="03020402040406030203" pitchFamily="66" charset="-78"/>
              </a:rPr>
            </a:br>
            <a:r>
              <a:rPr lang="fa-IR" sz="4400" dirty="0">
                <a:latin typeface="Arabic Typesetting" panose="03020402040406030203" pitchFamily="66" charset="-78"/>
                <a:cs typeface="Arabic Typesetting" panose="03020402040406030203" pitchFamily="66" charset="-78"/>
              </a:rPr>
              <a:t>عوارض متابولیسمی حاص از افزایش ترشح     نتیجه غیر مستقیم تولی زیاد هورمون های استروئیدی توسط غدد فوق کلیوی میباشند.</a:t>
            </a:r>
          </a:p>
        </p:txBody>
      </p:sp>
      <p:pic>
        <p:nvPicPr>
          <p:cNvPr id="4" name="Picture 3"/>
          <p:cNvPicPr>
            <a:picLocks noChangeAspect="1"/>
          </p:cNvPicPr>
          <p:nvPr/>
        </p:nvPicPr>
        <p:blipFill>
          <a:blip r:embed="rId2"/>
          <a:stretch>
            <a:fillRect/>
          </a:stretch>
        </p:blipFill>
        <p:spPr>
          <a:xfrm>
            <a:off x="8952412" y="822960"/>
            <a:ext cx="1255885" cy="762066"/>
          </a:xfrm>
          <a:prstGeom prst="rect">
            <a:avLst/>
          </a:prstGeom>
        </p:spPr>
      </p:pic>
      <p:pic>
        <p:nvPicPr>
          <p:cNvPr id="5" name="Picture 4"/>
          <p:cNvPicPr>
            <a:picLocks noChangeAspect="1"/>
          </p:cNvPicPr>
          <p:nvPr/>
        </p:nvPicPr>
        <p:blipFill>
          <a:blip r:embed="rId2"/>
          <a:stretch>
            <a:fillRect/>
          </a:stretch>
        </p:blipFill>
        <p:spPr>
          <a:xfrm>
            <a:off x="4963886" y="349444"/>
            <a:ext cx="1255885" cy="762066"/>
          </a:xfrm>
          <a:prstGeom prst="rect">
            <a:avLst/>
          </a:prstGeom>
        </p:spPr>
      </p:pic>
      <p:sp>
        <p:nvSpPr>
          <p:cNvPr id="3" name="Subtitle 2"/>
          <p:cNvSpPr>
            <a:spLocks noGrp="1"/>
          </p:cNvSpPr>
          <p:nvPr>
            <p:ph type="subTitle" idx="1"/>
          </p:nvPr>
        </p:nvSpPr>
        <p:spPr/>
        <p:txBody>
          <a:bodyPr/>
          <a:lstStyle/>
          <a:p>
            <a:endParaRPr lang="fa-IR"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006" y="3602038"/>
            <a:ext cx="3325857" cy="3399653"/>
          </a:xfrm>
          <a:prstGeom prst="rect">
            <a:avLst/>
          </a:prstGeom>
        </p:spPr>
      </p:pic>
    </p:spTree>
    <p:extLst>
      <p:ext uri="{BB962C8B-B14F-4D97-AF65-F5344CB8AC3E}">
        <p14:creationId xmlns:p14="http://schemas.microsoft.com/office/powerpoint/2010/main" val="2511258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4625" y="286340"/>
            <a:ext cx="9144000" cy="2387600"/>
          </a:xfrm>
        </p:spPr>
        <p:txBody>
          <a:bodyPr>
            <a:normAutofit fontScale="90000"/>
          </a:bodyPr>
          <a:lstStyle/>
          <a:p>
            <a:pPr algn="r"/>
            <a:r>
              <a:rPr lang="fa-IR" sz="4400" dirty="0">
                <a:latin typeface="Arabic Typesetting" panose="03020402040406030203" pitchFamily="66" charset="-78"/>
                <a:cs typeface="Arabic Typesetting" panose="03020402040406030203" pitchFamily="66" charset="-78"/>
              </a:rPr>
              <a:t>هورمون بتا-لیپوتروپین: </a:t>
            </a:r>
            <a:br>
              <a:rPr lang="fa-IR" sz="4400" dirty="0">
                <a:latin typeface="Arabic Typesetting" panose="03020402040406030203" pitchFamily="66" charset="-78"/>
                <a:cs typeface="Arabic Typesetting" panose="03020402040406030203" pitchFamily="66" charset="-78"/>
              </a:rPr>
            </a:br>
            <a:r>
              <a:rPr lang="fa-IR" sz="4400" dirty="0">
                <a:latin typeface="Arabic Typesetting" panose="03020402040406030203" pitchFamily="66" charset="-78"/>
                <a:cs typeface="Arabic Typesetting" panose="03020402040406030203" pitchFamily="66" charset="-78"/>
              </a:rPr>
              <a:t>این پیتید شامل 91 اسید امینه از انتهای کربوکسیلی        می باشد هورمون بتالیپوتروپین فقط در هیپوفیز وجود دارد زیرا در سایر بافت ها به سرعت تجزیه میشودو به         و بتا اندروفین مبدل می گردد</a:t>
            </a:r>
          </a:p>
        </p:txBody>
      </p:sp>
      <p:pic>
        <p:nvPicPr>
          <p:cNvPr id="4" name="Picture 3"/>
          <p:cNvPicPr>
            <a:picLocks noChangeAspect="1"/>
          </p:cNvPicPr>
          <p:nvPr/>
        </p:nvPicPr>
        <p:blipFill>
          <a:blip r:embed="rId2"/>
          <a:stretch>
            <a:fillRect/>
          </a:stretch>
        </p:blipFill>
        <p:spPr>
          <a:xfrm>
            <a:off x="7654834" y="286340"/>
            <a:ext cx="1990087" cy="1102037"/>
          </a:xfrm>
          <a:prstGeom prst="rect">
            <a:avLst/>
          </a:prstGeom>
        </p:spPr>
      </p:pic>
      <p:pic>
        <p:nvPicPr>
          <p:cNvPr id="5" name="Picture 4"/>
          <p:cNvPicPr>
            <a:picLocks noChangeAspect="1"/>
          </p:cNvPicPr>
          <p:nvPr/>
        </p:nvPicPr>
        <p:blipFill>
          <a:blip r:embed="rId3"/>
          <a:stretch>
            <a:fillRect/>
          </a:stretch>
        </p:blipFill>
        <p:spPr>
          <a:xfrm>
            <a:off x="5193400" y="1092695"/>
            <a:ext cx="1060796" cy="591363"/>
          </a:xfrm>
          <a:prstGeom prst="rect">
            <a:avLst/>
          </a:prstGeom>
        </p:spPr>
      </p:pic>
      <p:sp>
        <p:nvSpPr>
          <p:cNvPr id="3" name="Subtitle 2"/>
          <p:cNvSpPr>
            <a:spLocks noGrp="1"/>
          </p:cNvSpPr>
          <p:nvPr>
            <p:ph type="subTitle" idx="1"/>
          </p:nvPr>
        </p:nvSpPr>
        <p:spPr/>
        <p:txBody>
          <a:bodyPr/>
          <a:lstStyle/>
          <a:p>
            <a:endParaRPr lang="fa-IR" dirty="0"/>
          </a:p>
        </p:txBody>
      </p:sp>
      <p:pic>
        <p:nvPicPr>
          <p:cNvPr id="6" name="Picture 5"/>
          <p:cNvPicPr>
            <a:picLocks noChangeAspect="1"/>
          </p:cNvPicPr>
          <p:nvPr/>
        </p:nvPicPr>
        <p:blipFill>
          <a:blip r:embed="rId4"/>
          <a:stretch>
            <a:fillRect/>
          </a:stretch>
        </p:blipFill>
        <p:spPr>
          <a:xfrm>
            <a:off x="9644921" y="1913977"/>
            <a:ext cx="1207956" cy="101237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0869" y="2612156"/>
            <a:ext cx="5235756" cy="4245844"/>
          </a:xfrm>
          <a:prstGeom prst="rect">
            <a:avLst/>
          </a:prstGeom>
        </p:spPr>
      </p:pic>
    </p:spTree>
    <p:extLst>
      <p:ext uri="{BB962C8B-B14F-4D97-AF65-F5344CB8AC3E}">
        <p14:creationId xmlns:p14="http://schemas.microsoft.com/office/powerpoint/2010/main" val="2749811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fa-IR" dirty="0"/>
          </a:p>
        </p:txBody>
      </p:sp>
      <p:sp>
        <p:nvSpPr>
          <p:cNvPr id="4" name="Title 3"/>
          <p:cNvSpPr>
            <a:spLocks noGrp="1"/>
          </p:cNvSpPr>
          <p:nvPr>
            <p:ph type="ctrTitle"/>
          </p:nvPr>
        </p:nvSpPr>
        <p:spPr>
          <a:xfrm>
            <a:off x="2895599" y="0"/>
            <a:ext cx="9143999" cy="2896008"/>
          </a:xfrm>
        </p:spPr>
        <p:txBody>
          <a:bodyPr>
            <a:normAutofit/>
          </a:bodyPr>
          <a:lstStyle/>
          <a:p>
            <a:pPr algn="r"/>
            <a:r>
              <a:rPr lang="fa-IR" sz="4400" dirty="0">
                <a:latin typeface="Arabic Typesetting" panose="03020402040406030203" pitchFamily="66" charset="-78"/>
                <a:cs typeface="Arabic Typesetting" panose="03020402040406030203" pitchFamily="66" charset="-78"/>
              </a:rPr>
              <a:t>اندروفین ها :</a:t>
            </a:r>
            <a:br>
              <a:rPr lang="fa-IR" sz="4400" dirty="0">
                <a:latin typeface="Arabic Typesetting" panose="03020402040406030203" pitchFamily="66" charset="-78"/>
                <a:cs typeface="Arabic Typesetting" panose="03020402040406030203" pitchFamily="66" charset="-78"/>
              </a:rPr>
            </a:br>
            <a:r>
              <a:rPr lang="fa-IR" sz="4400" dirty="0">
                <a:latin typeface="Arabic Typesetting" panose="03020402040406030203" pitchFamily="66" charset="-78"/>
                <a:cs typeface="Arabic Typesetting" panose="03020402040406030203" pitchFamily="66" charset="-78"/>
              </a:rPr>
              <a:t>شامل 31 اسید امینه از انتهای کربوکسیلی بتا لیپوتروپین است.در سلول های سیستم عصبی مرکزی اندورفین ها به صورت ازاد (غیراستیله) بوده ونقش میانجی های عصبی و یا تنظیم کننده های عصبی را به عهده دارند.</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441" y="2896008"/>
            <a:ext cx="3388042" cy="3047591"/>
          </a:xfrm>
          <a:prstGeom prst="rect">
            <a:avLst/>
          </a:prstGeom>
        </p:spPr>
      </p:pic>
    </p:spTree>
    <p:extLst>
      <p:ext uri="{BB962C8B-B14F-4D97-AF65-F5344CB8AC3E}">
        <p14:creationId xmlns:p14="http://schemas.microsoft.com/office/powerpoint/2010/main" val="438113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466" y="-98541"/>
            <a:ext cx="10426338" cy="5029835"/>
          </a:xfrm>
        </p:spPr>
        <p:txBody>
          <a:bodyPr>
            <a:normAutofit/>
          </a:bodyPr>
          <a:lstStyle/>
          <a:p>
            <a:pPr algn="r">
              <a:lnSpc>
                <a:spcPct val="100000"/>
              </a:lnSpc>
            </a:pPr>
            <a:r>
              <a:rPr lang="fa-IR" sz="4000" dirty="0">
                <a:latin typeface="Arabic Typesetting" panose="03020402040406030203" pitchFamily="66" charset="-78"/>
                <a:cs typeface="Arabic Typesetting" panose="03020402040406030203" pitchFamily="66" charset="-78"/>
              </a:rPr>
              <a:t>هورمون های محرک ملانوسیت ها :</a:t>
            </a:r>
            <a:r>
              <a:rPr lang="en-US" sz="4000" dirty="0">
                <a:latin typeface="Arabic Typesetting" panose="03020402040406030203" pitchFamily="66" charset="-78"/>
                <a:cs typeface="Arabic Typesetting" panose="03020402040406030203" pitchFamily="66" charset="-78"/>
              </a:rPr>
              <a:t/>
            </a:r>
            <a:br>
              <a:rPr lang="en-US" sz="4000" dirty="0">
                <a:latin typeface="Arabic Typesetting" panose="03020402040406030203" pitchFamily="66" charset="-78"/>
                <a:cs typeface="Arabic Typesetting" panose="03020402040406030203" pitchFamily="66" charset="-78"/>
              </a:rPr>
            </a:br>
            <a:r>
              <a:rPr lang="fa-IR" sz="4000" dirty="0">
                <a:latin typeface="Arabic Typesetting" panose="03020402040406030203" pitchFamily="66" charset="-78"/>
                <a:cs typeface="Arabic Typesetting" panose="03020402040406030203" pitchFamily="66" charset="-78"/>
              </a:rPr>
              <a:t>این هومون ها در برخی گونه های حیوانی در اثر پخش و پراکنده کردن دانه های ملانین در داخل سلول ها موجب تحریک عمل ملانین سازی و در نتیجه تیره شدن رنگ پوست میگردند ردیفهای لسید های امینه سه نوع ملکول           یعنی دو نوع   و    و   در ساختمان         وجود دارد .         که دارای ساختمان مشابه         است در لب میانی به صورت مشتق استیله شده و تقریبا غیر فعال وجود دارد  </a:t>
            </a:r>
            <a:r>
              <a:rPr lang="en-US" sz="4000" dirty="0">
                <a:latin typeface="Arabic Typesetting" panose="03020402040406030203" pitchFamily="66" charset="-78"/>
                <a:cs typeface="Arabic Typesetting" panose="03020402040406030203" pitchFamily="66" charset="-78"/>
              </a:rPr>
              <a:t/>
            </a:r>
            <a:br>
              <a:rPr lang="en-US" sz="4000" dirty="0">
                <a:latin typeface="Arabic Typesetting" panose="03020402040406030203" pitchFamily="66" charset="-78"/>
                <a:cs typeface="Arabic Typesetting" panose="03020402040406030203" pitchFamily="66" charset="-78"/>
              </a:rPr>
            </a:br>
            <a:r>
              <a:rPr lang="en-US" sz="4000" dirty="0">
                <a:latin typeface="Arabic Typesetting" panose="03020402040406030203" pitchFamily="66" charset="-78"/>
                <a:cs typeface="Arabic Typesetting" panose="03020402040406030203" pitchFamily="66" charset="-78"/>
              </a:rPr>
              <a:t/>
            </a:r>
            <a:br>
              <a:rPr lang="en-US" sz="4000" dirty="0">
                <a:latin typeface="Arabic Typesetting" panose="03020402040406030203" pitchFamily="66" charset="-78"/>
                <a:cs typeface="Arabic Typesetting" panose="03020402040406030203" pitchFamily="66" charset="-78"/>
              </a:rPr>
            </a:br>
            <a:endParaRPr lang="fa-IR" sz="4000" dirty="0">
              <a:latin typeface="Arabic Typesetting" panose="03020402040406030203" pitchFamily="66" charset="-78"/>
              <a:cs typeface="Arabic Typesetting" panose="03020402040406030203" pitchFamily="66" charset="-78"/>
            </a:endParaRPr>
          </a:p>
        </p:txBody>
      </p:sp>
      <p:pic>
        <p:nvPicPr>
          <p:cNvPr id="4" name="Content Placeholder 3"/>
          <p:cNvPicPr>
            <a:picLocks noGrp="1" noChangeAspect="1"/>
          </p:cNvPicPr>
          <p:nvPr>
            <p:ph idx="1"/>
          </p:nvPr>
        </p:nvPicPr>
        <p:blipFill>
          <a:blip r:embed="rId2"/>
          <a:stretch>
            <a:fillRect/>
          </a:stretch>
        </p:blipFill>
        <p:spPr>
          <a:xfrm>
            <a:off x="6435635" y="-166073"/>
            <a:ext cx="1390008" cy="1072989"/>
          </a:xfrm>
          <a:prstGeom prst="rect">
            <a:avLst/>
          </a:prstGeom>
        </p:spPr>
      </p:pic>
      <p:pic>
        <p:nvPicPr>
          <p:cNvPr id="6" name="Picture 5"/>
          <p:cNvPicPr>
            <a:picLocks noChangeAspect="1"/>
          </p:cNvPicPr>
          <p:nvPr/>
        </p:nvPicPr>
        <p:blipFill>
          <a:blip r:embed="rId2"/>
          <a:stretch>
            <a:fillRect/>
          </a:stretch>
        </p:blipFill>
        <p:spPr>
          <a:xfrm>
            <a:off x="4928061" y="1639071"/>
            <a:ext cx="1390008" cy="1072989"/>
          </a:xfrm>
          <a:prstGeom prst="rect">
            <a:avLst/>
          </a:prstGeom>
        </p:spPr>
      </p:pic>
      <p:pic>
        <p:nvPicPr>
          <p:cNvPr id="7" name="Picture 6"/>
          <p:cNvPicPr>
            <a:picLocks noChangeAspect="1"/>
          </p:cNvPicPr>
          <p:nvPr/>
        </p:nvPicPr>
        <p:blipFill>
          <a:blip r:embed="rId3"/>
          <a:stretch>
            <a:fillRect/>
          </a:stretch>
        </p:blipFill>
        <p:spPr>
          <a:xfrm>
            <a:off x="2245303" y="1639068"/>
            <a:ext cx="829128" cy="1072989"/>
          </a:xfrm>
          <a:prstGeom prst="rect">
            <a:avLst/>
          </a:prstGeom>
        </p:spPr>
      </p:pic>
      <p:pic>
        <p:nvPicPr>
          <p:cNvPr id="8" name="Picture 7"/>
          <p:cNvPicPr>
            <a:picLocks noChangeAspect="1"/>
          </p:cNvPicPr>
          <p:nvPr/>
        </p:nvPicPr>
        <p:blipFill>
          <a:blip r:embed="rId4"/>
          <a:stretch>
            <a:fillRect/>
          </a:stretch>
        </p:blipFill>
        <p:spPr>
          <a:xfrm>
            <a:off x="3233787" y="1639069"/>
            <a:ext cx="768163" cy="1072989"/>
          </a:xfrm>
          <a:prstGeom prst="rect">
            <a:avLst/>
          </a:prstGeom>
        </p:spPr>
      </p:pic>
      <p:pic>
        <p:nvPicPr>
          <p:cNvPr id="9" name="Picture 8"/>
          <p:cNvPicPr>
            <a:picLocks noChangeAspect="1"/>
          </p:cNvPicPr>
          <p:nvPr/>
        </p:nvPicPr>
        <p:blipFill>
          <a:blip r:embed="rId5"/>
          <a:stretch>
            <a:fillRect/>
          </a:stretch>
        </p:blipFill>
        <p:spPr>
          <a:xfrm>
            <a:off x="2797055" y="1779953"/>
            <a:ext cx="653143" cy="791220"/>
          </a:xfrm>
          <a:prstGeom prst="rect">
            <a:avLst/>
          </a:prstGeom>
        </p:spPr>
      </p:pic>
      <p:pic>
        <p:nvPicPr>
          <p:cNvPr id="10" name="Picture 9"/>
          <p:cNvPicPr>
            <a:picLocks noChangeAspect="1"/>
          </p:cNvPicPr>
          <p:nvPr/>
        </p:nvPicPr>
        <p:blipFill>
          <a:blip r:embed="rId6"/>
          <a:stretch>
            <a:fillRect/>
          </a:stretch>
        </p:blipFill>
        <p:spPr>
          <a:xfrm>
            <a:off x="9706528" y="2416377"/>
            <a:ext cx="1060796" cy="591363"/>
          </a:xfrm>
          <a:prstGeom prst="rect">
            <a:avLst/>
          </a:prstGeom>
        </p:spPr>
      </p:pic>
      <p:pic>
        <p:nvPicPr>
          <p:cNvPr id="11" name="Picture 10"/>
          <p:cNvPicPr>
            <a:picLocks noChangeAspect="1"/>
          </p:cNvPicPr>
          <p:nvPr/>
        </p:nvPicPr>
        <p:blipFill>
          <a:blip r:embed="rId7"/>
          <a:stretch>
            <a:fillRect/>
          </a:stretch>
        </p:blipFill>
        <p:spPr>
          <a:xfrm>
            <a:off x="7336701" y="2236058"/>
            <a:ext cx="1351195" cy="951997"/>
          </a:xfrm>
          <a:prstGeom prst="rect">
            <a:avLst/>
          </a:prstGeom>
        </p:spPr>
      </p:pic>
      <p:pic>
        <p:nvPicPr>
          <p:cNvPr id="12" name="Picture 11"/>
          <p:cNvPicPr>
            <a:picLocks noChangeAspect="1"/>
          </p:cNvPicPr>
          <p:nvPr/>
        </p:nvPicPr>
        <p:blipFill>
          <a:blip r:embed="rId8"/>
          <a:stretch>
            <a:fillRect/>
          </a:stretch>
        </p:blipFill>
        <p:spPr>
          <a:xfrm>
            <a:off x="3764697" y="2331023"/>
            <a:ext cx="1255885" cy="762066"/>
          </a:xfrm>
          <a:prstGeom prst="rect">
            <a:avLst/>
          </a:prstGeom>
        </p:spPr>
      </p:pic>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3789" y="3007740"/>
            <a:ext cx="4103978" cy="3133245"/>
          </a:xfrm>
          <a:prstGeom prst="rect">
            <a:avLst/>
          </a:prstGeom>
        </p:spPr>
      </p:pic>
    </p:spTree>
    <p:extLst>
      <p:ext uri="{BB962C8B-B14F-4D97-AF65-F5344CB8AC3E}">
        <p14:creationId xmlns:p14="http://schemas.microsoft.com/office/powerpoint/2010/main" val="2875653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5600" y="1645919"/>
            <a:ext cx="9144000" cy="3396343"/>
          </a:xfrm>
        </p:spPr>
        <p:txBody>
          <a:bodyPr>
            <a:noAutofit/>
          </a:bodyPr>
          <a:lstStyle/>
          <a:p>
            <a:pPr algn="r"/>
            <a:r>
              <a:rPr lang="fa-IR" sz="3600" dirty="0">
                <a:latin typeface="Arabic Typesetting" panose="03020402040406030203" pitchFamily="66" charset="-78"/>
                <a:cs typeface="Arabic Typesetting" panose="03020402040406030203" pitchFamily="66" charset="-78"/>
              </a:rPr>
              <a:t>هورمون های لب هیپوفیز:</a:t>
            </a:r>
            <a:br>
              <a:rPr lang="fa-IR" sz="3600" dirty="0">
                <a:latin typeface="Arabic Typesetting" panose="03020402040406030203" pitchFamily="66" charset="-78"/>
                <a:cs typeface="Arabic Typesetting" panose="03020402040406030203" pitchFamily="66" charset="-78"/>
              </a:rPr>
            </a:br>
            <a:r>
              <a:rPr lang="fa-IR" sz="3600" dirty="0">
                <a:latin typeface="Arabic Typesetting" panose="03020402040406030203" pitchFamily="66" charset="-78"/>
                <a:cs typeface="Arabic Typesetting" panose="03020402040406030203" pitchFamily="66" charset="-78"/>
              </a:rPr>
              <a:t>لب پسین حاوی دو هورمون است :</a:t>
            </a:r>
            <a:br>
              <a:rPr lang="fa-IR" sz="3600" dirty="0">
                <a:latin typeface="Arabic Typesetting" panose="03020402040406030203" pitchFamily="66" charset="-78"/>
                <a:cs typeface="Arabic Typesetting" panose="03020402040406030203" pitchFamily="66" charset="-78"/>
              </a:rPr>
            </a:br>
            <a:r>
              <a:rPr lang="fa-IR" sz="3600" dirty="0">
                <a:latin typeface="Arabic Typesetting" panose="03020402040406030203" pitchFamily="66" charset="-78"/>
                <a:cs typeface="Arabic Typesetting" panose="03020402040406030203" pitchFamily="66" charset="-78"/>
              </a:rPr>
              <a:t>1- هورمون اوسیتوسین </a:t>
            </a:r>
            <a:br>
              <a:rPr lang="fa-IR" sz="3600" dirty="0">
                <a:latin typeface="Arabic Typesetting" panose="03020402040406030203" pitchFamily="66" charset="-78"/>
                <a:cs typeface="Arabic Typesetting" panose="03020402040406030203" pitchFamily="66" charset="-78"/>
              </a:rPr>
            </a:br>
            <a:r>
              <a:rPr lang="fa-IR" sz="3600" dirty="0">
                <a:latin typeface="Arabic Typesetting" panose="03020402040406030203" pitchFamily="66" charset="-78"/>
                <a:cs typeface="Arabic Typesetting" panose="03020402040406030203" pitchFamily="66" charset="-78"/>
              </a:rPr>
              <a:t>2- وازوپرسین</a:t>
            </a:r>
            <a:r>
              <a:rPr lang="en-US" sz="3600" dirty="0">
                <a:latin typeface="Arabic Typesetting" panose="03020402040406030203" pitchFamily="66" charset="-78"/>
                <a:cs typeface="Arabic Typesetting" panose="03020402040406030203" pitchFamily="66" charset="-78"/>
              </a:rPr>
              <a:t/>
            </a:r>
            <a:br>
              <a:rPr lang="en-US" sz="3600" dirty="0">
                <a:latin typeface="Arabic Typesetting" panose="03020402040406030203" pitchFamily="66" charset="-78"/>
                <a:cs typeface="Arabic Typesetting" panose="03020402040406030203" pitchFamily="66" charset="-78"/>
              </a:rPr>
            </a:br>
            <a:r>
              <a:rPr lang="fa-IR" sz="3600" dirty="0">
                <a:latin typeface="Arabic Typesetting" panose="03020402040406030203" pitchFamily="66" charset="-78"/>
                <a:cs typeface="Arabic Typesetting" panose="03020402040406030203" pitchFamily="66" charset="-78"/>
              </a:rPr>
              <a:t>هورمون های لب پسین هیپوفیز هر دو در هیپوتالاموس ساخته شده و به صورت پیوند با یک پروتئین حامل به نام نوروفیزین از طریق ساقه عصبی هیپوفیزی به لب پسین انتفال یافته و ذخیره می گردند.این پروتئین های حامل هر کدام همراه با هورمون مربوط خود به صورت قطعه ای از یک پروتئین واحد و توسط یک ژن واحد  در هیپوتالاموس ساخته می شوند. </a:t>
            </a:r>
            <a:br>
              <a:rPr lang="fa-IR" sz="3600" dirty="0">
                <a:latin typeface="Arabic Typesetting" panose="03020402040406030203" pitchFamily="66" charset="-78"/>
                <a:cs typeface="Arabic Typesetting" panose="03020402040406030203" pitchFamily="66" charset="-78"/>
              </a:rPr>
            </a:br>
            <a:r>
              <a:rPr lang="fa-IR" sz="4000" dirty="0">
                <a:latin typeface="Arabic Typesetting" panose="03020402040406030203" pitchFamily="66" charset="-78"/>
                <a:cs typeface="Arabic Typesetting" panose="03020402040406030203" pitchFamily="66" charset="-78"/>
              </a:rPr>
              <a:t>           </a:t>
            </a:r>
          </a:p>
        </p:txBody>
      </p:sp>
      <p:sp>
        <p:nvSpPr>
          <p:cNvPr id="3" name="Subtitle 2"/>
          <p:cNvSpPr>
            <a:spLocks noGrp="1"/>
          </p:cNvSpPr>
          <p:nvPr>
            <p:ph type="subTitle" idx="1"/>
          </p:nvPr>
        </p:nvSpPr>
        <p:spPr>
          <a:xfrm>
            <a:off x="1837509" y="4911634"/>
            <a:ext cx="9144000" cy="1554480"/>
          </a:xfrm>
        </p:spPr>
        <p:txBody>
          <a:bodyPr/>
          <a:lstStyle/>
          <a:p>
            <a:endParaRPr lang="fa-I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275" y="4140926"/>
            <a:ext cx="3774077" cy="2547257"/>
          </a:xfrm>
          <a:prstGeom prst="rect">
            <a:avLst/>
          </a:prstGeom>
        </p:spPr>
      </p:pic>
    </p:spTree>
    <p:extLst>
      <p:ext uri="{BB962C8B-B14F-4D97-AF65-F5344CB8AC3E}">
        <p14:creationId xmlns:p14="http://schemas.microsoft.com/office/powerpoint/2010/main" val="2687971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218" y="1619159"/>
            <a:ext cx="10515600" cy="1325563"/>
          </a:xfrm>
        </p:spPr>
        <p:txBody>
          <a:bodyPr>
            <a:normAutofit fontScale="90000"/>
          </a:bodyPr>
          <a:lstStyle/>
          <a:p>
            <a:pPr algn="r"/>
            <a:r>
              <a:rPr lang="fa-IR" sz="4400" dirty="0">
                <a:latin typeface="Arabic Typesetting" panose="03020402040406030203" pitchFamily="66" charset="-78"/>
                <a:cs typeface="Arabic Typesetting" panose="03020402040406030203" pitchFamily="66" charset="-78"/>
              </a:rPr>
              <a:t>ساختمان شیمیائی :</a:t>
            </a:r>
            <a:r>
              <a:rPr lang="fa-IR" dirty="0">
                <a:latin typeface="Arabic Typesetting" panose="03020402040406030203" pitchFamily="66" charset="-78"/>
                <a:cs typeface="Arabic Typesetting" panose="03020402040406030203" pitchFamily="66" charset="-78"/>
              </a:rPr>
              <a:t/>
            </a:r>
            <a:br>
              <a:rPr lang="fa-IR" dirty="0">
                <a:latin typeface="Arabic Typesetting" panose="03020402040406030203" pitchFamily="66" charset="-78"/>
                <a:cs typeface="Arabic Typesetting" panose="03020402040406030203" pitchFamily="66" charset="-78"/>
              </a:rPr>
            </a:br>
            <a:r>
              <a:rPr lang="fa-IR" sz="4400" dirty="0">
                <a:latin typeface="Arabic Typesetting" panose="03020402040406030203" pitchFamily="66" charset="-78"/>
                <a:cs typeface="Arabic Typesetting" panose="03020402040406030203" pitchFamily="66" charset="-78"/>
              </a:rPr>
              <a:t>هورمون های لب پسین پیتید هائی با 9 اسید امینه می باشد . اوسیتوسین ساختمان مشابه وازوپرسین دارد با این تفاوت که در ردیف 3 به جای فتیل الانین ، در ساختمان اوسیتوسین امینه ایزولومیز وجود دارد </a:t>
            </a:r>
            <a:r>
              <a:rPr lang="fa-IR" dirty="0">
                <a:latin typeface="Arabic Typesetting" panose="03020402040406030203" pitchFamily="66" charset="-78"/>
                <a:cs typeface="Arabic Typesetting" panose="03020402040406030203" pitchFamily="66" charset="-78"/>
              </a:rPr>
              <a:t>.</a:t>
            </a:r>
            <a:br>
              <a:rPr lang="fa-IR" dirty="0">
                <a:latin typeface="Arabic Typesetting" panose="03020402040406030203" pitchFamily="66" charset="-78"/>
                <a:cs typeface="Arabic Typesetting" panose="03020402040406030203" pitchFamily="66" charset="-78"/>
              </a:rPr>
            </a:br>
            <a:r>
              <a:rPr lang="fa-IR" dirty="0">
                <a:latin typeface="Arabic Typesetting" panose="03020402040406030203" pitchFamily="66" charset="-78"/>
                <a:cs typeface="Arabic Typesetting" panose="03020402040406030203" pitchFamily="66" charset="-78"/>
              </a:rPr>
              <a:t> نحوه تنظیم ترشح :</a:t>
            </a:r>
            <a:br>
              <a:rPr lang="fa-IR" dirty="0">
                <a:latin typeface="Arabic Typesetting" panose="03020402040406030203" pitchFamily="66" charset="-78"/>
                <a:cs typeface="Arabic Typesetting" panose="03020402040406030203" pitchFamily="66" charset="-78"/>
              </a:rPr>
            </a:br>
            <a:r>
              <a:rPr lang="fa-IR" dirty="0">
                <a:latin typeface="Arabic Typesetting" panose="03020402040406030203" pitchFamily="66" charset="-78"/>
                <a:cs typeface="Arabic Typesetting" panose="03020402040406030203" pitchFamily="66" charset="-78"/>
              </a:rPr>
              <a:t>تحریک نوک پستان ها توسط نوزاد و موج عصبی حاصل از ان نقش اصلی را در ترشح اوسیتوسین به عهده دارد .اکثر عواملی که باعث تحریک ترشح اوسیتوسین می گردند موجب ترشح پرولاکتین نیز می گردند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1" y="4049487"/>
            <a:ext cx="4656908" cy="2665094"/>
          </a:xfrm>
          <a:prstGeom prst="rect">
            <a:avLst/>
          </a:prstGeom>
        </p:spPr>
      </p:pic>
    </p:spTree>
    <p:extLst>
      <p:ext uri="{BB962C8B-B14F-4D97-AF65-F5344CB8AC3E}">
        <p14:creationId xmlns:p14="http://schemas.microsoft.com/office/powerpoint/2010/main" val="3681242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4629" y="509451"/>
            <a:ext cx="9144000" cy="1054146"/>
          </a:xfrm>
        </p:spPr>
        <p:txBody>
          <a:bodyPr>
            <a:normAutofit/>
          </a:bodyPr>
          <a:lstStyle/>
          <a:p>
            <a:r>
              <a:rPr lang="fa-IR" sz="6600" dirty="0">
                <a:latin typeface="Arabic Typesetting" panose="03020402040406030203" pitchFamily="66" charset="-78"/>
                <a:cs typeface="Arabic Typesetting" panose="03020402040406030203" pitchFamily="66" charset="-78"/>
              </a:rPr>
              <a:t>بیوشیمی دو</a:t>
            </a:r>
          </a:p>
        </p:txBody>
      </p:sp>
      <p:sp>
        <p:nvSpPr>
          <p:cNvPr id="3" name="Subtitle 2"/>
          <p:cNvSpPr>
            <a:spLocks noGrp="1"/>
          </p:cNvSpPr>
          <p:nvPr>
            <p:ph type="subTitle" idx="1"/>
          </p:nvPr>
        </p:nvSpPr>
        <p:spPr>
          <a:xfrm>
            <a:off x="1288869" y="2517821"/>
            <a:ext cx="9144000" cy="2615881"/>
          </a:xfrm>
        </p:spPr>
        <p:txBody>
          <a:bodyPr>
            <a:noAutofit/>
          </a:bodyPr>
          <a:lstStyle/>
          <a:p>
            <a:r>
              <a:rPr lang="fa-IR" sz="5400" dirty="0">
                <a:latin typeface="Arabic Typesetting" panose="03020402040406030203" pitchFamily="66" charset="-78"/>
                <a:cs typeface="Arabic Typesetting" panose="03020402040406030203" pitchFamily="66" charset="-78"/>
              </a:rPr>
              <a:t>زهرا هاشمپور </a:t>
            </a:r>
            <a:endParaRPr lang="fa-IR" sz="6000" dirty="0">
              <a:latin typeface="Arabic Typesetting" panose="03020402040406030203" pitchFamily="66" charset="-78"/>
              <a:cs typeface="Arabic Typesetting" panose="03020402040406030203" pitchFamily="66" charset="-78"/>
            </a:endParaRPr>
          </a:p>
          <a:p>
            <a:r>
              <a:rPr lang="fa-IR" sz="5400" dirty="0">
                <a:latin typeface="Arabic Typesetting" panose="03020402040406030203" pitchFamily="66" charset="-78"/>
                <a:cs typeface="Arabic Typesetting" panose="03020402040406030203" pitchFamily="66" charset="-78"/>
              </a:rPr>
              <a:t>نام استاد:سرکار خانم فرهمند</a:t>
            </a:r>
          </a:p>
          <a:p>
            <a:r>
              <a:rPr lang="fa-IR" sz="5400" dirty="0">
                <a:latin typeface="Arabic Typesetting" panose="03020402040406030203" pitchFamily="66" charset="-78"/>
                <a:cs typeface="Arabic Typesetting" panose="03020402040406030203" pitchFamily="66" charset="-78"/>
              </a:rPr>
              <a:t>از صفحه  395 تا408   </a:t>
            </a:r>
          </a:p>
        </p:txBody>
      </p:sp>
    </p:spTree>
    <p:extLst>
      <p:ext uri="{BB962C8B-B14F-4D97-AF65-F5344CB8AC3E}">
        <p14:creationId xmlns:p14="http://schemas.microsoft.com/office/powerpoint/2010/main" val="2943466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4160" y="573723"/>
            <a:ext cx="9144000" cy="2387600"/>
          </a:xfrm>
        </p:spPr>
        <p:txBody>
          <a:bodyPr>
            <a:normAutofit fontScale="90000"/>
          </a:bodyPr>
          <a:lstStyle/>
          <a:p>
            <a:pPr algn="r"/>
            <a:r>
              <a:rPr lang="fa-IR" sz="4400" dirty="0">
                <a:latin typeface="Arabic Typesetting" panose="03020402040406030203" pitchFamily="66" charset="-78"/>
                <a:cs typeface="Arabic Typesetting" panose="03020402040406030203" pitchFamily="66" charset="-78"/>
              </a:rPr>
              <a:t>طرز عمل اوسیتوسین :</a:t>
            </a:r>
            <a:br>
              <a:rPr lang="fa-IR" sz="4400" dirty="0">
                <a:latin typeface="Arabic Typesetting" panose="03020402040406030203" pitchFamily="66" charset="-78"/>
                <a:cs typeface="Arabic Typesetting" panose="03020402040406030203" pitchFamily="66" charset="-78"/>
              </a:rPr>
            </a:br>
            <a:r>
              <a:rPr lang="fa-IR" sz="4400" dirty="0">
                <a:latin typeface="Arabic Typesetting" panose="03020402040406030203" pitchFamily="66" charset="-78"/>
                <a:cs typeface="Arabic Typesetting" panose="03020402040406030203" pitchFamily="66" charset="-78"/>
              </a:rPr>
              <a:t>طرز عمل این هورمون به خوبی شناخته نشده است.غلظت های زیاد ان (به صورت دارو)موجب انقباض عضلات صاف رحم و تسریع عمل زایمان میگردد.مدت کوتاهی قبل از زایمان غلظت استروژن ها در خون زن باردار افزایش یافته و هم زمان با ان غلظت پروژسترون کاهش میابد.</a:t>
            </a:r>
          </a:p>
        </p:txBody>
      </p:sp>
      <p:sp>
        <p:nvSpPr>
          <p:cNvPr id="3" name="Subtitle 2"/>
          <p:cNvSpPr>
            <a:spLocks noGrp="1"/>
          </p:cNvSpPr>
          <p:nvPr>
            <p:ph type="subTitle" idx="1"/>
          </p:nvPr>
        </p:nvSpPr>
        <p:spPr/>
        <p:txBody>
          <a:bodyPr/>
          <a:lstStyle/>
          <a:p>
            <a:endParaRPr lang="fa-I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274" y="3602038"/>
            <a:ext cx="5395776" cy="2884986"/>
          </a:xfrm>
          <a:prstGeom prst="rect">
            <a:avLst/>
          </a:prstGeom>
        </p:spPr>
      </p:pic>
    </p:spTree>
    <p:extLst>
      <p:ext uri="{BB962C8B-B14F-4D97-AF65-F5344CB8AC3E}">
        <p14:creationId xmlns:p14="http://schemas.microsoft.com/office/powerpoint/2010/main" val="1802449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r"/>
            <a:r>
              <a:rPr lang="fa-IR" sz="4400" dirty="0">
                <a:latin typeface="Arabic Typesetting" panose="03020402040406030203" pitchFamily="66" charset="-78"/>
                <a:cs typeface="Arabic Typesetting" panose="03020402040406030203" pitchFamily="66" charset="-78"/>
              </a:rPr>
              <a:t>طرز عمل        :</a:t>
            </a:r>
            <a:br>
              <a:rPr lang="fa-IR" sz="4400" dirty="0">
                <a:latin typeface="Arabic Typesetting" panose="03020402040406030203" pitchFamily="66" charset="-78"/>
                <a:cs typeface="Arabic Typesetting" panose="03020402040406030203" pitchFamily="66" charset="-78"/>
              </a:rPr>
            </a:br>
            <a:r>
              <a:rPr lang="fa-IR" sz="4400" dirty="0">
                <a:latin typeface="Arabic Typesetting" panose="03020402040406030203" pitchFamily="66" charset="-78"/>
                <a:cs typeface="Arabic Typesetting" panose="03020402040406030203" pitchFamily="66" charset="-78"/>
              </a:rPr>
              <a:t>مهمترین مکان تأثیرات فیزیولوژیک       سلول های لوله های پیچیده و مجاری جمع کننده ادرار در کلیه هاست.حجم ادرار روزانه ممکن است به 20لیتر برسد.</a:t>
            </a:r>
            <a:br>
              <a:rPr lang="fa-IR" sz="4400" dirty="0">
                <a:latin typeface="Arabic Typesetting" panose="03020402040406030203" pitchFamily="66" charset="-78"/>
                <a:cs typeface="Arabic Typesetting" panose="03020402040406030203" pitchFamily="66" charset="-78"/>
              </a:rPr>
            </a:br>
            <a:r>
              <a:rPr lang="fa-IR" sz="4400" dirty="0">
                <a:latin typeface="Arabic Typesetting" panose="03020402040406030203" pitchFamily="66" charset="-78"/>
                <a:cs typeface="Arabic Typesetting" panose="03020402040406030203" pitchFamily="66" charset="-78"/>
              </a:rPr>
              <a:t>             و ترکیبات مهار کننده انزیم فسفودی استراز اثرات مشابه هورمون      را دارا هستند.پیوند پروتئین با هورمون موجب فعال شدن انزیم ادنیلات سیکلازو سنتز بیشتر      میگردد.</a:t>
            </a:r>
          </a:p>
        </p:txBody>
      </p:sp>
      <p:sp>
        <p:nvSpPr>
          <p:cNvPr id="3" name="Subtitle 2"/>
          <p:cNvSpPr>
            <a:spLocks noGrp="1"/>
          </p:cNvSpPr>
          <p:nvPr>
            <p:ph type="subTitle" idx="1"/>
          </p:nvPr>
        </p:nvSpPr>
        <p:spPr/>
        <p:txBody>
          <a:bodyPr/>
          <a:lstStyle/>
          <a:p>
            <a:endParaRPr lang="fa-IR" dirty="0"/>
          </a:p>
        </p:txBody>
      </p:sp>
      <p:sp>
        <p:nvSpPr>
          <p:cNvPr id="5" name="Title 1"/>
          <p:cNvSpPr txBox="1">
            <a:spLocks/>
          </p:cNvSpPr>
          <p:nvPr/>
        </p:nvSpPr>
        <p:spPr>
          <a:xfrm>
            <a:off x="8675915" y="231933"/>
            <a:ext cx="912223" cy="449717"/>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ADH</a:t>
            </a:r>
            <a:endParaRPr lang="fa-IR" sz="3200" dirty="0"/>
          </a:p>
        </p:txBody>
      </p:sp>
      <p:sp>
        <p:nvSpPr>
          <p:cNvPr id="6" name="Title 1"/>
          <p:cNvSpPr txBox="1">
            <a:spLocks/>
          </p:cNvSpPr>
          <p:nvPr/>
        </p:nvSpPr>
        <p:spPr>
          <a:xfrm>
            <a:off x="6096000" y="805429"/>
            <a:ext cx="912223" cy="449717"/>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a:t>ADH</a:t>
            </a:r>
            <a:endParaRPr lang="fa-IR" sz="3200" dirty="0"/>
          </a:p>
        </p:txBody>
      </p:sp>
      <p:sp>
        <p:nvSpPr>
          <p:cNvPr id="7" name="Title 1"/>
          <p:cNvSpPr txBox="1">
            <a:spLocks/>
          </p:cNvSpPr>
          <p:nvPr/>
        </p:nvSpPr>
        <p:spPr>
          <a:xfrm>
            <a:off x="7304315" y="2959803"/>
            <a:ext cx="1095103" cy="397465"/>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   </a:t>
            </a:r>
            <a:r>
              <a:rPr lang="en-US" sz="3200" dirty="0" err="1"/>
              <a:t>CAmP</a:t>
            </a:r>
            <a:endParaRPr lang="fa-IR" sz="3200" dirty="0"/>
          </a:p>
        </p:txBody>
      </p:sp>
      <p:sp>
        <p:nvSpPr>
          <p:cNvPr id="8" name="Title 1"/>
          <p:cNvSpPr txBox="1">
            <a:spLocks/>
          </p:cNvSpPr>
          <p:nvPr/>
        </p:nvSpPr>
        <p:spPr>
          <a:xfrm>
            <a:off x="9324704" y="1918698"/>
            <a:ext cx="1095103" cy="397465"/>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 </a:t>
            </a:r>
            <a:r>
              <a:rPr lang="en-US" sz="3200" dirty="0" err="1"/>
              <a:t>CAmP</a:t>
            </a:r>
            <a:endParaRPr lang="fa-IR"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651" y="2959803"/>
            <a:ext cx="5381898" cy="3221922"/>
          </a:xfrm>
          <a:prstGeom prst="rect">
            <a:avLst/>
          </a:prstGeom>
        </p:spPr>
      </p:pic>
    </p:spTree>
    <p:extLst>
      <p:ext uri="{BB962C8B-B14F-4D97-AF65-F5344CB8AC3E}">
        <p14:creationId xmlns:p14="http://schemas.microsoft.com/office/powerpoint/2010/main" val="1821647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0124" y="483326"/>
            <a:ext cx="9144000" cy="3448593"/>
          </a:xfrm>
        </p:spPr>
        <p:txBody>
          <a:bodyPr>
            <a:normAutofit fontScale="90000"/>
          </a:bodyPr>
          <a:lstStyle/>
          <a:p>
            <a:pPr algn="r"/>
            <a:r>
              <a:rPr lang="fa-IR" sz="4400" dirty="0">
                <a:latin typeface="Arabic Typesetting" panose="03020402040406030203" pitchFamily="66" charset="-78"/>
                <a:cs typeface="Arabic Typesetting" panose="03020402040406030203" pitchFamily="66" charset="-78"/>
              </a:rPr>
              <a:t>بیماری های ناشی از اختلال در ترشح      :   </a:t>
            </a:r>
            <a:br>
              <a:rPr lang="fa-IR" sz="4400" dirty="0">
                <a:latin typeface="Arabic Typesetting" panose="03020402040406030203" pitchFamily="66" charset="-78"/>
                <a:cs typeface="Arabic Typesetting" panose="03020402040406030203" pitchFamily="66" charset="-78"/>
              </a:rPr>
            </a:br>
            <a:r>
              <a:rPr lang="fa-IR" sz="4400" dirty="0">
                <a:latin typeface="Arabic Typesetting" panose="03020402040406030203" pitchFamily="66" charset="-78"/>
                <a:cs typeface="Arabic Typesetting" panose="03020402040406030203" pitchFamily="66" charset="-78"/>
              </a:rPr>
              <a:t>  هر گونه اختلال در ترشح و یا عمل       موجب بروز بیماری دیابت بی مزه                     می گردد که از علائم ان افزایش حجم ادرار در 24 ساعت است. </a:t>
            </a:r>
            <a:r>
              <a:rPr lang="en-US" sz="4400" dirty="0">
                <a:latin typeface="Arabic Typesetting" panose="03020402040406030203" pitchFamily="66" charset="-78"/>
                <a:cs typeface="Arabic Typesetting" panose="03020402040406030203" pitchFamily="66" charset="-78"/>
              </a:rPr>
              <a:t/>
            </a:r>
            <a:br>
              <a:rPr lang="en-US" sz="4400" dirty="0">
                <a:latin typeface="Arabic Typesetting" panose="03020402040406030203" pitchFamily="66" charset="-78"/>
                <a:cs typeface="Arabic Typesetting" panose="03020402040406030203" pitchFamily="66" charset="-78"/>
              </a:rPr>
            </a:br>
            <a:r>
              <a:rPr lang="fa-IR" sz="4400" dirty="0">
                <a:latin typeface="Arabic Typesetting" panose="03020402040406030203" pitchFamily="66" charset="-78"/>
                <a:cs typeface="Arabic Typesetting" panose="03020402040406030203" pitchFamily="66" charset="-78"/>
              </a:rPr>
              <a:t>ممکن است به طور غیر طبیعی در بافتهای خارج از هیپوتالاموس مثلا در تومور های ریوی تولید گردد. علاوه بر این     ممکن است در برخی بیماری های مغزی ،عفونت های ریوی ویا در هیپوتیروئیدی نیز تولید گردد.</a:t>
            </a:r>
          </a:p>
        </p:txBody>
      </p:sp>
      <p:sp>
        <p:nvSpPr>
          <p:cNvPr id="3" name="Subtitle 2"/>
          <p:cNvSpPr>
            <a:spLocks noGrp="1"/>
          </p:cNvSpPr>
          <p:nvPr>
            <p:ph type="subTitle" idx="1"/>
          </p:nvPr>
        </p:nvSpPr>
        <p:spPr>
          <a:xfrm>
            <a:off x="-1510937" y="1751938"/>
            <a:ext cx="9144000" cy="1655762"/>
          </a:xfrm>
        </p:spPr>
        <p:txBody>
          <a:bodyPr/>
          <a:lstStyle/>
          <a:p>
            <a:r>
              <a:rPr lang="en-US" dirty="0"/>
              <a:t>ADH</a:t>
            </a:r>
            <a:endParaRPr lang="fa-IR" dirty="0"/>
          </a:p>
        </p:txBody>
      </p:sp>
      <p:sp>
        <p:nvSpPr>
          <p:cNvPr id="4" name="Rectangle 3"/>
          <p:cNvSpPr/>
          <p:nvPr/>
        </p:nvSpPr>
        <p:spPr>
          <a:xfrm>
            <a:off x="5924300" y="1210311"/>
            <a:ext cx="1186247" cy="369332"/>
          </a:xfrm>
          <a:prstGeom prst="rect">
            <a:avLst/>
          </a:prstGeom>
        </p:spPr>
        <p:txBody>
          <a:bodyPr wrap="square">
            <a:spAutoFit/>
          </a:bodyPr>
          <a:lstStyle/>
          <a:p>
            <a:r>
              <a:rPr lang="en-US" dirty="0"/>
              <a:t>ADH</a:t>
            </a:r>
          </a:p>
        </p:txBody>
      </p:sp>
      <p:sp>
        <p:nvSpPr>
          <p:cNvPr id="6" name="Rectangle 5"/>
          <p:cNvSpPr/>
          <p:nvPr/>
        </p:nvSpPr>
        <p:spPr>
          <a:xfrm>
            <a:off x="5924300" y="668684"/>
            <a:ext cx="604653" cy="369332"/>
          </a:xfrm>
          <a:prstGeom prst="rect">
            <a:avLst/>
          </a:prstGeom>
        </p:spPr>
        <p:txBody>
          <a:bodyPr wrap="none">
            <a:spAutoFit/>
          </a:bodyPr>
          <a:lstStyle/>
          <a:p>
            <a:r>
              <a:rPr lang="en-US" dirty="0"/>
              <a:t>ADH</a:t>
            </a:r>
          </a:p>
        </p:txBody>
      </p:sp>
      <p:sp>
        <p:nvSpPr>
          <p:cNvPr id="7" name="Rectangle 6"/>
          <p:cNvSpPr/>
          <p:nvPr/>
        </p:nvSpPr>
        <p:spPr>
          <a:xfrm>
            <a:off x="6122124" y="2848255"/>
            <a:ext cx="604653" cy="369332"/>
          </a:xfrm>
          <a:prstGeom prst="rect">
            <a:avLst/>
          </a:prstGeom>
        </p:spPr>
        <p:txBody>
          <a:bodyPr wrap="none">
            <a:spAutoFit/>
          </a:bodyPr>
          <a:lstStyle/>
          <a:p>
            <a:r>
              <a:rPr lang="en-US" dirty="0"/>
              <a:t>ADH</a:t>
            </a:r>
            <a:endParaRPr lang="fa-I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384" y="3407700"/>
            <a:ext cx="3593510" cy="3450300"/>
          </a:xfrm>
          <a:prstGeom prst="rect">
            <a:avLst/>
          </a:prstGeom>
        </p:spPr>
      </p:pic>
    </p:spTree>
    <p:extLst>
      <p:ext uri="{BB962C8B-B14F-4D97-AF65-F5344CB8AC3E}">
        <p14:creationId xmlns:p14="http://schemas.microsoft.com/office/powerpoint/2010/main" val="165249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2720" y="979715"/>
            <a:ext cx="9144000" cy="2020798"/>
          </a:xfrm>
        </p:spPr>
        <p:txBody>
          <a:bodyPr>
            <a:noAutofit/>
          </a:bodyPr>
          <a:lstStyle/>
          <a:p>
            <a:pPr algn="r"/>
            <a:r>
              <a:rPr lang="fa-IR" sz="4000" dirty="0">
                <a:latin typeface="Arabic Typesetting" panose="03020402040406030203" pitchFamily="66" charset="-78"/>
                <a:cs typeface="Arabic Typesetting" panose="03020402040406030203" pitchFamily="66" charset="-78"/>
              </a:rPr>
              <a:t>هورمون محرک جسم زردپس از پیوند با پروتئین پذیرنده خود در سلول های جسم زرد تولید پروژسترون و در سلول های لیدیگ بیضه ها تولید تستوسترون را تحریک مینماید.</a:t>
            </a:r>
            <a:r>
              <a:rPr lang="fa-IR" sz="4000" dirty="0"/>
              <a:t/>
            </a:r>
            <a:br>
              <a:rPr lang="fa-IR" sz="4000" dirty="0"/>
            </a:br>
            <a:r>
              <a:rPr lang="fa-IR" sz="4000" dirty="0">
                <a:latin typeface="Arabic Typesetting" panose="03020402040406030203" pitchFamily="66" charset="-78"/>
                <a:cs typeface="Arabic Typesetting" panose="03020402040406030203" pitchFamily="66" charset="-78"/>
              </a:rPr>
              <a:t>این هورمون باعث فعال شدن واکنشهای سنتزکلسترول از ریشه استات و تبدیل شدن کلسترول به 2 الفا هیدروکسی کلسترول میگردد.</a:t>
            </a:r>
            <a:endParaRPr lang="fa-IR" sz="4000" dirty="0"/>
          </a:p>
        </p:txBody>
      </p:sp>
      <p:sp>
        <p:nvSpPr>
          <p:cNvPr id="3" name="Subtitle 2"/>
          <p:cNvSpPr>
            <a:spLocks noGrp="1"/>
          </p:cNvSpPr>
          <p:nvPr>
            <p:ph type="subTitle" idx="1"/>
          </p:nvPr>
        </p:nvSpPr>
        <p:spPr>
          <a:xfrm>
            <a:off x="1576251" y="4383836"/>
            <a:ext cx="9144000" cy="1655762"/>
          </a:xfrm>
        </p:spPr>
        <p:txBody>
          <a:bodyPr/>
          <a:lstStyle/>
          <a:p>
            <a:endParaRPr lang="fa-I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120" y="3135085"/>
            <a:ext cx="5490228" cy="3905795"/>
          </a:xfrm>
          <a:prstGeom prst="rect">
            <a:avLst/>
          </a:prstGeom>
        </p:spPr>
      </p:pic>
    </p:spTree>
    <p:extLst>
      <p:ext uri="{BB962C8B-B14F-4D97-AF65-F5344CB8AC3E}">
        <p14:creationId xmlns:p14="http://schemas.microsoft.com/office/powerpoint/2010/main" val="2380242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0945" y="98612"/>
            <a:ext cx="9144000" cy="1411831"/>
          </a:xfrm>
        </p:spPr>
        <p:txBody>
          <a:bodyPr>
            <a:normAutofit/>
          </a:bodyPr>
          <a:lstStyle/>
          <a:p>
            <a:r>
              <a:rPr lang="fa-IR" sz="4400" dirty="0">
                <a:latin typeface="Arabic Typesetting" panose="03020402040406030203" pitchFamily="66" charset="-78"/>
                <a:cs typeface="Arabic Typesetting" panose="03020402040406030203" pitchFamily="66" charset="-78"/>
              </a:rPr>
              <a:t>هورمون گونادوتروپین جفتی توسط جفت ساخته میشود که دارای بیشتراست.</a:t>
            </a:r>
            <a:r>
              <a:rPr lang="en-US" sz="4400" dirty="0">
                <a:latin typeface="Arabic Typesetting" panose="03020402040406030203" pitchFamily="66" charset="-78"/>
                <a:cs typeface="Arabic Typesetting" panose="03020402040406030203" pitchFamily="66" charset="-78"/>
              </a:rPr>
              <a:t>LH</a:t>
            </a:r>
            <a:r>
              <a:rPr lang="fa-IR" sz="4400" dirty="0">
                <a:latin typeface="Arabic Typesetting" panose="03020402040406030203" pitchFamily="66" charset="-78"/>
                <a:cs typeface="Arabic Typesetting" panose="03020402040406030203" pitchFamily="66" charset="-78"/>
              </a:rPr>
              <a:t>ساختمان پروتئینی دی مر بوده و شباهت ساختمانی آن با </a:t>
            </a:r>
          </a:p>
        </p:txBody>
      </p:sp>
      <p:sp>
        <p:nvSpPr>
          <p:cNvPr id="3" name="Subtitle 2"/>
          <p:cNvSpPr>
            <a:spLocks noGrp="1"/>
          </p:cNvSpPr>
          <p:nvPr>
            <p:ph type="subTitle" idx="1"/>
          </p:nvPr>
        </p:nvSpPr>
        <p:spPr>
          <a:xfrm>
            <a:off x="1733006" y="1510443"/>
            <a:ext cx="10228218" cy="4742878"/>
          </a:xfrm>
        </p:spPr>
        <p:txBody>
          <a:bodyPr>
            <a:normAutofit/>
          </a:bodyPr>
          <a:lstStyle/>
          <a:p>
            <a:r>
              <a:rPr lang="fa-IR" sz="4400" dirty="0">
                <a:latin typeface="Arabic Typesetting" panose="03020402040406030203" pitchFamily="66" charset="-78"/>
                <a:cs typeface="Arabic Typesetting" panose="03020402040406030203" pitchFamily="66" charset="-78"/>
              </a:rPr>
              <a:t>نحوه تنظیم ترشح                 به کمک یک سیستم تنظیم منفی انجام میگیرد </a:t>
            </a:r>
          </a:p>
          <a:p>
            <a:r>
              <a:rPr lang="fa-IR" sz="4400" dirty="0">
                <a:latin typeface="Arabic Typesetting" panose="03020402040406030203" pitchFamily="66" charset="-78"/>
                <a:cs typeface="Arabic Typesetting" panose="03020402040406030203" pitchFamily="66" charset="-78"/>
              </a:rPr>
              <a:t>که در ان نقش اصلی را هورمون های استروئیدی به عهده دارد</a:t>
            </a:r>
            <a:r>
              <a:rPr lang="fa-IR" sz="4400" dirty="0" smtClean="0">
                <a:latin typeface="Arabic Typesetting" panose="03020402040406030203" pitchFamily="66" charset="-78"/>
                <a:cs typeface="Arabic Typesetting" panose="03020402040406030203" pitchFamily="66" charset="-78"/>
              </a:rPr>
              <a:t>.</a:t>
            </a:r>
          </a:p>
          <a:p>
            <a:r>
              <a:rPr lang="fa-IR" sz="4400" dirty="0" smtClean="0">
                <a:latin typeface="Arabic Typesetting" panose="03020402040406030203" pitchFamily="66" charset="-78"/>
                <a:cs typeface="Arabic Typesetting" panose="03020402040406030203" pitchFamily="66" charset="-78"/>
              </a:rPr>
              <a:t>غلظت هورمون     نیز همانند       در دوران ماهیانه با نوساناتی همراه است.</a:t>
            </a:r>
            <a:endParaRPr lang="fa-IR" sz="4400" dirty="0">
              <a:latin typeface="Arabic Typesetting" panose="03020402040406030203" pitchFamily="66" charset="-78"/>
              <a:cs typeface="Arabic Typesetting" panose="03020402040406030203" pitchFamily="66" charset="-78"/>
            </a:endParaRPr>
          </a:p>
        </p:txBody>
      </p:sp>
      <p:pic>
        <p:nvPicPr>
          <p:cNvPr id="4" name="Picture 3"/>
          <p:cNvPicPr>
            <a:picLocks noChangeAspect="1"/>
          </p:cNvPicPr>
          <p:nvPr/>
        </p:nvPicPr>
        <p:blipFill>
          <a:blip r:embed="rId2"/>
          <a:stretch>
            <a:fillRect/>
          </a:stretch>
        </p:blipFill>
        <p:spPr>
          <a:xfrm>
            <a:off x="7680959" y="1510443"/>
            <a:ext cx="2011680" cy="985693"/>
          </a:xfrm>
          <a:prstGeom prst="rect">
            <a:avLst/>
          </a:prstGeom>
        </p:spPr>
      </p:pic>
      <p:pic>
        <p:nvPicPr>
          <p:cNvPr id="5" name="Picture 4"/>
          <p:cNvPicPr>
            <a:picLocks noChangeAspect="1"/>
          </p:cNvPicPr>
          <p:nvPr/>
        </p:nvPicPr>
        <p:blipFill>
          <a:blip r:embed="rId3"/>
          <a:stretch>
            <a:fillRect/>
          </a:stretch>
        </p:blipFill>
        <p:spPr>
          <a:xfrm>
            <a:off x="8686799" y="2922274"/>
            <a:ext cx="1118285" cy="1095579"/>
          </a:xfrm>
          <a:prstGeom prst="rect">
            <a:avLst/>
          </a:prstGeom>
        </p:spPr>
      </p:pic>
      <p:pic>
        <p:nvPicPr>
          <p:cNvPr id="7" name="Picture 6"/>
          <p:cNvPicPr>
            <a:picLocks noChangeAspect="1"/>
          </p:cNvPicPr>
          <p:nvPr/>
        </p:nvPicPr>
        <p:blipFill>
          <a:blip r:embed="rId4"/>
          <a:stretch>
            <a:fillRect/>
          </a:stretch>
        </p:blipFill>
        <p:spPr>
          <a:xfrm>
            <a:off x="9499242" y="3500846"/>
            <a:ext cx="2227938" cy="163474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8800" y="3500846"/>
            <a:ext cx="7289074" cy="3788228"/>
          </a:xfrm>
          <a:prstGeom prst="rect">
            <a:avLst/>
          </a:prstGeom>
        </p:spPr>
      </p:pic>
    </p:spTree>
    <p:extLst>
      <p:ext uri="{BB962C8B-B14F-4D97-AF65-F5344CB8AC3E}">
        <p14:creationId xmlns:p14="http://schemas.microsoft.com/office/powerpoint/2010/main" val="258465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5924" y="269621"/>
            <a:ext cx="11308080" cy="2387600"/>
          </a:xfrm>
        </p:spPr>
        <p:txBody>
          <a:bodyPr>
            <a:normAutofit/>
          </a:bodyPr>
          <a:lstStyle/>
          <a:p>
            <a:r>
              <a:rPr lang="fa-IR" sz="4400" dirty="0">
                <a:latin typeface="Arabic Typesetting" panose="03020402040406030203" pitchFamily="66" charset="-78"/>
                <a:cs typeface="Arabic Typesetting" panose="03020402040406030203" pitchFamily="66" charset="-78"/>
              </a:rPr>
              <a:t>هورمون محرک غده تیروئید هورمونی است گلیکوپروتئینی  با وزن ملوکولی 30000 شامل دو واحد پیتیدی   و   که واحد   ان نظیر واحد   در سه هورمون گونادوتروپین میباشد ولی واحد   ان متفاوت است.  </a:t>
            </a:r>
          </a:p>
        </p:txBody>
      </p:sp>
      <p:sp>
        <p:nvSpPr>
          <p:cNvPr id="3" name="Subtitle 2"/>
          <p:cNvSpPr>
            <a:spLocks noGrp="1"/>
          </p:cNvSpPr>
          <p:nvPr>
            <p:ph type="subTitle" idx="1"/>
          </p:nvPr>
        </p:nvSpPr>
        <p:spPr>
          <a:xfrm>
            <a:off x="6625483" y="2099817"/>
            <a:ext cx="457199" cy="405924"/>
          </a:xfrm>
        </p:spPr>
        <p:txBody>
          <a:bodyPr>
            <a:normAutofit lnSpcReduction="10000"/>
          </a:bodyPr>
          <a:lstStyle/>
          <a:p>
            <a:r>
              <a:rPr lang="en-US" dirty="0"/>
              <a:t>B</a:t>
            </a:r>
            <a:endParaRPr lang="fa-IR" dirty="0"/>
          </a:p>
        </p:txBody>
      </p:sp>
      <p:pic>
        <p:nvPicPr>
          <p:cNvPr id="4" name="Picture 3"/>
          <p:cNvPicPr>
            <a:picLocks noChangeAspect="1"/>
          </p:cNvPicPr>
          <p:nvPr/>
        </p:nvPicPr>
        <p:blipFill>
          <a:blip r:embed="rId2"/>
          <a:stretch>
            <a:fillRect/>
          </a:stretch>
        </p:blipFill>
        <p:spPr>
          <a:xfrm>
            <a:off x="9100868" y="1482162"/>
            <a:ext cx="456351" cy="570439"/>
          </a:xfrm>
          <a:prstGeom prst="rect">
            <a:avLst/>
          </a:prstGeom>
        </p:spPr>
      </p:pic>
      <p:pic>
        <p:nvPicPr>
          <p:cNvPr id="5" name="Picture 4"/>
          <p:cNvPicPr>
            <a:picLocks noChangeAspect="1"/>
          </p:cNvPicPr>
          <p:nvPr/>
        </p:nvPicPr>
        <p:blipFill>
          <a:blip r:embed="rId2"/>
          <a:stretch>
            <a:fillRect/>
          </a:stretch>
        </p:blipFill>
        <p:spPr>
          <a:xfrm>
            <a:off x="5330495" y="1360970"/>
            <a:ext cx="512108" cy="640135"/>
          </a:xfrm>
          <a:prstGeom prst="rect">
            <a:avLst/>
          </a:prstGeom>
        </p:spPr>
      </p:pic>
      <p:pic>
        <p:nvPicPr>
          <p:cNvPr id="9" name="Picture 8"/>
          <p:cNvPicPr>
            <a:picLocks noChangeAspect="1"/>
          </p:cNvPicPr>
          <p:nvPr/>
        </p:nvPicPr>
        <p:blipFill>
          <a:blip r:embed="rId3"/>
          <a:stretch>
            <a:fillRect/>
          </a:stretch>
        </p:blipFill>
        <p:spPr>
          <a:xfrm>
            <a:off x="8623186" y="1497003"/>
            <a:ext cx="451560" cy="540756"/>
          </a:xfrm>
          <a:prstGeom prst="rect">
            <a:avLst/>
          </a:prstGeom>
        </p:spPr>
      </p:pic>
      <p:pic>
        <p:nvPicPr>
          <p:cNvPr id="11" name="Picture 10"/>
          <p:cNvPicPr>
            <a:picLocks noChangeAspect="1"/>
          </p:cNvPicPr>
          <p:nvPr/>
        </p:nvPicPr>
        <p:blipFill>
          <a:blip r:embed="rId4"/>
          <a:stretch>
            <a:fillRect/>
          </a:stretch>
        </p:blipFill>
        <p:spPr>
          <a:xfrm>
            <a:off x="1050239" y="2555115"/>
            <a:ext cx="10199449" cy="1786283"/>
          </a:xfrm>
          <a:prstGeom prst="rect">
            <a:avLst/>
          </a:prstGeom>
        </p:spPr>
      </p:pic>
      <p:pic>
        <p:nvPicPr>
          <p:cNvPr id="8" name="Picture 7"/>
          <p:cNvPicPr>
            <a:picLocks noChangeAspect="1"/>
          </p:cNvPicPr>
          <p:nvPr/>
        </p:nvPicPr>
        <p:blipFill>
          <a:blip r:embed="rId2"/>
          <a:stretch>
            <a:fillRect/>
          </a:stretch>
        </p:blipFill>
        <p:spPr>
          <a:xfrm>
            <a:off x="7472803" y="3042814"/>
            <a:ext cx="456351" cy="57043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6366" y="3965643"/>
            <a:ext cx="5982788" cy="2395968"/>
          </a:xfrm>
          <a:prstGeom prst="rect">
            <a:avLst/>
          </a:prstGeom>
        </p:spPr>
      </p:pic>
    </p:spTree>
    <p:extLst>
      <p:ext uri="{BB962C8B-B14F-4D97-AF65-F5344CB8AC3E}">
        <p14:creationId xmlns:p14="http://schemas.microsoft.com/office/powerpoint/2010/main" val="3545659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2527" y="2468880"/>
            <a:ext cx="11569338" cy="288164"/>
          </a:xfrm>
        </p:spPr>
        <p:txBody>
          <a:bodyPr>
            <a:noAutofit/>
          </a:bodyPr>
          <a:lstStyle/>
          <a:p>
            <a:pPr algn="r"/>
            <a:r>
              <a:rPr lang="fa-IR" sz="4400" dirty="0">
                <a:latin typeface="Arabic Typesetting" panose="03020402040406030203" pitchFamily="66" charset="-78"/>
                <a:cs typeface="Arabic Typesetting" panose="03020402040406030203" pitchFamily="66" charset="-78"/>
              </a:rPr>
              <a:t>          یک پروتئین پیش ساز شامل 285 اسید آمینه است که توسط یک ژن واحد ساخته میشود. محل اصلی قعالیت این ژن سلول های لب پیشین و میانی هیپوفیز است.وجود تعداد زیادی اسید هاب آمینه دی بازیک در ساختمان       باعث شده است که این پروتئین دارای چندین اتصال پیتیدی قابل هیدرولیز توسط آنزیم های شبه تریپسین باشد.   </a:t>
            </a:r>
          </a:p>
        </p:txBody>
      </p:sp>
      <p:sp>
        <p:nvSpPr>
          <p:cNvPr id="3" name="Subtitle 2"/>
          <p:cNvSpPr>
            <a:spLocks noGrp="1"/>
          </p:cNvSpPr>
          <p:nvPr>
            <p:ph type="subTitle" idx="1"/>
          </p:nvPr>
        </p:nvSpPr>
        <p:spPr>
          <a:xfrm>
            <a:off x="1524000" y="3984171"/>
            <a:ext cx="9143999" cy="2142309"/>
          </a:xfrm>
        </p:spPr>
        <p:txBody>
          <a:bodyPr>
            <a:normAutofit/>
          </a:bodyPr>
          <a:lstStyle/>
          <a:p>
            <a:endParaRPr lang="fa-IR" dirty="0"/>
          </a:p>
        </p:txBody>
      </p:sp>
      <p:pic>
        <p:nvPicPr>
          <p:cNvPr id="4" name="Picture 3"/>
          <p:cNvPicPr>
            <a:picLocks noChangeAspect="1"/>
          </p:cNvPicPr>
          <p:nvPr/>
        </p:nvPicPr>
        <p:blipFill>
          <a:blip r:embed="rId2"/>
          <a:stretch>
            <a:fillRect/>
          </a:stretch>
        </p:blipFill>
        <p:spPr>
          <a:xfrm>
            <a:off x="10766229" y="301685"/>
            <a:ext cx="1165636" cy="748521"/>
          </a:xfrm>
          <a:prstGeom prst="rect">
            <a:avLst/>
          </a:prstGeom>
        </p:spPr>
      </p:pic>
      <p:pic>
        <p:nvPicPr>
          <p:cNvPr id="5" name="Picture 4"/>
          <p:cNvPicPr>
            <a:picLocks noChangeAspect="1"/>
          </p:cNvPicPr>
          <p:nvPr/>
        </p:nvPicPr>
        <p:blipFill>
          <a:blip r:embed="rId2"/>
          <a:stretch>
            <a:fillRect/>
          </a:stretch>
        </p:blipFill>
        <p:spPr>
          <a:xfrm>
            <a:off x="4405927" y="2806921"/>
            <a:ext cx="1165636" cy="74852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3644537"/>
            <a:ext cx="4575304" cy="2910672"/>
          </a:xfrm>
          <a:prstGeom prst="rect">
            <a:avLst/>
          </a:prstGeom>
        </p:spPr>
      </p:pic>
    </p:spTree>
    <p:extLst>
      <p:ext uri="{BB962C8B-B14F-4D97-AF65-F5344CB8AC3E}">
        <p14:creationId xmlns:p14="http://schemas.microsoft.com/office/powerpoint/2010/main" val="3458483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5211" y="550557"/>
            <a:ext cx="11121968" cy="2387600"/>
          </a:xfrm>
        </p:spPr>
        <p:txBody>
          <a:bodyPr>
            <a:normAutofit fontScale="90000"/>
          </a:bodyPr>
          <a:lstStyle/>
          <a:p>
            <a:pPr algn="r"/>
            <a:r>
              <a:rPr lang="fa-IR" sz="4400" dirty="0">
                <a:latin typeface="Arabic Typesetting" panose="03020402040406030203" pitchFamily="66" charset="-78"/>
                <a:cs typeface="Arabic Typesetting" panose="03020402040406030203" pitchFamily="66" charset="-78"/>
              </a:rPr>
              <a:t>از اولین مرحله هیدرولیز         که در هر دو لب پیشین و میانی صورت میگیرد سه پپتید اصلی ازاد میگردند. </a:t>
            </a:r>
            <a:br>
              <a:rPr lang="fa-IR" sz="4400" dirty="0">
                <a:latin typeface="Arabic Typesetting" panose="03020402040406030203" pitchFamily="66" charset="-78"/>
                <a:cs typeface="Arabic Typesetting" panose="03020402040406030203" pitchFamily="66" charset="-78"/>
              </a:rPr>
            </a:br>
            <a:r>
              <a:rPr lang="fa-IR" sz="4400" dirty="0">
                <a:latin typeface="Arabic Typesetting" panose="03020402040406030203" pitchFamily="66" charset="-78"/>
                <a:cs typeface="Arabic Typesetting" panose="03020402040406030203" pitchFamily="66" charset="-78"/>
              </a:rPr>
              <a:t>پپتید هایی که در اثر هیدرولیز        تولید میشوند بویژه در لب میانی تحت تأثیر واکنش هایی مانند گلیکز پله شدن،استیله شدن و فسفور پله شدن قرار میگیرند.</a:t>
            </a:r>
            <a:r>
              <a:rPr lang="en-US" sz="4400" dirty="0">
                <a:latin typeface="Arabic Typesetting" panose="03020402040406030203" pitchFamily="66" charset="-78"/>
                <a:cs typeface="Arabic Typesetting" panose="03020402040406030203" pitchFamily="66" charset="-78"/>
              </a:rPr>
              <a:t/>
            </a:r>
            <a:br>
              <a:rPr lang="en-US" sz="4400" dirty="0">
                <a:latin typeface="Arabic Typesetting" panose="03020402040406030203" pitchFamily="66" charset="-78"/>
                <a:cs typeface="Arabic Typesetting" panose="03020402040406030203" pitchFamily="66" charset="-78"/>
              </a:rPr>
            </a:br>
            <a:r>
              <a:rPr lang="fa-IR" sz="4400" dirty="0">
                <a:latin typeface="Arabic Typesetting" panose="03020402040406030203" pitchFamily="66" charset="-78"/>
                <a:cs typeface="Arabic Typesetting" panose="03020402040406030203" pitchFamily="66" charset="-78"/>
              </a:rPr>
              <a:t>که در فعالیت زیستی انها تأثیرات فراوان میگذارد.</a:t>
            </a:r>
          </a:p>
        </p:txBody>
      </p:sp>
      <p:sp>
        <p:nvSpPr>
          <p:cNvPr id="3" name="Subtitle 2"/>
          <p:cNvSpPr>
            <a:spLocks noGrp="1"/>
          </p:cNvSpPr>
          <p:nvPr>
            <p:ph type="subTitle" idx="1"/>
          </p:nvPr>
        </p:nvSpPr>
        <p:spPr>
          <a:xfrm>
            <a:off x="1524000" y="4047317"/>
            <a:ext cx="9144000" cy="1655762"/>
          </a:xfrm>
        </p:spPr>
        <p:txBody>
          <a:bodyPr/>
          <a:lstStyle/>
          <a:p>
            <a:endParaRPr lang="fa-IR" dirty="0"/>
          </a:p>
        </p:txBody>
      </p:sp>
      <p:pic>
        <p:nvPicPr>
          <p:cNvPr id="4" name="Picture 3"/>
          <p:cNvPicPr>
            <a:picLocks noChangeAspect="1"/>
          </p:cNvPicPr>
          <p:nvPr/>
        </p:nvPicPr>
        <p:blipFill>
          <a:blip r:embed="rId2"/>
          <a:stretch>
            <a:fillRect/>
          </a:stretch>
        </p:blipFill>
        <p:spPr>
          <a:xfrm>
            <a:off x="8240087" y="0"/>
            <a:ext cx="1238859" cy="798937"/>
          </a:xfrm>
          <a:prstGeom prst="rect">
            <a:avLst/>
          </a:prstGeom>
        </p:spPr>
      </p:pic>
      <p:pic>
        <p:nvPicPr>
          <p:cNvPr id="5" name="Picture 4"/>
          <p:cNvPicPr>
            <a:picLocks noChangeAspect="1"/>
          </p:cNvPicPr>
          <p:nvPr/>
        </p:nvPicPr>
        <p:blipFill>
          <a:blip r:embed="rId3"/>
          <a:stretch>
            <a:fillRect/>
          </a:stretch>
        </p:blipFill>
        <p:spPr>
          <a:xfrm>
            <a:off x="7552766" y="1255274"/>
            <a:ext cx="1165636" cy="74852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8988" y="2938157"/>
            <a:ext cx="5157651" cy="3138521"/>
          </a:xfrm>
          <a:prstGeom prst="rect">
            <a:avLst/>
          </a:prstGeom>
        </p:spPr>
      </p:pic>
    </p:spTree>
    <p:extLst>
      <p:ext uri="{BB962C8B-B14F-4D97-AF65-F5344CB8AC3E}">
        <p14:creationId xmlns:p14="http://schemas.microsoft.com/office/powerpoint/2010/main" val="1288615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91905" y="5484304"/>
            <a:ext cx="9144000" cy="1499506"/>
          </a:xfrm>
        </p:spPr>
        <p:txBody>
          <a:bodyPr>
            <a:normAutofit/>
          </a:bodyPr>
          <a:lstStyle/>
          <a:p>
            <a:r>
              <a:rPr lang="fa-IR" sz="3600" dirty="0">
                <a:latin typeface="Arabic Typesetting" panose="03020402040406030203" pitchFamily="66" charset="-78"/>
                <a:cs typeface="Arabic Typesetting" panose="03020402040406030203" pitchFamily="66" charset="-78"/>
              </a:rPr>
              <a:t>ترکیباتی که در اثر هیدرولیز             ازاد می گردند.</a:t>
            </a:r>
          </a:p>
        </p:txBody>
      </p:sp>
      <p:sp>
        <p:nvSpPr>
          <p:cNvPr id="4" name="Rectangle 3"/>
          <p:cNvSpPr/>
          <p:nvPr/>
        </p:nvSpPr>
        <p:spPr>
          <a:xfrm>
            <a:off x="535577" y="888274"/>
            <a:ext cx="2442754" cy="235131"/>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endParaRPr lang="fa-IR"/>
          </a:p>
        </p:txBody>
      </p:sp>
      <p:sp>
        <p:nvSpPr>
          <p:cNvPr id="5" name="Rectangle 4"/>
          <p:cNvSpPr/>
          <p:nvPr/>
        </p:nvSpPr>
        <p:spPr>
          <a:xfrm>
            <a:off x="3148149" y="888273"/>
            <a:ext cx="7158446" cy="235131"/>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endParaRPr lang="fa-IR"/>
          </a:p>
        </p:txBody>
      </p:sp>
      <p:sp>
        <p:nvSpPr>
          <p:cNvPr id="6" name="Rectangle 5"/>
          <p:cNvSpPr/>
          <p:nvPr/>
        </p:nvSpPr>
        <p:spPr>
          <a:xfrm>
            <a:off x="535577" y="1815737"/>
            <a:ext cx="822960" cy="209005"/>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endParaRPr lang="fa-IR"/>
          </a:p>
        </p:txBody>
      </p:sp>
      <p:sp>
        <p:nvSpPr>
          <p:cNvPr id="7" name="Rectangle 6"/>
          <p:cNvSpPr/>
          <p:nvPr/>
        </p:nvSpPr>
        <p:spPr>
          <a:xfrm>
            <a:off x="1459774" y="1815737"/>
            <a:ext cx="1518558" cy="209005"/>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endParaRPr lang="fa-IR"/>
          </a:p>
        </p:txBody>
      </p:sp>
      <p:sp>
        <p:nvSpPr>
          <p:cNvPr id="8" name="Rectangle 7"/>
          <p:cNvSpPr/>
          <p:nvPr/>
        </p:nvSpPr>
        <p:spPr>
          <a:xfrm>
            <a:off x="3148149" y="1815737"/>
            <a:ext cx="4859382" cy="209005"/>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endParaRPr lang="fa-IR"/>
          </a:p>
        </p:txBody>
      </p:sp>
      <p:sp>
        <p:nvSpPr>
          <p:cNvPr id="9" name="Rectangle 8"/>
          <p:cNvSpPr/>
          <p:nvPr/>
        </p:nvSpPr>
        <p:spPr>
          <a:xfrm>
            <a:off x="8190411" y="1815737"/>
            <a:ext cx="2116184" cy="209005"/>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endParaRPr lang="fa-IR"/>
          </a:p>
        </p:txBody>
      </p:sp>
      <p:sp>
        <p:nvSpPr>
          <p:cNvPr id="10" name="Rectangle 9"/>
          <p:cNvSpPr/>
          <p:nvPr/>
        </p:nvSpPr>
        <p:spPr>
          <a:xfrm>
            <a:off x="6453051" y="2860766"/>
            <a:ext cx="1972492" cy="222068"/>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endParaRPr lang="fa-IR"/>
          </a:p>
        </p:txBody>
      </p:sp>
      <p:sp>
        <p:nvSpPr>
          <p:cNvPr id="11" name="Rectangle 10"/>
          <p:cNvSpPr/>
          <p:nvPr/>
        </p:nvSpPr>
        <p:spPr>
          <a:xfrm>
            <a:off x="8608423" y="2819530"/>
            <a:ext cx="1685108" cy="248194"/>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endParaRPr lang="fa-IR"/>
          </a:p>
        </p:txBody>
      </p:sp>
      <p:sp>
        <p:nvSpPr>
          <p:cNvPr id="12" name="Rectangle 11"/>
          <p:cNvSpPr/>
          <p:nvPr/>
        </p:nvSpPr>
        <p:spPr>
          <a:xfrm>
            <a:off x="8621487" y="4158044"/>
            <a:ext cx="1685108" cy="254723"/>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endParaRPr lang="fa-IR"/>
          </a:p>
        </p:txBody>
      </p:sp>
      <p:pic>
        <p:nvPicPr>
          <p:cNvPr id="13" name="Picture 12"/>
          <p:cNvPicPr>
            <a:picLocks noChangeAspect="1"/>
          </p:cNvPicPr>
          <p:nvPr/>
        </p:nvPicPr>
        <p:blipFill>
          <a:blip r:embed="rId2"/>
          <a:stretch>
            <a:fillRect/>
          </a:stretch>
        </p:blipFill>
        <p:spPr>
          <a:xfrm>
            <a:off x="502920" y="437652"/>
            <a:ext cx="1254034" cy="685752"/>
          </a:xfrm>
          <a:prstGeom prst="rect">
            <a:avLst/>
          </a:prstGeom>
        </p:spPr>
      </p:pic>
      <p:pic>
        <p:nvPicPr>
          <p:cNvPr id="14" name="Picture 13"/>
          <p:cNvPicPr>
            <a:picLocks noChangeAspect="1"/>
          </p:cNvPicPr>
          <p:nvPr/>
        </p:nvPicPr>
        <p:blipFill>
          <a:blip r:embed="rId3"/>
          <a:stretch>
            <a:fillRect/>
          </a:stretch>
        </p:blipFill>
        <p:spPr>
          <a:xfrm>
            <a:off x="4826310" y="5435412"/>
            <a:ext cx="1237595" cy="798645"/>
          </a:xfrm>
          <a:prstGeom prst="rect">
            <a:avLst/>
          </a:prstGeom>
        </p:spPr>
      </p:pic>
      <p:pic>
        <p:nvPicPr>
          <p:cNvPr id="15" name="Picture 14"/>
          <p:cNvPicPr>
            <a:picLocks noChangeAspect="1"/>
          </p:cNvPicPr>
          <p:nvPr/>
        </p:nvPicPr>
        <p:blipFill>
          <a:blip r:embed="rId4"/>
          <a:stretch>
            <a:fillRect/>
          </a:stretch>
        </p:blipFill>
        <p:spPr>
          <a:xfrm>
            <a:off x="1358537" y="396029"/>
            <a:ext cx="1230177" cy="688186"/>
          </a:xfrm>
          <a:prstGeom prst="rect">
            <a:avLst/>
          </a:prstGeom>
        </p:spPr>
      </p:pic>
      <p:pic>
        <p:nvPicPr>
          <p:cNvPr id="16" name="Picture 15"/>
          <p:cNvPicPr>
            <a:picLocks noChangeAspect="1"/>
          </p:cNvPicPr>
          <p:nvPr/>
        </p:nvPicPr>
        <p:blipFill>
          <a:blip r:embed="rId5"/>
          <a:stretch>
            <a:fillRect/>
          </a:stretch>
        </p:blipFill>
        <p:spPr>
          <a:xfrm>
            <a:off x="6889781" y="269502"/>
            <a:ext cx="1718642" cy="752149"/>
          </a:xfrm>
          <a:prstGeom prst="rect">
            <a:avLst/>
          </a:prstGeom>
        </p:spPr>
      </p:pic>
      <p:pic>
        <p:nvPicPr>
          <p:cNvPr id="17" name="Picture 16"/>
          <p:cNvPicPr>
            <a:picLocks noChangeAspect="1"/>
          </p:cNvPicPr>
          <p:nvPr/>
        </p:nvPicPr>
        <p:blipFill>
          <a:blip r:embed="rId6"/>
          <a:stretch>
            <a:fillRect/>
          </a:stretch>
        </p:blipFill>
        <p:spPr>
          <a:xfrm>
            <a:off x="407161" y="2408045"/>
            <a:ext cx="1079791" cy="604989"/>
          </a:xfrm>
          <a:prstGeom prst="rect">
            <a:avLst/>
          </a:prstGeom>
        </p:spPr>
      </p:pic>
      <p:pic>
        <p:nvPicPr>
          <p:cNvPr id="2" name="Picture 1"/>
          <p:cNvPicPr>
            <a:picLocks noChangeAspect="1"/>
          </p:cNvPicPr>
          <p:nvPr/>
        </p:nvPicPr>
        <p:blipFill>
          <a:blip r:embed="rId7"/>
          <a:stretch>
            <a:fillRect/>
          </a:stretch>
        </p:blipFill>
        <p:spPr>
          <a:xfrm>
            <a:off x="1669832" y="2408045"/>
            <a:ext cx="1282150" cy="778160"/>
          </a:xfrm>
          <a:prstGeom prst="rect">
            <a:avLst/>
          </a:prstGeom>
        </p:spPr>
      </p:pic>
      <p:pic>
        <p:nvPicPr>
          <p:cNvPr id="19" name="Picture 18"/>
          <p:cNvPicPr>
            <a:picLocks noChangeAspect="1"/>
          </p:cNvPicPr>
          <p:nvPr/>
        </p:nvPicPr>
        <p:blipFill>
          <a:blip r:embed="rId8"/>
          <a:stretch>
            <a:fillRect/>
          </a:stretch>
        </p:blipFill>
        <p:spPr>
          <a:xfrm>
            <a:off x="6558306" y="3493421"/>
            <a:ext cx="1761982" cy="912268"/>
          </a:xfrm>
          <a:prstGeom prst="rect">
            <a:avLst/>
          </a:prstGeom>
        </p:spPr>
      </p:pic>
      <p:pic>
        <p:nvPicPr>
          <p:cNvPr id="20" name="Picture 19"/>
          <p:cNvPicPr>
            <a:picLocks noChangeAspect="1"/>
          </p:cNvPicPr>
          <p:nvPr/>
        </p:nvPicPr>
        <p:blipFill>
          <a:blip r:embed="rId9"/>
          <a:stretch>
            <a:fillRect/>
          </a:stretch>
        </p:blipFill>
        <p:spPr>
          <a:xfrm>
            <a:off x="3497637" y="2354611"/>
            <a:ext cx="2403695" cy="1066892"/>
          </a:xfrm>
          <a:prstGeom prst="rect">
            <a:avLst/>
          </a:prstGeom>
        </p:spPr>
      </p:pic>
      <p:sp>
        <p:nvSpPr>
          <p:cNvPr id="18" name="Rectangle 17"/>
          <p:cNvSpPr/>
          <p:nvPr/>
        </p:nvSpPr>
        <p:spPr>
          <a:xfrm>
            <a:off x="8992901" y="4977227"/>
            <a:ext cx="1300630" cy="369332"/>
          </a:xfrm>
          <a:prstGeom prst="rect">
            <a:avLst/>
          </a:prstGeom>
        </p:spPr>
        <p:txBody>
          <a:bodyPr wrap="square">
            <a:spAutoFit/>
          </a:bodyPr>
          <a:lstStyle/>
          <a:p>
            <a:r>
              <a:rPr lang="fa-IR" dirty="0"/>
              <a:t>(117-104)</a:t>
            </a:r>
          </a:p>
        </p:txBody>
      </p:sp>
      <p:sp>
        <p:nvSpPr>
          <p:cNvPr id="21" name="Rectangle 20"/>
          <p:cNvSpPr/>
          <p:nvPr/>
        </p:nvSpPr>
        <p:spPr>
          <a:xfrm>
            <a:off x="8724806" y="2321291"/>
            <a:ext cx="1146468" cy="369332"/>
          </a:xfrm>
          <a:prstGeom prst="rect">
            <a:avLst/>
          </a:prstGeom>
        </p:spPr>
        <p:txBody>
          <a:bodyPr wrap="none">
            <a:spAutoFit/>
          </a:bodyPr>
          <a:lstStyle/>
          <a:p>
            <a:r>
              <a:rPr lang="fa-IR" dirty="0"/>
              <a:t>(134-104)</a:t>
            </a:r>
          </a:p>
        </p:txBody>
      </p:sp>
      <p:sp>
        <p:nvSpPr>
          <p:cNvPr id="22" name="Rectangle 21"/>
          <p:cNvSpPr/>
          <p:nvPr/>
        </p:nvSpPr>
        <p:spPr>
          <a:xfrm>
            <a:off x="8719046" y="3589923"/>
            <a:ext cx="1463862" cy="461665"/>
          </a:xfrm>
          <a:prstGeom prst="rect">
            <a:avLst/>
          </a:prstGeom>
        </p:spPr>
        <p:txBody>
          <a:bodyPr wrap="none">
            <a:spAutoFit/>
          </a:bodyPr>
          <a:lstStyle/>
          <a:p>
            <a:r>
              <a:rPr lang="fa-IR" sz="2400" dirty="0"/>
              <a:t>(134-114)</a:t>
            </a:r>
          </a:p>
        </p:txBody>
      </p:sp>
      <p:sp>
        <p:nvSpPr>
          <p:cNvPr id="23" name="Rectangle 22"/>
          <p:cNvSpPr/>
          <p:nvPr/>
        </p:nvSpPr>
        <p:spPr>
          <a:xfrm>
            <a:off x="8791693" y="4470150"/>
            <a:ext cx="1391215" cy="369332"/>
          </a:xfrm>
          <a:prstGeom prst="rect">
            <a:avLst/>
          </a:prstGeom>
        </p:spPr>
        <p:txBody>
          <a:bodyPr wrap="none">
            <a:spAutoFit/>
          </a:bodyPr>
          <a:lstStyle/>
          <a:p>
            <a:r>
              <a:rPr lang="en-US" dirty="0"/>
              <a:t>a-</a:t>
            </a:r>
            <a:r>
              <a:rPr lang="en-US" dirty="0" err="1"/>
              <a:t>Endrophin</a:t>
            </a:r>
            <a:r>
              <a:rPr lang="en-US" dirty="0"/>
              <a:t> </a:t>
            </a:r>
            <a:endParaRPr lang="fa-IR" dirty="0"/>
          </a:p>
        </p:txBody>
      </p:sp>
      <p:sp>
        <p:nvSpPr>
          <p:cNvPr id="24" name="Rectangle 23"/>
          <p:cNvSpPr/>
          <p:nvPr/>
        </p:nvSpPr>
        <p:spPr>
          <a:xfrm>
            <a:off x="6972662" y="3220579"/>
            <a:ext cx="933269" cy="369332"/>
          </a:xfrm>
          <a:prstGeom prst="rect">
            <a:avLst/>
          </a:prstGeom>
        </p:spPr>
        <p:txBody>
          <a:bodyPr wrap="none">
            <a:spAutoFit/>
          </a:bodyPr>
          <a:lstStyle/>
          <a:p>
            <a:r>
              <a:rPr lang="en-US" dirty="0"/>
              <a:t> B-MSH </a:t>
            </a:r>
            <a:endParaRPr lang="fa-IR" dirty="0"/>
          </a:p>
        </p:txBody>
      </p:sp>
      <p:sp>
        <p:nvSpPr>
          <p:cNvPr id="25" name="Rectangle 24"/>
          <p:cNvSpPr/>
          <p:nvPr/>
        </p:nvSpPr>
        <p:spPr>
          <a:xfrm>
            <a:off x="8425543" y="2015904"/>
            <a:ext cx="1458541" cy="369332"/>
          </a:xfrm>
          <a:prstGeom prst="rect">
            <a:avLst/>
          </a:prstGeom>
        </p:spPr>
        <p:txBody>
          <a:bodyPr wrap="none">
            <a:spAutoFit/>
          </a:bodyPr>
          <a:lstStyle/>
          <a:p>
            <a:r>
              <a:rPr lang="en-US" dirty="0"/>
              <a:t> B-</a:t>
            </a:r>
            <a:r>
              <a:rPr lang="en-US" dirty="0" err="1"/>
              <a:t>Endrophin</a:t>
            </a:r>
            <a:r>
              <a:rPr lang="en-US" dirty="0"/>
              <a:t> </a:t>
            </a:r>
            <a:endParaRPr lang="fa-IR" dirty="0"/>
          </a:p>
        </p:txBody>
      </p:sp>
      <p:sp>
        <p:nvSpPr>
          <p:cNvPr id="26" name="Rectangle 25"/>
          <p:cNvSpPr/>
          <p:nvPr/>
        </p:nvSpPr>
        <p:spPr>
          <a:xfrm>
            <a:off x="1973625" y="2135659"/>
            <a:ext cx="635110" cy="369332"/>
          </a:xfrm>
          <a:prstGeom prst="rect">
            <a:avLst/>
          </a:prstGeom>
        </p:spPr>
        <p:txBody>
          <a:bodyPr wrap="none">
            <a:spAutoFit/>
          </a:bodyPr>
          <a:lstStyle/>
          <a:p>
            <a:r>
              <a:rPr lang="en-US" dirty="0"/>
              <a:t> CLIP</a:t>
            </a:r>
            <a:endParaRPr lang="fa-IR" dirty="0"/>
          </a:p>
        </p:txBody>
      </p:sp>
      <p:sp>
        <p:nvSpPr>
          <p:cNvPr id="27" name="Rectangle 26"/>
          <p:cNvSpPr/>
          <p:nvPr/>
        </p:nvSpPr>
        <p:spPr>
          <a:xfrm>
            <a:off x="553843" y="2135184"/>
            <a:ext cx="865943" cy="369332"/>
          </a:xfrm>
          <a:prstGeom prst="rect">
            <a:avLst/>
          </a:prstGeom>
        </p:spPr>
        <p:txBody>
          <a:bodyPr wrap="none">
            <a:spAutoFit/>
          </a:bodyPr>
          <a:lstStyle/>
          <a:p>
            <a:r>
              <a:rPr lang="en-US" dirty="0"/>
              <a:t>a-MSH </a:t>
            </a:r>
            <a:endParaRPr lang="fa-IR" dirty="0"/>
          </a:p>
        </p:txBody>
      </p:sp>
      <p:sp>
        <p:nvSpPr>
          <p:cNvPr id="28" name="Rectangle 27"/>
          <p:cNvSpPr/>
          <p:nvPr/>
        </p:nvSpPr>
        <p:spPr>
          <a:xfrm>
            <a:off x="4846866" y="2132809"/>
            <a:ext cx="598241" cy="369332"/>
          </a:xfrm>
          <a:prstGeom prst="rect">
            <a:avLst/>
          </a:prstGeom>
        </p:spPr>
        <p:txBody>
          <a:bodyPr wrap="none">
            <a:spAutoFit/>
          </a:bodyPr>
          <a:lstStyle/>
          <a:p>
            <a:r>
              <a:rPr lang="en-US" dirty="0"/>
              <a:t>LPH </a:t>
            </a:r>
            <a:endParaRPr lang="fa-IR" dirty="0"/>
          </a:p>
        </p:txBody>
      </p:sp>
      <p:sp>
        <p:nvSpPr>
          <p:cNvPr id="29" name="Rectangle 28"/>
          <p:cNvSpPr/>
          <p:nvPr/>
        </p:nvSpPr>
        <p:spPr>
          <a:xfrm>
            <a:off x="8791693" y="3243552"/>
            <a:ext cx="1331903" cy="369332"/>
          </a:xfrm>
          <a:prstGeom prst="rect">
            <a:avLst/>
          </a:prstGeom>
        </p:spPr>
        <p:txBody>
          <a:bodyPr wrap="none">
            <a:spAutoFit/>
          </a:bodyPr>
          <a:lstStyle/>
          <a:p>
            <a:r>
              <a:rPr lang="en-US" dirty="0"/>
              <a:t>y-</a:t>
            </a:r>
            <a:r>
              <a:rPr lang="en-US" dirty="0" err="1"/>
              <a:t>Endrophin</a:t>
            </a:r>
            <a:endParaRPr lang="fa-IR" dirty="0"/>
          </a:p>
        </p:txBody>
      </p:sp>
      <p:sp>
        <p:nvSpPr>
          <p:cNvPr id="30" name="Rectangle 29"/>
          <p:cNvSpPr/>
          <p:nvPr/>
        </p:nvSpPr>
        <p:spPr>
          <a:xfrm>
            <a:off x="6058021" y="437652"/>
            <a:ext cx="740908" cy="369332"/>
          </a:xfrm>
          <a:prstGeom prst="rect">
            <a:avLst/>
          </a:prstGeom>
        </p:spPr>
        <p:txBody>
          <a:bodyPr wrap="none">
            <a:spAutoFit/>
          </a:bodyPr>
          <a:lstStyle/>
          <a:p>
            <a:r>
              <a:rPr lang="en-US" dirty="0"/>
              <a:t>B-LPH</a:t>
            </a:r>
            <a:endParaRPr lang="fa-IR" dirty="0"/>
          </a:p>
        </p:txBody>
      </p:sp>
    </p:spTree>
    <p:extLst>
      <p:ext uri="{BB962C8B-B14F-4D97-AF65-F5344CB8AC3E}">
        <p14:creationId xmlns:p14="http://schemas.microsoft.com/office/powerpoint/2010/main" val="1748502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3523" y="993455"/>
            <a:ext cx="9026433" cy="3670663"/>
          </a:xfrm>
        </p:spPr>
        <p:txBody>
          <a:bodyPr>
            <a:noAutofit/>
          </a:bodyPr>
          <a:lstStyle/>
          <a:p>
            <a:pPr algn="r"/>
            <a:r>
              <a:rPr lang="fa-IR" dirty="0">
                <a:latin typeface="Arabic Typesetting" panose="03020402040406030203" pitchFamily="66" charset="-78"/>
                <a:cs typeface="Arabic Typesetting" panose="03020402040406030203" pitchFamily="66" charset="-78"/>
              </a:rPr>
              <a:t/>
            </a:r>
            <a:br>
              <a:rPr lang="fa-IR" dirty="0">
                <a:latin typeface="Arabic Typesetting" panose="03020402040406030203" pitchFamily="66" charset="-78"/>
                <a:cs typeface="Arabic Typesetting" panose="03020402040406030203" pitchFamily="66" charset="-78"/>
              </a:rPr>
            </a:br>
            <a:r>
              <a:rPr lang="fa-IR" dirty="0">
                <a:latin typeface="Arabic Typesetting" panose="03020402040406030203" pitchFamily="66" charset="-78"/>
                <a:cs typeface="Arabic Typesetting" panose="03020402040406030203" pitchFamily="66" charset="-78"/>
              </a:rPr>
              <a:t/>
            </a:r>
            <a:br>
              <a:rPr lang="fa-IR" dirty="0">
                <a:latin typeface="Arabic Typesetting" panose="03020402040406030203" pitchFamily="66" charset="-78"/>
                <a:cs typeface="Arabic Typesetting" panose="03020402040406030203" pitchFamily="66" charset="-78"/>
              </a:rPr>
            </a:br>
            <a:r>
              <a:rPr lang="fa-IR" dirty="0">
                <a:latin typeface="Arabic Typesetting" panose="03020402040406030203" pitchFamily="66" charset="-78"/>
                <a:cs typeface="Arabic Typesetting" panose="03020402040406030203" pitchFamily="66" charset="-78"/>
              </a:rPr>
              <a:t/>
            </a:r>
            <a:br>
              <a:rPr lang="fa-IR" dirty="0">
                <a:latin typeface="Arabic Typesetting" panose="03020402040406030203" pitchFamily="66" charset="-78"/>
                <a:cs typeface="Arabic Typesetting" panose="03020402040406030203" pitchFamily="66" charset="-78"/>
              </a:rPr>
            </a:br>
            <a:r>
              <a:rPr lang="fa-IR" sz="4800" dirty="0">
                <a:latin typeface="Arabic Typesetting" panose="03020402040406030203" pitchFamily="66" charset="-78"/>
                <a:cs typeface="Arabic Typesetting" panose="03020402040406030203" pitchFamily="66" charset="-78"/>
              </a:rPr>
              <a:t/>
            </a:r>
            <a:br>
              <a:rPr lang="fa-IR" sz="4800" dirty="0">
                <a:latin typeface="Arabic Typesetting" panose="03020402040406030203" pitchFamily="66" charset="-78"/>
                <a:cs typeface="Arabic Typesetting" panose="03020402040406030203" pitchFamily="66" charset="-78"/>
              </a:rPr>
            </a:br>
            <a:r>
              <a:rPr lang="fa-IR" sz="4800" dirty="0">
                <a:latin typeface="Arabic Typesetting" panose="03020402040406030203" pitchFamily="66" charset="-78"/>
                <a:cs typeface="Arabic Typesetting" panose="03020402040406030203" pitchFamily="66" charset="-78"/>
              </a:rPr>
              <a:t/>
            </a:r>
            <a:br>
              <a:rPr lang="fa-IR" sz="4800" dirty="0">
                <a:latin typeface="Arabic Typesetting" panose="03020402040406030203" pitchFamily="66" charset="-78"/>
                <a:cs typeface="Arabic Typesetting" panose="03020402040406030203" pitchFamily="66" charset="-78"/>
              </a:rPr>
            </a:br>
            <a:r>
              <a:rPr lang="fa-IR" sz="4800" dirty="0">
                <a:latin typeface="Arabic Typesetting" panose="03020402040406030203" pitchFamily="66" charset="-78"/>
                <a:cs typeface="Arabic Typesetting" panose="03020402040406030203" pitchFamily="66" charset="-78"/>
              </a:rPr>
              <a:t/>
            </a:r>
            <a:br>
              <a:rPr lang="fa-IR" sz="4800" dirty="0">
                <a:latin typeface="Arabic Typesetting" panose="03020402040406030203" pitchFamily="66" charset="-78"/>
                <a:cs typeface="Arabic Typesetting" panose="03020402040406030203" pitchFamily="66" charset="-78"/>
              </a:rPr>
            </a:br>
            <a:r>
              <a:rPr lang="fa-IR" sz="4800" dirty="0">
                <a:latin typeface="Arabic Typesetting" panose="03020402040406030203" pitchFamily="66" charset="-78"/>
                <a:cs typeface="Arabic Typesetting" panose="03020402040406030203" pitchFamily="66" charset="-78"/>
              </a:rPr>
              <a:t/>
            </a:r>
            <a:br>
              <a:rPr lang="fa-IR" sz="4800" dirty="0">
                <a:latin typeface="Arabic Typesetting" panose="03020402040406030203" pitchFamily="66" charset="-78"/>
                <a:cs typeface="Arabic Typesetting" panose="03020402040406030203" pitchFamily="66" charset="-78"/>
              </a:rPr>
            </a:br>
            <a:r>
              <a:rPr lang="fa-IR" sz="3600" dirty="0">
                <a:latin typeface="Arabic Typesetting" panose="03020402040406030203" pitchFamily="66" charset="-78"/>
                <a:cs typeface="Arabic Typesetting" panose="03020402040406030203" pitchFamily="66" charset="-78"/>
              </a:rPr>
              <a:t>اثرات بیولوژیک</a:t>
            </a:r>
            <a:br>
              <a:rPr lang="fa-IR" sz="3600" dirty="0">
                <a:latin typeface="Arabic Typesetting" panose="03020402040406030203" pitchFamily="66" charset="-78"/>
                <a:cs typeface="Arabic Typesetting" panose="03020402040406030203" pitchFamily="66" charset="-78"/>
              </a:rPr>
            </a:br>
            <a:r>
              <a:rPr lang="fa-IR" sz="3600" dirty="0">
                <a:latin typeface="Arabic Typesetting" panose="03020402040406030203" pitchFamily="66" charset="-78"/>
                <a:cs typeface="Arabic Typesetting" panose="03020402040406030203" pitchFamily="66" charset="-78"/>
              </a:rPr>
              <a:t>رشد غدد فوق کلیوی و تولید هورمون های استروئیدی.</a:t>
            </a:r>
            <a:br>
              <a:rPr lang="fa-IR" sz="3600" dirty="0">
                <a:latin typeface="Arabic Typesetting" panose="03020402040406030203" pitchFamily="66" charset="-78"/>
                <a:cs typeface="Arabic Typesetting" panose="03020402040406030203" pitchFamily="66" charset="-78"/>
              </a:rPr>
            </a:br>
            <a:r>
              <a:rPr lang="fa-IR" sz="3600" dirty="0">
                <a:latin typeface="Arabic Typesetting" panose="03020402040406030203" pitchFamily="66" charset="-78"/>
                <a:cs typeface="Arabic Typesetting" panose="03020402040406030203" pitchFamily="66" charset="-78"/>
              </a:rPr>
              <a:t>پخش و پراکنده کردن دانه های </a:t>
            </a:r>
            <a:r>
              <a:rPr lang="fa-IR" sz="3200" dirty="0">
                <a:latin typeface="Arabic Typesetting" panose="03020402040406030203" pitchFamily="66" charset="-78"/>
                <a:cs typeface="Arabic Typesetting" panose="03020402040406030203" pitchFamily="66" charset="-78"/>
              </a:rPr>
              <a:t>ملانین در دوزیستان .رشد و فعالیت سلول های استرولی </a:t>
            </a:r>
            <a:r>
              <a:rPr lang="fa-IR" sz="4000" dirty="0">
                <a:latin typeface="Arabic Typesetting" panose="03020402040406030203" pitchFamily="66" charset="-78"/>
                <a:cs typeface="Arabic Typesetting" panose="03020402040406030203" pitchFamily="66" charset="-78"/>
              </a:rPr>
              <a:t>در بیضه ها </a:t>
            </a:r>
            <a:r>
              <a:rPr lang="fa-IR" sz="3200" dirty="0">
                <a:latin typeface="Arabic Typesetting" panose="03020402040406030203" pitchFamily="66" charset="-78"/>
                <a:cs typeface="Arabic Typesetting" panose="03020402040406030203" pitchFamily="66" charset="-78"/>
              </a:rPr>
              <a:t/>
            </a:r>
            <a:br>
              <a:rPr lang="fa-IR" sz="3200" dirty="0">
                <a:latin typeface="Arabic Typesetting" panose="03020402040406030203" pitchFamily="66" charset="-78"/>
                <a:cs typeface="Arabic Typesetting" panose="03020402040406030203" pitchFamily="66" charset="-78"/>
              </a:rPr>
            </a:br>
            <a:r>
              <a:rPr lang="fa-IR" sz="3200" dirty="0">
                <a:latin typeface="Arabic Typesetting" panose="03020402040406030203" pitchFamily="66" charset="-78"/>
                <a:cs typeface="Arabic Typesetting" panose="03020402040406030203" pitchFamily="66" charset="-78"/>
              </a:rPr>
              <a:t>قدرت یادگیری و برخی صفات جنسی</a:t>
            </a:r>
            <a:r>
              <a:rPr lang="fa-IR" sz="3600" dirty="0">
                <a:latin typeface="Arabic Typesetting" panose="03020402040406030203" pitchFamily="66" charset="-78"/>
                <a:cs typeface="Arabic Typesetting" panose="03020402040406030203" pitchFamily="66" charset="-78"/>
              </a:rPr>
              <a:t/>
            </a:r>
            <a:br>
              <a:rPr lang="fa-IR" sz="3600" dirty="0">
                <a:latin typeface="Arabic Typesetting" panose="03020402040406030203" pitchFamily="66" charset="-78"/>
                <a:cs typeface="Arabic Typesetting" panose="03020402040406030203" pitchFamily="66" charset="-78"/>
              </a:rPr>
            </a:br>
            <a:r>
              <a:rPr lang="fa-IR" sz="3600" dirty="0">
                <a:latin typeface="Arabic Typesetting" panose="03020402040406030203" pitchFamily="66" charset="-78"/>
                <a:cs typeface="Arabic Typesetting" panose="03020402040406030203" pitchFamily="66" charset="-78"/>
              </a:rPr>
              <a:t>هیدرولیز چربی ها و ازاد کردن اسید های چرب بتااندورفین-مسکن درد  </a:t>
            </a:r>
            <a:br>
              <a:rPr lang="fa-IR" sz="3600" dirty="0">
                <a:latin typeface="Arabic Typesetting" panose="03020402040406030203" pitchFamily="66" charset="-78"/>
                <a:cs typeface="Arabic Typesetting" panose="03020402040406030203" pitchFamily="66" charset="-78"/>
              </a:rPr>
            </a:br>
            <a:r>
              <a:rPr lang="fa-IR" sz="3600" dirty="0">
                <a:latin typeface="Arabic Typesetting" panose="03020402040406030203" pitchFamily="66" charset="-78"/>
                <a:cs typeface="Arabic Typesetting" panose="03020402040406030203" pitchFamily="66" charset="-78"/>
              </a:rPr>
              <a:t>خصوصیات رفتاری</a:t>
            </a:r>
            <a:br>
              <a:rPr lang="fa-IR" sz="3600" dirty="0">
                <a:latin typeface="Arabic Typesetting" panose="03020402040406030203" pitchFamily="66" charset="-78"/>
                <a:cs typeface="Arabic Typesetting" panose="03020402040406030203" pitchFamily="66" charset="-78"/>
              </a:rPr>
            </a:br>
            <a:r>
              <a:rPr lang="fa-IR" sz="3600" dirty="0">
                <a:latin typeface="Arabic Typesetting" panose="03020402040406030203" pitchFamily="66" charset="-78"/>
                <a:cs typeface="Arabic Typesetting" panose="03020402040406030203" pitchFamily="66" charset="-78"/>
              </a:rPr>
              <a:t>تنظیم حرارت بدن و فشار خون </a:t>
            </a:r>
            <a:br>
              <a:rPr lang="fa-IR" sz="3600" dirty="0">
                <a:latin typeface="Arabic Typesetting" panose="03020402040406030203" pitchFamily="66" charset="-78"/>
                <a:cs typeface="Arabic Typesetting" panose="03020402040406030203" pitchFamily="66" charset="-78"/>
              </a:rPr>
            </a:br>
            <a:r>
              <a:rPr lang="fa-IR" sz="3600" dirty="0">
                <a:latin typeface="Arabic Typesetting" panose="03020402040406030203" pitchFamily="66" charset="-78"/>
                <a:cs typeface="Arabic Typesetting" panose="03020402040406030203" pitchFamily="66" charset="-78"/>
              </a:rPr>
              <a:t>انقباض عضلات اندام های تناسلی</a:t>
            </a:r>
          </a:p>
        </p:txBody>
      </p:sp>
      <p:sp>
        <p:nvSpPr>
          <p:cNvPr id="3" name="Subtitle 2"/>
          <p:cNvSpPr>
            <a:spLocks noGrp="1"/>
          </p:cNvSpPr>
          <p:nvPr>
            <p:ph type="subTitle" idx="1"/>
          </p:nvPr>
        </p:nvSpPr>
        <p:spPr>
          <a:xfrm>
            <a:off x="8434251" y="130628"/>
            <a:ext cx="953588" cy="382769"/>
          </a:xfrm>
        </p:spPr>
        <p:txBody>
          <a:bodyPr>
            <a:normAutofit fontScale="92500" lnSpcReduction="10000"/>
          </a:bodyPr>
          <a:lstStyle/>
          <a:p>
            <a:r>
              <a:rPr lang="en-US" dirty="0"/>
              <a:t>POMC</a:t>
            </a:r>
            <a:endParaRPr lang="fa-IR" dirty="0"/>
          </a:p>
        </p:txBody>
      </p:sp>
      <p:pic>
        <p:nvPicPr>
          <p:cNvPr id="4" name="Picture 3"/>
          <p:cNvPicPr>
            <a:picLocks noChangeAspect="1"/>
          </p:cNvPicPr>
          <p:nvPr/>
        </p:nvPicPr>
        <p:blipFill>
          <a:blip r:embed="rId2"/>
          <a:stretch>
            <a:fillRect/>
          </a:stretch>
        </p:blipFill>
        <p:spPr>
          <a:xfrm>
            <a:off x="2405746" y="513397"/>
            <a:ext cx="1528350" cy="757644"/>
          </a:xfrm>
          <a:prstGeom prst="rect">
            <a:avLst/>
          </a:prstGeom>
        </p:spPr>
      </p:pic>
      <p:sp>
        <p:nvSpPr>
          <p:cNvPr id="6" name="Title 1"/>
          <p:cNvSpPr txBox="1">
            <a:spLocks/>
          </p:cNvSpPr>
          <p:nvPr/>
        </p:nvSpPr>
        <p:spPr>
          <a:xfrm>
            <a:off x="11083834" y="1035911"/>
            <a:ext cx="1142996" cy="67273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err="1">
                <a:latin typeface="Arabic Typesetting" panose="03020402040406030203" pitchFamily="66" charset="-78"/>
                <a:cs typeface="Arabic Typesetting" panose="03020402040406030203" pitchFamily="66" charset="-78"/>
              </a:rPr>
              <a:t>aMSH</a:t>
            </a:r>
            <a:endParaRPr lang="fa-IR" sz="4000" dirty="0">
              <a:latin typeface="Arabic Typesetting" panose="03020402040406030203" pitchFamily="66" charset="-78"/>
              <a:cs typeface="Arabic Typesetting" panose="03020402040406030203" pitchFamily="66" charset="-78"/>
            </a:endParaRPr>
          </a:p>
        </p:txBody>
      </p:sp>
      <p:sp>
        <p:nvSpPr>
          <p:cNvPr id="7" name="Title 1"/>
          <p:cNvSpPr txBox="1">
            <a:spLocks/>
          </p:cNvSpPr>
          <p:nvPr/>
        </p:nvSpPr>
        <p:spPr>
          <a:xfrm>
            <a:off x="10972796" y="2618823"/>
            <a:ext cx="1156063" cy="535575"/>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latin typeface="Arabic Typesetting" panose="03020402040406030203" pitchFamily="66" charset="-78"/>
                <a:cs typeface="Arabic Typesetting" panose="03020402040406030203" pitchFamily="66" charset="-78"/>
              </a:rPr>
              <a:t>BLPH</a:t>
            </a:r>
            <a:endParaRPr lang="fa-IR" sz="4000" dirty="0">
              <a:latin typeface="Arabic Typesetting" panose="03020402040406030203" pitchFamily="66" charset="-78"/>
              <a:cs typeface="Arabic Typesetting" panose="03020402040406030203" pitchFamily="66" charset="-78"/>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9470" y="3409406"/>
            <a:ext cx="4964839" cy="2970304"/>
          </a:xfrm>
          <a:prstGeom prst="rect">
            <a:avLst/>
          </a:prstGeom>
        </p:spPr>
      </p:pic>
    </p:spTree>
    <p:extLst>
      <p:ext uri="{BB962C8B-B14F-4D97-AF65-F5344CB8AC3E}">
        <p14:creationId xmlns:p14="http://schemas.microsoft.com/office/powerpoint/2010/main" val="1089982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1196</TotalTime>
  <Words>375</Words>
  <Application>Microsoft Office PowerPoint</Application>
  <PresentationFormat>Widescreen</PresentationFormat>
  <Paragraphs>53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Arabic Typesetting</vt:lpstr>
      <vt:lpstr>Arial</vt:lpstr>
      <vt:lpstr>Calibri</vt:lpstr>
      <vt:lpstr>Calibri Light</vt:lpstr>
      <vt:lpstr>Times New Roman</vt:lpstr>
      <vt:lpstr>Office Theme</vt:lpstr>
      <vt:lpstr>بسم الله الرحمن الرحیم</vt:lpstr>
      <vt:lpstr>بیوشیمی دو</vt:lpstr>
      <vt:lpstr>هورمون محرک جسم زردپس از پیوند با پروتئین پذیرنده خود در سلول های جسم زرد تولید پروژسترون و در سلول های لیدیگ بیضه ها تولید تستوسترون را تحریک مینماید. این هورمون باعث فعال شدن واکنشهای سنتزکلسترول از ریشه استات و تبدیل شدن کلسترول به 2 الفا هیدروکسی کلسترول میگردد.</vt:lpstr>
      <vt:lpstr>هورمون گونادوتروپین جفتی توسط جفت ساخته میشود که دارای بیشتراست.LHساختمان پروتئینی دی مر بوده و شباهت ساختمانی آن با </vt:lpstr>
      <vt:lpstr>هورمون محرک غده تیروئید هورمونی است گلیکوپروتئینی  با وزن ملوکولی 30000 شامل دو واحد پیتیدی   و   که واحد   ان نظیر واحد   در سه هورمون گونادوتروپین میباشد ولی واحد   ان متفاوت است.  </vt:lpstr>
      <vt:lpstr>          یک پروتئین پیش ساز شامل 285 اسید آمینه است که توسط یک ژن واحد ساخته میشود. محل اصلی قعالیت این ژن سلول های لب پیشین و میانی هیپوفیز است.وجود تعداد زیادی اسید هاب آمینه دی بازیک در ساختمان       باعث شده است که این پروتئین دارای چندین اتصال پیتیدی قابل هیدرولیز توسط آنزیم های شبه تریپسین باشد.   </vt:lpstr>
      <vt:lpstr>از اولین مرحله هیدرولیز         که در هر دو لب پیشین و میانی صورت میگیرد سه پپتید اصلی ازاد میگردند.  پپتید هایی که در اثر هیدرولیز        تولید میشوند بویژه در لب میانی تحت تأثیر واکنش هایی مانند گلیکز پله شدن،استیله شدن و فسفور پله شدن قرار میگیرند. که در فعالیت زیستی انها تأثیرات فراوان میگذارد.</vt:lpstr>
      <vt:lpstr>PowerPoint Presentation</vt:lpstr>
      <vt:lpstr>       اثرات بیولوژیک رشد غدد فوق کلیوی و تولید هورمون های استروئیدی. پخش و پراکنده کردن دانه های ملانین در دوزیستان .رشد و فعالیت سلول های استرولی در بیضه ها  قدرت یادگیری و برخی صفات جنسی هیدرولیز چربی ها و ازاد کردن اسید های چرب بتااندورفین-مسکن درد   خصوصیات رفتاری تنظیم حرارت بدن و فشار خون  انقباض عضلات اندام های تناسلی</vt:lpstr>
      <vt:lpstr> نحوه تنظیم سنتز        : در حالی که         فقط در پنج درصد سلول های لب پیشین سنتز می شود،این پروتئین تقریبا توسط کلیه ی سلول های لب میانی ساخته می شود.  </vt:lpstr>
      <vt:lpstr> ب:لب میانی : هیپوفیزی از این لب نمیگذرد بنابراین لب میانی به هورمون        دسترسی ندارد.در مقابل لب میانی شامل یک شبکه متراکم از رشته های عصبی تراوش کننده دوپامین و نیز انتهاهای عصبی تراوش کننده سروتونین و گاتکولامین ها میباشد.  هورمون محرک قسمت قشری غدد فوق کلیوی از یک زنجیره پپتیدی ساده شامل 39 اسید آمینه تشکیل یافته است.</vt:lpstr>
      <vt:lpstr>هورمون        عامل رشد غدد فوق کلیوی و محرک واکنش های استروئید سازی در این غدد است.هورمون های استروئیدی که پرگنتولون استروئید پیش ساز کلیه هورمون های استروئیدی است.</vt:lpstr>
      <vt:lpstr>نحوه تنظیم سنتز و ترشح: . عامل اصلی در تنظیم ترشح         نیز هورمون        ازیک طرف و هورمون های گلیکوکورتیکوئید از طرف دیگر هستندسیستم اعصاب مرکزی نیز در تنظیم سنتز و ترشح        دخالت داردو این عمل را به کمک تعدادی ترکیبات واسط عصبی انجام میدهد.</vt:lpstr>
      <vt:lpstr>بیماری های ناشی از اختلال در سنتز و ترشح         : ترشح زیاد        از منشأ هیپوفیزی و یا از منشأسلول های سرطانی خارج از هیپوفیز موجب بروز سندرم کوشینگ میگردد.  عوارض متابولیسمی حاص از افزایش ترشح     نتیجه غیر مستقیم تولی زیاد هورمون های استروئیدی توسط غدد فوق کلیوی میباشند.</vt:lpstr>
      <vt:lpstr>هورمون بتا-لیپوتروپین:  این پیتید شامل 91 اسید امینه از انتهای کربوکسیلی        می باشد هورمون بتالیپوتروپین فقط در هیپوفیز وجود دارد زیرا در سایر بافت ها به سرعت تجزیه میشودو به         و بتا اندروفین مبدل می گردد</vt:lpstr>
      <vt:lpstr>اندروفین ها : شامل 31 اسید امینه از انتهای کربوکسیلی بتا لیپوتروپین است.در سلول های سیستم عصبی مرکزی اندورفین ها به صورت ازاد (غیراستیله) بوده ونقش میانجی های عصبی و یا تنظیم کننده های عصبی را به عهده دارند.</vt:lpstr>
      <vt:lpstr>هورمون های محرک ملانوسیت ها : این هومون ها در برخی گونه های حیوانی در اثر پخش و پراکنده کردن دانه های ملانین در داخل سلول ها موجب تحریک عمل ملانین سازی و در نتیجه تیره شدن رنگ پوست میگردند ردیفهای لسید های امینه سه نوع ملکول           یعنی دو نوع   و    و   در ساختمان         وجود دارد .         که دارای ساختمان مشابه         است در لب میانی به صورت مشتق استیله شده و تقریبا غیر فعال وجود دارد    </vt:lpstr>
      <vt:lpstr>هورمون های لب هیپوفیز: لب پسین حاوی دو هورمون است : 1- هورمون اوسیتوسین  2- وازوپرسین هورمون های لب پسین هیپوفیز هر دو در هیپوتالاموس ساخته شده و به صورت پیوند با یک پروتئین حامل به نام نوروفیزین از طریق ساقه عصبی هیپوفیزی به لب پسین انتفال یافته و ذخیره می گردند.این پروتئین های حامل هر کدام همراه با هورمون مربوط خود به صورت قطعه ای از یک پروتئین واحد و توسط یک ژن واحد  در هیپوتالاموس ساخته می شوند.             </vt:lpstr>
      <vt:lpstr>ساختمان شیمیائی : هورمون های لب پسین پیتید هائی با 9 اسید امینه می باشد . اوسیتوسین ساختمان مشابه وازوپرسین دارد با این تفاوت که در ردیف 3 به جای فتیل الانین ، در ساختمان اوسیتوسین امینه ایزولومیز وجود دارد .  نحوه تنظیم ترشح : تحریک نوک پستان ها توسط نوزاد و موج عصبی حاصل از ان نقش اصلی را در ترشح اوسیتوسین به عهده دارد .اکثر عواملی که باعث تحریک ترشح اوسیتوسین می گردند موجب ترشح پرولاکتین نیز می گردند </vt:lpstr>
      <vt:lpstr>طرز عمل اوسیتوسین : طرز عمل این هورمون به خوبی شناخته نشده است.غلظت های زیاد ان (به صورت دارو)موجب انقباض عضلات صاف رحم و تسریع عمل زایمان میگردد.مدت کوتاهی قبل از زایمان غلظت استروژن ها در خون زن باردار افزایش یافته و هم زمان با ان غلظت پروژسترون کاهش میابد.</vt:lpstr>
      <vt:lpstr>طرز عمل        : مهمترین مکان تأثیرات فیزیولوژیک       سلول های لوله های پیچیده و مجاری جمع کننده ادرار در کلیه هاست.حجم ادرار روزانه ممکن است به 20لیتر برسد.              و ترکیبات مهار کننده انزیم فسفودی استراز اثرات مشابه هورمون      را دارا هستند.پیوند پروتئین با هورمون موجب فعال شدن انزیم ادنیلات سیکلازو سنتز بیشتر      میگردد.</vt:lpstr>
      <vt:lpstr>بیماری های ناشی از اختلال در ترشح      :      هر گونه اختلال در ترشح و یا عمل       موجب بروز بیماری دیابت بی مزه                     می گردد که از علائم ان افزایش حجم ادرار در 24 ساعت است.  ممکن است به طور غیر طبیعی در بافتهای خارج از هیپوتالاموس مثلا در تومور های ریوی تولید گردد. علاوه بر این     ممکن است در برخی بیماری های مغزی ،عفونت های ریوی ویا در هیپوتیروئیدی نیز تولید گردد.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هورمون محرک جسم زردپس از پیوند با پروتئین پذیرنده خود در سلول های جسم زرد تولید پروژسترون و در سلول های لیدیگ بیضه ها تولید تستوسترون را تحریک مینماید. این هورمون باعث فعال شدن واکنشهای سنتزکلسترول از ریشه استات و تبدیل شدن کلسترول به 2 الفا هیدروکسی کلسترول میگردد.</dc:title>
  <dc:creator>mohammad</dc:creator>
  <cp:lastModifiedBy>RePack by Diakov</cp:lastModifiedBy>
  <cp:revision>70</cp:revision>
  <dcterms:created xsi:type="dcterms:W3CDTF">2020-03-26T12:57:29Z</dcterms:created>
  <dcterms:modified xsi:type="dcterms:W3CDTF">2020-10-24T11:02:19Z</dcterms:modified>
</cp:coreProperties>
</file>