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8" r:id="rId2"/>
    <p:sldId id="263" r:id="rId3"/>
    <p:sldId id="259" r:id="rId4"/>
    <p:sldId id="277" r:id="rId5"/>
    <p:sldId id="276" r:id="rId6"/>
    <p:sldId id="262" r:id="rId7"/>
    <p:sldId id="260" r:id="rId8"/>
    <p:sldId id="278" r:id="rId9"/>
    <p:sldId id="261" r:id="rId10"/>
    <p:sldId id="279" r:id="rId11"/>
    <p:sldId id="265" r:id="rId12"/>
    <p:sldId id="280" r:id="rId13"/>
    <p:sldId id="281" r:id="rId14"/>
    <p:sldId id="282" r:id="rId15"/>
    <p:sldId id="287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>
        <p:scale>
          <a:sx n="66" d="100"/>
          <a:sy n="66" d="100"/>
        </p:scale>
        <p:origin x="90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5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631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527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052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734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121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705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857E33E-8B18-4087-B112-809917729534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6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FFE419-2371-464F-8239-3959401C3561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1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9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4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7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2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7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2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6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79714"/>
            <a:ext cx="8761413" cy="1118929"/>
          </a:xfrm>
        </p:spPr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تقسیم میتوز در </a:t>
            </a:r>
            <a:r>
              <a:rPr lang="fa-IR" dirty="0" smtClean="0">
                <a:cs typeface="B Nazanin" panose="00000400000000000000" pitchFamily="2" charset="-78"/>
              </a:rPr>
              <a:t>ریشه ی پیاز</a:t>
            </a:r>
            <a:r>
              <a:rPr lang="en-US" dirty="0">
                <a:cs typeface="B Nazanin" panose="00000400000000000000" pitchFamily="2" charset="-78"/>
              </a:rPr>
              <a:t/>
            </a:r>
            <a:br>
              <a:rPr lang="en-US" dirty="0">
                <a:cs typeface="B Nazanin" panose="00000400000000000000" pitchFamily="2" charset="-78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400" y="2278743"/>
            <a:ext cx="9140029" cy="3871686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4" name="Picture 2" descr="مشاهده میتوز در ریشه پیاز | دنیای زیست _یک عدد پیاز را در دهانه بشر یا  لیوان پر از آب قرار دهید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" b="12797"/>
          <a:stretch/>
        </p:blipFill>
        <p:spPr bwMode="auto">
          <a:xfrm>
            <a:off x="1455400" y="2278742"/>
            <a:ext cx="9164687" cy="405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68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lant Cell Divis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1" t="1516" r="21363" b="47397"/>
          <a:stretch/>
        </p:blipFill>
        <p:spPr bwMode="auto">
          <a:xfrm>
            <a:off x="276073" y="2175710"/>
            <a:ext cx="2921854" cy="360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انواع رشته های دوک تقسیم – bioj.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76" y="2266420"/>
            <a:ext cx="3606528" cy="287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تقسیم میوز — از صفر تا صد | مجله فرادر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923" y="2175710"/>
            <a:ext cx="2718254" cy="296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77796" y="1317390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 smtClean="0">
                <a:solidFill>
                  <a:schemeClr val="accent2">
                    <a:lumMod val="7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متافاز و آنافاز در سلول جانوری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1136468"/>
            <a:ext cx="3861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 smtClean="0">
                <a:solidFill>
                  <a:srgbClr val="0033CC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متافاز و آنافاز در سلول گیاهی</a:t>
            </a:r>
            <a:endParaRPr lang="en-US" sz="3200" dirty="0">
              <a:solidFill>
                <a:srgbClr val="0033CC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pic>
        <p:nvPicPr>
          <p:cNvPr id="5130" name="Picture 10" descr="تقسیم میتوز در سلول های گیاهی - آموزشی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0" t="48667" r="51060"/>
          <a:stretch/>
        </p:blipFill>
        <p:spPr bwMode="auto">
          <a:xfrm>
            <a:off x="3197927" y="2175710"/>
            <a:ext cx="2475762" cy="34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00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178" y="1193106"/>
            <a:ext cx="829491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b="1" dirty="0">
                <a:solidFill>
                  <a:schemeClr val="bg1"/>
                </a:solidFill>
                <a:cs typeface="B Nazanin" panose="00000400000000000000" pitchFamily="2" charset="-78"/>
              </a:rPr>
              <a:t>در مرحله تلوفاز کروماتید ها به دو قطب می روند</a:t>
            </a:r>
            <a:r>
              <a:rPr lang="fa-IR" sz="28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، تراکم </a:t>
            </a:r>
            <a:r>
              <a:rPr lang="fa-IR" sz="2800" b="1" dirty="0">
                <a:solidFill>
                  <a:schemeClr val="bg1"/>
                </a:solidFill>
                <a:cs typeface="B Nazanin" panose="00000400000000000000" pitchFamily="2" charset="-78"/>
              </a:rPr>
              <a:t>کروموزوم ها </a:t>
            </a:r>
            <a:r>
              <a:rPr lang="fa-IR" sz="28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از بین </a:t>
            </a:r>
            <a:r>
              <a:rPr lang="fa-IR" sz="2800" b="1" dirty="0">
                <a:solidFill>
                  <a:schemeClr val="bg1"/>
                </a:solidFill>
                <a:cs typeface="B Nazanin" panose="00000400000000000000" pitchFamily="2" charset="-78"/>
              </a:rPr>
              <a:t>می رود و بازسازی پوشش هسته صورت می گیرد</a:t>
            </a:r>
            <a:r>
              <a:rPr lang="fa-IR" sz="28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. هرگاه </a:t>
            </a:r>
            <a:r>
              <a:rPr lang="fa-IR" sz="2800" b="1" dirty="0">
                <a:solidFill>
                  <a:schemeClr val="bg1"/>
                </a:solidFill>
                <a:cs typeface="B Nazanin" panose="00000400000000000000" pitchFamily="2" charset="-78"/>
              </a:rPr>
              <a:t>سلول تقسیم خود را به پایان رسانید وارد مرحله اینترفاز می شود</a:t>
            </a:r>
            <a:r>
              <a:rPr lang="fa-IR" sz="28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fa-IR" sz="2800" b="1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b="1" dirty="0">
                <a:solidFill>
                  <a:schemeClr val="bg1"/>
                </a:solidFill>
                <a:cs typeface="B Nazanin" panose="00000400000000000000" pitchFamily="2" charset="-78"/>
              </a:rPr>
              <a:t>به طور کلی در این مرحله بخش عمده بیوسنتز ها، رشد سلول و ازدیاد اندامک های سلولی و همچنین همانند سازی ماده ژنتیکی صورت انجام می گیرد.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771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bio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27" y="1876379"/>
            <a:ext cx="3613142" cy="372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تقسیم میتوز در سلول های گیاهی - آموزشی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1" t="49386" r="551"/>
          <a:stretch/>
        </p:blipFill>
        <p:spPr bwMode="auto">
          <a:xfrm>
            <a:off x="1136469" y="1876379"/>
            <a:ext cx="4289451" cy="373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58446" y="809897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 smtClean="0">
                <a:solidFill>
                  <a:srgbClr val="00B050"/>
                </a:solidFill>
                <a:cs typeface="B Nazanin" panose="00000400000000000000" pitchFamily="2" charset="-78"/>
              </a:rPr>
              <a:t>تلوفاز در سلول جانوری</a:t>
            </a:r>
            <a:endParaRPr lang="en-US" sz="32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9023" y="809897"/>
            <a:ext cx="2912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تلوفاز در سلول گیاهی</a:t>
            </a:r>
            <a:endParaRPr 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681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lant Cell Divis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" t="48386" r="1540" b="1270"/>
          <a:stretch/>
        </p:blipFill>
        <p:spPr bwMode="auto">
          <a:xfrm>
            <a:off x="0" y="91440"/>
            <a:ext cx="9029585" cy="335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تقسیم میتوز چیست؟ — به زبان ساده | مجله فرادرس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8" t="50363" r="-831"/>
          <a:stretch/>
        </p:blipFill>
        <p:spPr bwMode="auto">
          <a:xfrm>
            <a:off x="444136" y="3853771"/>
            <a:ext cx="5447212" cy="28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04381" y="4049870"/>
            <a:ext cx="4948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 smtClean="0">
                <a:solidFill>
                  <a:srgbClr val="FF0066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سیتوکینز در سلول گیاهی و جانوری : </a:t>
            </a:r>
            <a:endParaRPr lang="en-US" sz="3200" dirty="0">
              <a:solidFill>
                <a:srgbClr val="FF0066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603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443" y="1689464"/>
            <a:ext cx="10162902" cy="267765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rgbClr val="0033CC"/>
                </a:solidFill>
                <a:latin typeface="-apple-system"/>
                <a:cs typeface="B Nazanin" panose="00000400000000000000" pitchFamily="2" charset="-78"/>
              </a:rPr>
              <a:t>مشاهده میتوز در ریشه پیاز</a:t>
            </a:r>
          </a:p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rgbClr val="00B0F0"/>
                </a:solidFill>
                <a:latin typeface="-apple-system"/>
                <a:cs typeface="B Nazanin" panose="00000400000000000000" pitchFamily="2" charset="-78"/>
              </a:rPr>
              <a:t>الف. مواد و وسایل لازم</a:t>
            </a:r>
            <a:endParaRPr lang="fa-IR" sz="2800" dirty="0">
              <a:solidFill>
                <a:srgbClr val="00B0F0"/>
              </a:solidFill>
              <a:latin typeface="-apple-system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800" dirty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میکروسکوپ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،</a:t>
            </a:r>
            <a:r>
              <a:rPr lang="en-US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ریشه </a:t>
            </a:r>
            <a:r>
              <a:rPr lang="fa-IR" sz="2800" dirty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انتهای پیاز، شیشه 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ساعت،</a:t>
            </a:r>
            <a:r>
              <a:rPr lang="en-US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چراغ </a:t>
            </a:r>
            <a:r>
              <a:rPr lang="fa-IR" sz="2800" dirty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الکلی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،</a:t>
            </a:r>
            <a:r>
              <a:rPr lang="en-US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تیغ،</a:t>
            </a:r>
            <a:r>
              <a:rPr lang="en-US" sz="2800" dirty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لام </a:t>
            </a:r>
            <a:r>
              <a:rPr lang="fa-IR" sz="2800" dirty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ولامل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،</a:t>
            </a:r>
            <a:r>
              <a:rPr lang="en-US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قطره </a:t>
            </a:r>
            <a:r>
              <a:rPr lang="fa-IR" sz="2800" dirty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چکان،گیره چوبی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،</a:t>
            </a:r>
            <a:r>
              <a:rPr lang="en-US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استواورسئین،</a:t>
            </a:r>
            <a:r>
              <a:rPr lang="en-US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اسید </a:t>
            </a:r>
            <a:r>
              <a:rPr lang="fa-IR" sz="2800" dirty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کلریدریک نرمال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،</a:t>
            </a:r>
            <a:r>
              <a:rPr lang="en-US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دماسنج،کاغذ صافی</a:t>
            </a:r>
            <a:endParaRPr lang="en-US" sz="4000" dirty="0" smtClean="0">
              <a:solidFill>
                <a:srgbClr val="2C2F34"/>
              </a:solidFill>
              <a:latin typeface="-apple-system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032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958" y="1410010"/>
            <a:ext cx="8788400" cy="440120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solidFill>
                  <a:srgbClr val="00B0F0"/>
                </a:solidFill>
                <a:cs typeface="B Nazanin" panose="00000400000000000000" pitchFamily="2" charset="-78"/>
              </a:rPr>
              <a:t>ب. روش انجام آزمایش</a:t>
            </a:r>
            <a:endParaRPr lang="fa-IR" sz="2800" dirty="0">
              <a:solidFill>
                <a:srgbClr val="00B0F0"/>
              </a:solidFill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800" dirty="0">
                <a:cs typeface="B Nazanin" panose="00000400000000000000" pitchFamily="2" charset="-78"/>
              </a:rPr>
              <a:t>یک عدد پیاز را در دهانه بشر یا لیوان پر از آب قرار دهید و آن را چند روز در جای نیمه تاریک بگذارید. در این مدت ریشه های سفید و درازی در ته پیاز به وجود می آیند.</a:t>
            </a:r>
            <a:r>
              <a:rPr lang="en-US" sz="2800" dirty="0">
                <a:cs typeface="B Nazanin" panose="00000400000000000000" pitchFamily="2" charset="-78"/>
              </a:rPr>
              <a:t> </a:t>
            </a:r>
            <a:r>
              <a:rPr lang="fa-IR" sz="2800" dirty="0">
                <a:cs typeface="B Nazanin" panose="00000400000000000000" pitchFamily="2" charset="-78"/>
              </a:rPr>
              <a:t>از ریشه های جوان و در حال رشد که طول ۲/۵ تا ۵ سانتی متر دارند می توان برای مطالعه تقسیم میتوز استفاده کرد.سلول هایی که نزدیک نوک ریشه هستند تقسیم فعال تری دارند.</a:t>
            </a:r>
          </a:p>
          <a:p>
            <a:pPr algn="r" rtl="1"/>
            <a:endParaRPr lang="fa-IR" sz="2800" dirty="0">
              <a:solidFill>
                <a:srgbClr val="2C2F34"/>
              </a:solidFill>
              <a:latin typeface="-apple-system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617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7360" y="989486"/>
            <a:ext cx="8242663" cy="46166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برای مشاهده تقسیم میتوز در سلول های نوک ریشه پیاز باید ابتدا ریشه را نرم کرد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.</a:t>
            </a:r>
            <a:r>
              <a:rPr lang="en-US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برای </a:t>
            </a:r>
            <a:r>
              <a:rPr lang="fa-IR" sz="2800" dirty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این کار چند قطره اسید کلریدریک یک نرمال را درون شیشه ساعت بریزید و دقت نمائید که اسید با پوست یا دست تماس پیدا می کند. سپس از انتهای ریشه های تازه و جوان برشی به طول ۳ تا ۴ میلی متر تهیه کرده و به درون شیشه ساعت انتقال دهید.</a:t>
            </a:r>
            <a:r>
              <a:rPr lang="fa-IR" sz="2800" dirty="0">
                <a:cs typeface="B Nazanin" panose="00000400000000000000" pitchFamily="2" charset="-78"/>
              </a:rPr>
              <a:t/>
            </a:r>
            <a:br>
              <a:rPr lang="fa-IR" sz="2800" dirty="0">
                <a:cs typeface="B Nazanin" panose="00000400000000000000" pitchFamily="2" charset="-78"/>
              </a:rPr>
            </a:br>
            <a:r>
              <a:rPr lang="fa-IR" sz="2800" dirty="0">
                <a:solidFill>
                  <a:srgbClr val="2C2F34"/>
                </a:solidFill>
                <a:latin typeface="-apple-system"/>
                <a:cs typeface="B Nazanin" panose="00000400000000000000" pitchFamily="2" charset="-78"/>
              </a:rPr>
              <a:t>بعد از مدت کوتاهی (۵ دقیقه) اگر سوزن تشریح را به نوک ریشه ها بزنیم نرم به نظر خواهد آمد.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252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555" y="800100"/>
            <a:ext cx="8825658" cy="5221881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sz="2800" b="1" dirty="0">
                <a:cs typeface="B Nazanin" panose="00000400000000000000" pitchFamily="2" charset="-78"/>
              </a:rPr>
              <a:t>مریستم ریشه را به همراه اسید به لوله آزمایش منتقل کنید و بگذارید به مدت ۱۲ دقیقه در دمای ۶۰ سانتیگراد بماند</a:t>
            </a:r>
            <a:r>
              <a:rPr lang="fa-IR" sz="2800" b="1" dirty="0" smtClean="0">
                <a:cs typeface="B Nazanin" panose="00000400000000000000" pitchFamily="2" charset="-78"/>
              </a:rPr>
              <a:t>.</a:t>
            </a:r>
            <a:r>
              <a:rPr lang="en-US" sz="2800" b="1" dirty="0" smtClean="0">
                <a:cs typeface="B Nazanin" panose="00000400000000000000" pitchFamily="2" charset="-78"/>
              </a:rPr>
              <a:t> </a:t>
            </a:r>
            <a:r>
              <a:rPr lang="fa-IR" sz="2800" b="1" dirty="0" smtClean="0">
                <a:cs typeface="B Nazanin" panose="00000400000000000000" pitchFamily="2" charset="-78"/>
              </a:rPr>
              <a:t>اسید </a:t>
            </a:r>
            <a:r>
              <a:rPr lang="fa-IR" sz="2800" b="1" dirty="0">
                <a:cs typeface="B Nazanin" panose="00000400000000000000" pitchFamily="2" charset="-78"/>
              </a:rPr>
              <a:t>را از لوله خارج کرده</a:t>
            </a:r>
            <a:r>
              <a:rPr lang="fa-IR" sz="2800" b="1" dirty="0" smtClean="0">
                <a:cs typeface="B Nazanin" panose="00000400000000000000" pitchFamily="2" charset="-78"/>
              </a:rPr>
              <a:t>،</a:t>
            </a:r>
            <a:r>
              <a:rPr lang="en-US" sz="2800" b="1" dirty="0" smtClean="0">
                <a:cs typeface="B Nazanin" panose="00000400000000000000" pitchFamily="2" charset="-78"/>
              </a:rPr>
              <a:t> </a:t>
            </a:r>
            <a:r>
              <a:rPr lang="fa-IR" sz="2800" b="1" dirty="0" smtClean="0">
                <a:cs typeface="B Nazanin" panose="00000400000000000000" pitchFamily="2" charset="-78"/>
              </a:rPr>
              <a:t>مریستم </a:t>
            </a:r>
            <a:r>
              <a:rPr lang="fa-IR" sz="2800" b="1" dirty="0">
                <a:cs typeface="B Nazanin" panose="00000400000000000000" pitchFamily="2" charset="-78"/>
              </a:rPr>
              <a:t>را با آب مقطر بشویید.مریستم را روی لام تمیزی بگذارید و با کاغذ صافی خشک نمائید</a:t>
            </a:r>
            <a:r>
              <a:rPr lang="fa-IR" sz="2800" b="1" dirty="0" smtClean="0">
                <a:cs typeface="B Nazanin" panose="00000400000000000000" pitchFamily="2" charset="-78"/>
              </a:rPr>
              <a:t>.</a:t>
            </a:r>
            <a:r>
              <a:rPr lang="en-US" sz="2800" b="1" dirty="0" smtClean="0">
                <a:cs typeface="B Nazanin" panose="00000400000000000000" pitchFamily="2" charset="-78"/>
              </a:rPr>
              <a:t> </a:t>
            </a:r>
            <a:r>
              <a:rPr lang="fa-IR" sz="2800" b="1" dirty="0" smtClean="0">
                <a:cs typeface="B Nazanin" panose="00000400000000000000" pitchFamily="2" charset="-78"/>
              </a:rPr>
              <a:t>سپس </a:t>
            </a:r>
            <a:r>
              <a:rPr lang="fa-IR" sz="2800" b="1" dirty="0">
                <a:cs typeface="B Nazanin" panose="00000400000000000000" pitchFamily="2" charset="-78"/>
              </a:rPr>
              <a:t>چند قطره استواورسئین روی آن بریزید. </a:t>
            </a:r>
            <a:r>
              <a:rPr lang="fa-IR" sz="2800" b="1" dirty="0" smtClean="0">
                <a:cs typeface="B Nazanin" panose="00000400000000000000" pitchFamily="2" charset="-78"/>
              </a:rPr>
              <a:t>با تیغ آن را از طریق طولی قطعه قطعه کنید.مدت ۶ دقیقه در این رنگ بماند.</a:t>
            </a:r>
            <a:r>
              <a:rPr lang="en-US" sz="2800" b="1" dirty="0" smtClean="0">
                <a:cs typeface="B Nazanin" panose="00000400000000000000" pitchFamily="2" charset="-78"/>
              </a:rPr>
              <a:t> </a:t>
            </a:r>
            <a:r>
              <a:rPr lang="fa-IR" sz="2800" b="1" dirty="0" smtClean="0">
                <a:cs typeface="B Nazanin" panose="00000400000000000000" pitchFamily="2" charset="-78"/>
              </a:rPr>
              <a:t>سپس یک لامل روی قطعات حاصله گذاشته با کمک فشار انگشت از دو طرف لام و لامل</a:t>
            </a:r>
            <a:br>
              <a:rPr lang="fa-IR" sz="2800" b="1" dirty="0" smtClean="0">
                <a:cs typeface="B Nazanin" panose="00000400000000000000" pitchFamily="2" charset="-78"/>
              </a:rPr>
            </a:br>
            <a:r>
              <a:rPr lang="fa-IR" sz="2800" b="1" dirty="0" smtClean="0">
                <a:cs typeface="B Nazanin" panose="00000400000000000000" pitchFamily="2" charset="-78"/>
              </a:rPr>
              <a:t>برش ها را له کنید.</a:t>
            </a:r>
            <a:r>
              <a:rPr lang="en-US" sz="2800" b="1" dirty="0" smtClean="0">
                <a:cs typeface="B Nazanin" panose="00000400000000000000" pitchFamily="2" charset="-78"/>
              </a:rPr>
              <a:t> </a:t>
            </a:r>
            <a:r>
              <a:rPr lang="fa-IR" sz="2800" b="1" dirty="0" smtClean="0">
                <a:cs typeface="B Nazanin" panose="00000400000000000000" pitchFamily="2" charset="-78"/>
              </a:rPr>
              <a:t>لام را روی شعله گرفته تا مایع اطراف لامل شروع به جوشیدن کند.</a:t>
            </a:r>
            <a:endParaRPr lang="en-US" sz="2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229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برای این که بتوانید میتوز را در ریشه پیاز را مشاهده کنید،ابتدا باید با مفهوم تقسیم سلولی آشنا شوید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4"/>
          <a:stretch/>
        </p:blipFill>
        <p:spPr bwMode="auto">
          <a:xfrm>
            <a:off x="1291772" y="1168975"/>
            <a:ext cx="9144000" cy="508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4300" y="584200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b="1" dirty="0" smtClean="0">
                <a:cs typeface="B Nazanin" panose="00000400000000000000" pitchFamily="2" charset="-78"/>
              </a:rPr>
              <a:t>میتوز در ریشه ی پیاز</a:t>
            </a:r>
            <a:endParaRPr lang="en-US" sz="32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661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برای این که بتوانید میتوز را در ریشه پیاز را مشاهده کنید،ابتدا باید با مفهوم تقسیم سلولی آشنا شوید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162" b="14126"/>
          <a:stretch/>
        </p:blipFill>
        <p:spPr bwMode="auto">
          <a:xfrm>
            <a:off x="2077356" y="1208994"/>
            <a:ext cx="7908472" cy="45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4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451" y="1384663"/>
            <a:ext cx="10637157" cy="397031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برای </a:t>
            </a:r>
            <a:r>
              <a:rPr lang="fa-IR" sz="2800" dirty="0">
                <a:cs typeface="B Nazanin" panose="00000400000000000000" pitchFamily="2" charset="-78"/>
              </a:rPr>
              <a:t>این که بتوانید میتوز را در ریشه پیاز را مشاهده کنید</a:t>
            </a:r>
            <a:r>
              <a:rPr lang="fa-IR" sz="2800" dirty="0" smtClean="0">
                <a:cs typeface="B Nazanin" panose="00000400000000000000" pitchFamily="2" charset="-78"/>
              </a:rPr>
              <a:t>، ابتدا </a:t>
            </a:r>
            <a:r>
              <a:rPr lang="fa-IR" sz="2800" dirty="0">
                <a:cs typeface="B Nazanin" panose="00000400000000000000" pitchFamily="2" charset="-78"/>
              </a:rPr>
              <a:t>باید با مفهوم تقسیم سلولی آشنا شوید</a:t>
            </a:r>
            <a:r>
              <a:rPr lang="fa-IR" sz="2800" dirty="0" smtClean="0">
                <a:cs typeface="B Nazanin" panose="00000400000000000000" pitchFamily="2" charset="-78"/>
              </a:rPr>
              <a:t>. قدرت تولیدمثل </a:t>
            </a:r>
            <a:r>
              <a:rPr lang="fa-IR" sz="2800" dirty="0">
                <a:cs typeface="B Nazanin" panose="00000400000000000000" pitchFamily="2" charset="-78"/>
              </a:rPr>
              <a:t>اولین </a:t>
            </a:r>
            <a:r>
              <a:rPr lang="fa-IR" sz="2800" dirty="0" smtClean="0">
                <a:cs typeface="B Nazanin" panose="00000400000000000000" pitchFamily="2" charset="-78"/>
              </a:rPr>
              <a:t>و اساسی </a:t>
            </a:r>
            <a:r>
              <a:rPr lang="fa-IR" sz="2800" dirty="0">
                <a:cs typeface="B Nazanin" panose="00000400000000000000" pitchFamily="2" charset="-78"/>
              </a:rPr>
              <a:t>ترین ویژگی موجودات زنده است</a:t>
            </a:r>
            <a:r>
              <a:rPr lang="fa-IR" sz="2800" dirty="0" smtClean="0">
                <a:cs typeface="B Nazanin" panose="00000400000000000000" pitchFamily="2" charset="-78"/>
              </a:rPr>
              <a:t>. فرایند </a:t>
            </a:r>
            <a:r>
              <a:rPr lang="fa-IR" sz="2800" dirty="0">
                <a:cs typeface="B Nazanin" panose="00000400000000000000" pitchFamily="2" charset="-78"/>
              </a:rPr>
              <a:t>تقسیم سلولی به </a:t>
            </a:r>
            <a:r>
              <a:rPr lang="fa-IR" sz="2800" dirty="0" smtClean="0">
                <a:cs typeface="B Nazanin" panose="00000400000000000000" pitchFamily="2" charset="-78"/>
              </a:rPr>
              <a:t>منظور بقا و تداوم </a:t>
            </a:r>
            <a:r>
              <a:rPr lang="fa-IR" sz="2800" dirty="0">
                <a:cs typeface="B Nazanin" panose="00000400000000000000" pitchFamily="2" charset="-78"/>
              </a:rPr>
              <a:t>نسل جانداران و امکان رشد و ترمیم درجانداران صورت می </a:t>
            </a:r>
            <a:r>
              <a:rPr lang="fa-IR" sz="2800" dirty="0" smtClean="0">
                <a:cs typeface="B Nazanin" panose="00000400000000000000" pitchFamily="2" charset="-78"/>
              </a:rPr>
              <a:t>گیرد و درجانداران یوکاریوت </a:t>
            </a:r>
            <a:r>
              <a:rPr lang="fa-IR" sz="2800" dirty="0">
                <a:cs typeface="B Nazanin" panose="00000400000000000000" pitchFamily="2" charset="-78"/>
              </a:rPr>
              <a:t>برای تقسیم سلولی </a:t>
            </a:r>
            <a:r>
              <a:rPr lang="fa-IR" sz="2800" dirty="0" smtClean="0">
                <a:cs typeface="B Nazanin" panose="00000400000000000000" pitchFamily="2" charset="-78"/>
              </a:rPr>
              <a:t>دو فرایند </a:t>
            </a:r>
            <a:r>
              <a:rPr lang="fa-IR" sz="2800" dirty="0">
                <a:cs typeface="B Nazanin" panose="00000400000000000000" pitchFamily="2" charset="-78"/>
              </a:rPr>
              <a:t>اساسی را که اغلب وابسته به هم هستند در نظر بگیرید:</a:t>
            </a:r>
          </a:p>
          <a:p>
            <a:pPr algn="r" rtl="1">
              <a:lnSpc>
                <a:spcPct val="150000"/>
              </a:lnSpc>
            </a:pPr>
            <a:r>
              <a:rPr lang="fa-IR" sz="2800" dirty="0">
                <a:cs typeface="B Nazanin" panose="00000400000000000000" pitchFamily="2" charset="-78"/>
              </a:rPr>
              <a:t>۱_ تقسیم هسته یا کاریوکینز که می تواند به روش میتوز یا میوز باشد.</a:t>
            </a:r>
            <a:br>
              <a:rPr lang="fa-IR" sz="2800" dirty="0">
                <a:cs typeface="B Nazanin" panose="00000400000000000000" pitchFamily="2" charset="-78"/>
              </a:rPr>
            </a:br>
            <a:r>
              <a:rPr lang="fa-IR" sz="2800" dirty="0">
                <a:cs typeface="B Nazanin" panose="00000400000000000000" pitchFamily="2" charset="-78"/>
              </a:rPr>
              <a:t>۲_ تقسیم سیتوپلاسم یا </a:t>
            </a:r>
            <a:r>
              <a:rPr lang="fa-IR" sz="2800" dirty="0" smtClean="0">
                <a:cs typeface="B Nazanin" panose="00000400000000000000" pitchFamily="2" charset="-78"/>
              </a:rPr>
              <a:t>سیتوکینز</a:t>
            </a:r>
            <a:endParaRPr lang="fa-IR" sz="2800" dirty="0"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0674" y="301256"/>
            <a:ext cx="9557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lang="fa-IR" sz="3200" b="1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088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486" y="1473200"/>
            <a:ext cx="8708933" cy="3780971"/>
          </a:xfrm>
        </p:spPr>
        <p:txBody>
          <a:bodyPr/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b="1" dirty="0" smtClean="0">
                <a:cs typeface="B Nazanin" panose="00000400000000000000" pitchFamily="2" charset="-78"/>
              </a:rPr>
              <a:t>فرایند </a:t>
            </a:r>
            <a:r>
              <a:rPr lang="fa-IR" sz="2800" b="1" dirty="0">
                <a:cs typeface="B Nazanin" panose="00000400000000000000" pitchFamily="2" charset="-78"/>
              </a:rPr>
              <a:t>میتوزدرتمام سلول های گیاهی و جانوری یکسان است و تفاوت هایی که بین تقسیم سلول در گیاهان </a:t>
            </a:r>
            <a:r>
              <a:rPr lang="fa-IR" sz="2800" b="1" dirty="0" smtClean="0">
                <a:cs typeface="B Nazanin" panose="00000400000000000000" pitchFamily="2" charset="-78"/>
              </a:rPr>
              <a:t>و</a:t>
            </a:r>
            <a:r>
              <a:rPr lang="fa-IR" sz="700" b="1" dirty="0" smtClean="0">
                <a:cs typeface="B Nazanin" panose="00000400000000000000" pitchFamily="2" charset="-78"/>
              </a:rPr>
              <a:t> </a:t>
            </a:r>
            <a:r>
              <a:rPr lang="fa-IR" sz="2800" b="1" dirty="0" smtClean="0">
                <a:cs typeface="B Nazanin" panose="00000400000000000000" pitchFamily="2" charset="-78"/>
              </a:rPr>
              <a:t>جانوران </a:t>
            </a:r>
            <a:r>
              <a:rPr lang="fa-IR" sz="2800" b="1" dirty="0">
                <a:cs typeface="B Nazanin" panose="00000400000000000000" pitchFamily="2" charset="-78"/>
              </a:rPr>
              <a:t>وجود دارد شامل مراحل تقسیم میتوز نمی باشد بلکه درفرایند تشکیل </a:t>
            </a:r>
            <a:r>
              <a:rPr lang="fa-IR" sz="2800" b="1" dirty="0" smtClean="0">
                <a:cs typeface="B Nazanin" panose="00000400000000000000" pitchFamily="2" charset="-78"/>
              </a:rPr>
              <a:t>دوک (که </a:t>
            </a:r>
            <a:r>
              <a:rPr lang="fa-IR" sz="2800" b="1" dirty="0">
                <a:cs typeface="B Nazanin" panose="00000400000000000000" pitchFamily="2" charset="-78"/>
              </a:rPr>
              <a:t>در جانداران </a:t>
            </a:r>
            <a:r>
              <a:rPr lang="fa-IR" sz="2800" b="1" dirty="0" smtClean="0">
                <a:cs typeface="B Nazanin" panose="00000400000000000000" pitchFamily="2" charset="-78"/>
              </a:rPr>
              <a:t>همراه </a:t>
            </a:r>
            <a:r>
              <a:rPr lang="fa-IR" sz="700" b="1" dirty="0" smtClean="0">
                <a:cs typeface="B Nazanin" panose="00000400000000000000" pitchFamily="2" charset="-78"/>
              </a:rPr>
              <a:t>  </a:t>
            </a:r>
            <a:r>
              <a:rPr lang="fa-IR" sz="2800" b="1" dirty="0" smtClean="0">
                <a:cs typeface="B Nazanin" panose="00000400000000000000" pitchFamily="2" charset="-78"/>
              </a:rPr>
              <a:t>سانتریول و درگیاهان </a:t>
            </a:r>
            <a:r>
              <a:rPr lang="fa-IR" sz="2800" b="1" dirty="0">
                <a:cs typeface="B Nazanin" panose="00000400000000000000" pitchFamily="2" charset="-78"/>
              </a:rPr>
              <a:t>عالی بدون سانتریول است) و یا </a:t>
            </a:r>
            <a:r>
              <a:rPr lang="fa-IR" sz="2800" b="1" dirty="0" smtClean="0">
                <a:cs typeface="B Nazanin" panose="00000400000000000000" pitchFamily="2" charset="-78"/>
              </a:rPr>
              <a:t>سیتوکینز (که </a:t>
            </a:r>
            <a:r>
              <a:rPr lang="fa-IR" sz="2800" b="1" dirty="0">
                <a:cs typeface="B Nazanin" panose="00000400000000000000" pitchFamily="2" charset="-78"/>
              </a:rPr>
              <a:t>شیاردار شدن در جانوران و تشکیل </a:t>
            </a:r>
            <a:r>
              <a:rPr lang="fa-IR" sz="2800" b="1" dirty="0" smtClean="0">
                <a:cs typeface="B Nazanin" panose="00000400000000000000" pitchFamily="2" charset="-78"/>
              </a:rPr>
              <a:t>صفحه</a:t>
            </a:r>
            <a:r>
              <a:rPr lang="fa-IR" sz="700" b="1" dirty="0" smtClean="0">
                <a:cs typeface="B Nazanin" panose="00000400000000000000" pitchFamily="2" charset="-78"/>
              </a:rPr>
              <a:t> </a:t>
            </a:r>
            <a:r>
              <a:rPr lang="fa-IR" sz="2800" b="1" dirty="0" smtClean="0">
                <a:cs typeface="B Nazanin" panose="00000400000000000000" pitchFamily="2" charset="-78"/>
              </a:rPr>
              <a:t>سلولی </a:t>
            </a:r>
            <a:r>
              <a:rPr lang="fa-IR" sz="2800" b="1" dirty="0">
                <a:cs typeface="B Nazanin" panose="00000400000000000000" pitchFamily="2" charset="-78"/>
              </a:rPr>
              <a:t>در گیاهان است) متفاوت هستند.</a:t>
            </a:r>
            <a:endParaRPr 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14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تقسیم میتوز در سلول های گیاهی - آموزش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318" y="1306288"/>
            <a:ext cx="4909633" cy="461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تقسیم میتوز چیست؟ — به زبان ساده | مجله فرادرس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306287"/>
            <a:ext cx="5896882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44735" y="406399"/>
            <a:ext cx="2816797" cy="584775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fa-IR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میتوز درسلول گیاهی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768" y="406399"/>
            <a:ext cx="3669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 smtClean="0">
                <a:solidFill>
                  <a:schemeClr val="accent5">
                    <a:lumMod val="50000"/>
                  </a:schemeClr>
                </a:solidFill>
                <a:cs typeface="B Nazanin" panose="00000400000000000000" pitchFamily="2" charset="-78"/>
              </a:rPr>
              <a:t>میتوز در سلول های جانوری</a:t>
            </a:r>
            <a:endParaRPr lang="en-US" sz="3200" dirty="0">
              <a:solidFill>
                <a:schemeClr val="accent5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98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10" y="1146630"/>
            <a:ext cx="5437147" cy="4556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2629" y="1712686"/>
            <a:ext cx="3984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solidFill>
                  <a:schemeClr val="tx2">
                    <a:lumMod val="7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تفاوت سیتوکینز در سلول گیاهی و جانوری :</a:t>
            </a:r>
            <a:endParaRPr lang="en-US" sz="3200" dirty="0">
              <a:solidFill>
                <a:schemeClr val="tx2">
                  <a:lumMod val="75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821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898" y="1557260"/>
            <a:ext cx="8825658" cy="4114921"/>
          </a:xfrm>
        </p:spPr>
        <p:txBody>
          <a:bodyPr/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200" b="1" dirty="0">
                <a:cs typeface="B Nazanin" panose="00000400000000000000" pitchFamily="2" charset="-78"/>
              </a:rPr>
              <a:t>میتوز</a:t>
            </a:r>
            <a:r>
              <a:rPr lang="fa-IR" sz="2800" b="1" dirty="0">
                <a:cs typeface="B Nazanin" panose="00000400000000000000" pitchFamily="2" charset="-78"/>
              </a:rPr>
              <a:t/>
            </a:r>
            <a:br>
              <a:rPr lang="fa-IR" sz="2800" b="1" dirty="0">
                <a:cs typeface="B Nazanin" panose="00000400000000000000" pitchFamily="2" charset="-78"/>
              </a:rPr>
            </a:br>
            <a:r>
              <a:rPr lang="fa-IR" sz="2800" b="1" dirty="0">
                <a:cs typeface="B Nazanin" panose="00000400000000000000" pitchFamily="2" charset="-78"/>
              </a:rPr>
              <a:t>میتوز پدیده ای ممتد و پیوسته است که برای سهولت بررسی به چند مرحله تقسیم شده است که هر یک با ویژگی خاصی </a:t>
            </a:r>
            <a:r>
              <a:rPr lang="fa-IR" sz="2800" b="1" dirty="0" smtClean="0">
                <a:cs typeface="B Nazanin" panose="00000400000000000000" pitchFamily="2" charset="-78"/>
              </a:rPr>
              <a:t>از وضع </a:t>
            </a:r>
            <a:r>
              <a:rPr lang="fa-IR" sz="2800" b="1" dirty="0">
                <a:cs typeface="B Nazanin" panose="00000400000000000000" pitchFamily="2" charset="-78"/>
              </a:rPr>
              <a:t>کروموزوم ها </a:t>
            </a:r>
            <a:r>
              <a:rPr lang="fa-IR" sz="2800" b="1" dirty="0" smtClean="0">
                <a:cs typeface="B Nazanin" panose="00000400000000000000" pitchFamily="2" charset="-78"/>
              </a:rPr>
              <a:t>و جایگزینی </a:t>
            </a:r>
            <a:r>
              <a:rPr lang="fa-IR" sz="2800" b="1" dirty="0">
                <a:cs typeface="B Nazanin" panose="00000400000000000000" pitchFamily="2" charset="-78"/>
              </a:rPr>
              <a:t>آن ها </a:t>
            </a:r>
            <a:r>
              <a:rPr lang="fa-IR" sz="2800" b="1" dirty="0" smtClean="0">
                <a:cs typeface="B Nazanin" panose="00000400000000000000" pitchFamily="2" charset="-78"/>
              </a:rPr>
              <a:t>در یاخته و نیز </a:t>
            </a:r>
            <a:r>
              <a:rPr lang="fa-IR" sz="2800" b="1" dirty="0">
                <a:cs typeface="B Nazanin" panose="00000400000000000000" pitchFamily="2" charset="-78"/>
              </a:rPr>
              <a:t>تحولاتی درسیتوپلاسم همراه است</a:t>
            </a:r>
            <a:r>
              <a:rPr lang="fa-IR" sz="2800" b="1" dirty="0" smtClean="0">
                <a:cs typeface="B Nazanin" panose="00000400000000000000" pitchFamily="2" charset="-78"/>
              </a:rPr>
              <a:t>. این </a:t>
            </a:r>
            <a:r>
              <a:rPr lang="fa-IR" sz="2800" b="1" dirty="0">
                <a:cs typeface="B Nazanin" panose="00000400000000000000" pitchFamily="2" charset="-78"/>
              </a:rPr>
              <a:t>مراحل عبارتند از پروفاز</a:t>
            </a:r>
            <a:r>
              <a:rPr lang="fa-IR" sz="2800" b="1" dirty="0" smtClean="0">
                <a:cs typeface="B Nazanin" panose="00000400000000000000" pitchFamily="2" charset="-78"/>
              </a:rPr>
              <a:t>، متافاز، آنافاز </a:t>
            </a:r>
            <a:r>
              <a:rPr lang="fa-IR" sz="2800" b="1" dirty="0">
                <a:cs typeface="B Nazanin" panose="00000400000000000000" pitchFamily="2" charset="-78"/>
              </a:rPr>
              <a:t>و </a:t>
            </a:r>
            <a:r>
              <a:rPr lang="fa-IR" sz="2800" b="1" dirty="0" smtClean="0">
                <a:cs typeface="B Nazanin" panose="00000400000000000000" pitchFamily="2" charset="-78"/>
              </a:rPr>
              <a:t>تلوفاز هر </a:t>
            </a:r>
            <a:r>
              <a:rPr lang="fa-IR" sz="2800" b="1" dirty="0">
                <a:cs typeface="B Nazanin" panose="00000400000000000000" pitchFamily="2" charset="-78"/>
              </a:rPr>
              <a:t>مرحله خود می تواند به بخش های </a:t>
            </a:r>
            <a:r>
              <a:rPr lang="fa-IR" sz="2800" b="1" dirty="0" smtClean="0">
                <a:cs typeface="B Nazanin" panose="00000400000000000000" pitchFamily="2" charset="-78"/>
              </a:rPr>
              <a:t>دیگری (اوایل، اواسط </a:t>
            </a:r>
            <a:r>
              <a:rPr lang="fa-IR" sz="2800" b="1" dirty="0">
                <a:cs typeface="B Nazanin" panose="00000400000000000000" pitchFamily="2" charset="-78"/>
              </a:rPr>
              <a:t>و اواخر) تقسیم شود. </a:t>
            </a:r>
            <a:br>
              <a:rPr lang="fa-IR" sz="2800" b="1" dirty="0">
                <a:cs typeface="B Nazanin" panose="00000400000000000000" pitchFamily="2" charset="-78"/>
              </a:rPr>
            </a:b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389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826" y="1001487"/>
            <a:ext cx="8825658" cy="4702627"/>
          </a:xfrm>
        </p:spPr>
        <p:txBody>
          <a:bodyPr/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b="1" dirty="0">
                <a:cs typeface="B Nazanin" panose="00000400000000000000" pitchFamily="2" charset="-78"/>
              </a:rPr>
              <a:t> مثلا به طور خلاصه در اوایل پروفاز تراکم تدریجی کروموزوم ها صورت می گیرد. در اواسط پروفاز پوشش هسته ای سازمان خود را از دست می دهد و قطعه قطعه می شود و در اواخر پروفاز شیره هسته با سیتوزول آمیخته شده و کروموزوم ها کاملا متراکم هستند و شکل آن ها تا حد زیادی مشخص است</a:t>
            </a:r>
            <a:r>
              <a:rPr lang="fa-IR" sz="2800" b="1" dirty="0" smtClean="0">
                <a:cs typeface="B Nazanin" panose="00000400000000000000" pitchFamily="2" charset="-78"/>
              </a:rPr>
              <a:t>. در </a:t>
            </a:r>
            <a:r>
              <a:rPr lang="fa-IR" sz="2800" b="1" dirty="0">
                <a:cs typeface="B Nazanin" panose="00000400000000000000" pitchFamily="2" charset="-78"/>
              </a:rPr>
              <a:t>این مرحله به دلیل تراکم شدید کروماتین رونویسی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fa-IR" sz="2800" b="1" dirty="0" smtClean="0">
                <a:cs typeface="B Nazanin" panose="00000400000000000000" pitchFamily="2" charset="-78"/>
              </a:rPr>
              <a:t> ها </a:t>
            </a:r>
            <a:r>
              <a:rPr lang="fa-IR" sz="2800" b="1" dirty="0">
                <a:cs typeface="B Nazanin" panose="00000400000000000000" pitchFamily="2" charset="-78"/>
              </a:rPr>
              <a:t>به تدریج کاهش می یابد </a:t>
            </a:r>
            <a:r>
              <a:rPr lang="fa-IR" sz="2800" b="1" dirty="0" smtClean="0">
                <a:cs typeface="B Nazanin" panose="00000400000000000000" pitchFamily="2" charset="-78"/>
              </a:rPr>
              <a:t>و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fa-IR" sz="2800" b="1" dirty="0" smtClean="0">
                <a:cs typeface="B Nazanin" panose="00000400000000000000" pitchFamily="2" charset="-78"/>
              </a:rPr>
              <a:t> های </a:t>
            </a:r>
            <a:r>
              <a:rPr lang="fa-IR" sz="2800" b="1" dirty="0">
                <a:cs typeface="B Nazanin" panose="00000400000000000000" pitchFamily="2" charset="-78"/>
              </a:rPr>
              <a:t>ریبوزومی رونویسی نمی شوند که این وضع سبب تحلیل رفتن و ناپدید شدن هستک ها می گردد.</a:t>
            </a:r>
            <a:endParaRPr lang="en-US" sz="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188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مراحل تقسیم میتوز در یک نگا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66" y="1728755"/>
            <a:ext cx="4036423" cy="402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lant Cell Divis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" t="1499" r="50404" b="48876"/>
          <a:stretch/>
        </p:blipFill>
        <p:spPr bwMode="auto">
          <a:xfrm>
            <a:off x="992777" y="1424073"/>
            <a:ext cx="4284618" cy="48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19256" y="643355"/>
            <a:ext cx="318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پروفاز در سلول جانوری </a:t>
            </a:r>
            <a:endParaRPr lang="en-US" sz="3200" dirty="0">
              <a:solidFill>
                <a:srgbClr val="FF00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3531" y="643354"/>
            <a:ext cx="295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 smtClean="0">
                <a:solidFill>
                  <a:schemeClr val="accent4">
                    <a:lumMod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پروفاز در سلول گیاهی</a:t>
            </a:r>
            <a:endParaRPr lang="en-US" sz="3200" dirty="0">
              <a:solidFill>
                <a:schemeClr val="accent4">
                  <a:lumMod val="5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723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4016" y="2026895"/>
            <a:ext cx="10071462" cy="2623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800" dirty="0">
                <a:cs typeface="B Nazanin" panose="00000400000000000000" pitchFamily="2" charset="-78"/>
              </a:rPr>
              <a:t>در مرحله متافاز ابتدا جابه جایی نوسان دار و سپس جهت دار کروموزوم ها اتفاق </a:t>
            </a:r>
            <a:r>
              <a:rPr lang="fa-IR" sz="2800" dirty="0" smtClean="0">
                <a:cs typeface="B Nazanin" panose="00000400000000000000" pitchFamily="2" charset="-78"/>
              </a:rPr>
              <a:t>میافتد </a:t>
            </a:r>
            <a:r>
              <a:rPr lang="fa-IR" sz="2800" dirty="0">
                <a:cs typeface="B Nazanin" panose="00000400000000000000" pitchFamily="2" charset="-78"/>
              </a:rPr>
              <a:t>که در نهایت کروموزوم ها درنهایت کروموزوم ها در مرکز سلول آرایش می یابند</a:t>
            </a:r>
            <a:r>
              <a:rPr lang="fa-IR" sz="2800" dirty="0" smtClean="0">
                <a:cs typeface="B Nazanin" panose="00000400000000000000" pitchFamily="2" charset="-78"/>
              </a:rPr>
              <a:t>. در </a:t>
            </a:r>
            <a:r>
              <a:rPr lang="fa-IR" sz="2800" dirty="0">
                <a:cs typeface="B Nazanin" panose="00000400000000000000" pitchFamily="2" charset="-78"/>
              </a:rPr>
              <a:t>مرحله آنافاز سانترومر به دو بخش تقسیم می شود و مهاجرت به قطب ها صورت می گیرد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8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1412</TotalTime>
  <Words>619</Words>
  <Application>Microsoft Office PowerPoint</Application>
  <PresentationFormat>Widescreen</PresentationFormat>
  <Paragraphs>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B Nazanin</vt:lpstr>
      <vt:lpstr>Century Gothic</vt:lpstr>
      <vt:lpstr>Times New Roman</vt:lpstr>
      <vt:lpstr>Wingdings</vt:lpstr>
      <vt:lpstr>Wingdings 3</vt:lpstr>
      <vt:lpstr>Ion Boardroom</vt:lpstr>
      <vt:lpstr>تقسیم میتوز در ریشه ی پیاز </vt:lpstr>
      <vt:lpstr>PowerPoint Presentation</vt:lpstr>
      <vt:lpstr>فرایند میتوزدرتمام سلول های گیاهی و جانوری یکسان است و تفاوت هایی که بین تقسیم سلول در گیاهان و جانوران وجود دارد شامل مراحل تقسیم میتوز نمی باشد بلکه درفرایند تشکیل دوک (که در جانداران همراه   سانتریول و درگیاهان عالی بدون سانتریول است) و یا سیتوکینز (که شیاردار شدن در جانوران و تشکیل صفحه سلولی در گیاهان است) متفاوت هستند.</vt:lpstr>
      <vt:lpstr>PowerPoint Presentation</vt:lpstr>
      <vt:lpstr>PowerPoint Presentation</vt:lpstr>
      <vt:lpstr>میتوز میتوز پدیده ای ممتد و پیوسته است که برای سهولت بررسی به چند مرحله تقسیم شده است که هر یک با ویژگی خاصی از وضع کروموزوم ها و جایگزینی آن ها در یاخته و نیز تحولاتی درسیتوپلاسم همراه است. این مراحل عبارتند از پروفاز، متافاز، آنافاز و تلوفاز هر مرحله خود می تواند به بخش های دیگری (اوایل، اواسط و اواخر) تقسیم شود.  </vt:lpstr>
      <vt:lpstr> مثلا به طور خلاصه در اوایل پروفاز تراکم تدریجی کروموزوم ها صورت می گیرد. در اواسط پروفاز پوشش هسته ای سازمان خود را از دست می دهد و قطعه قطعه می شود و در اواخر پروفاز شیره هسته با سیتوزول آمیخته شده و کروموزوم ها کاملا متراکم هستند و شکل آن ها تا حد زیادی مشخص است. در این مرحله به دلیل تراکم شدید کروماتین رونویسی RNA ها به تدریج کاهش می یابد و RNA های ریبوزومی رونویسی نمی شوند که این وضع سبب تحلیل رفتن و ناپدید شدن هستک ها می گردد.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مریستم ریشه را به همراه اسید به لوله آزمایش منتقل کنید و بگذارید به مدت ۱۲ دقیقه در دمای ۶۰ سانتیگراد بماند. اسید را از لوله خارج کرده، مریستم را با آب مقطر بشویید.مریستم را روی لام تمیزی بگذارید و با کاغذ صافی خشک نمائید. سپس چند قطره استواورسئین روی آن بریزید. با تیغ آن را از طریق طولی قطعه قطعه کنید.مدت ۶ دقیقه در این رنگ بماند. سپس یک لامل روی قطعات حاصله گذاشته با کمک فشار انگشت از دو طرف لام و لامل برش ها را له کنید. لام را روی شعله گرفته تا مایع اطراف لامل شروع به جوشیدن کند.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دو ویژگی عمده  میتوز سلول های گیاهی را از سلول های جانوری متمایز می کند:  1- فقدان سانتریول در سلول های گیاهی که به جای آن جسم قطبی (polae body) عمل می کند. 2- وجود دیواره ی سلولی که باعث تشکیل فراگموپلاست شده و در اثر ادغام فراگموزوم ها صفحه ی سلولی تشکیل می گردد.</dc:title>
  <dc:creator>RePack by Diakov</dc:creator>
  <cp:lastModifiedBy>RePack by Diakov</cp:lastModifiedBy>
  <cp:revision>50</cp:revision>
  <dcterms:created xsi:type="dcterms:W3CDTF">2020-11-16T15:58:36Z</dcterms:created>
  <dcterms:modified xsi:type="dcterms:W3CDTF">2020-11-17T15:31:35Z</dcterms:modified>
</cp:coreProperties>
</file>