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38706F-FFD9-45C9-8F5F-62E9B3FB4A9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418663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8706F-FFD9-45C9-8F5F-62E9B3FB4A9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67136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8706F-FFD9-45C9-8F5F-62E9B3FB4A9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189438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8706F-FFD9-45C9-8F5F-62E9B3FB4A9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172332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38706F-FFD9-45C9-8F5F-62E9B3FB4A9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138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38706F-FFD9-45C9-8F5F-62E9B3FB4A9E}"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91043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38706F-FFD9-45C9-8F5F-62E9B3FB4A9E}"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26746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38706F-FFD9-45C9-8F5F-62E9B3FB4A9E}"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348457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8706F-FFD9-45C9-8F5F-62E9B3FB4A9E}"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381138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38706F-FFD9-45C9-8F5F-62E9B3FB4A9E}"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90081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38706F-FFD9-45C9-8F5F-62E9B3FB4A9E}"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2E559-21C9-43F1-B395-C94BD6C0AE8D}" type="slidenum">
              <a:rPr lang="en-US" smtClean="0"/>
              <a:t>‹#›</a:t>
            </a:fld>
            <a:endParaRPr lang="en-US"/>
          </a:p>
        </p:txBody>
      </p:sp>
    </p:spTree>
    <p:extLst>
      <p:ext uri="{BB962C8B-B14F-4D97-AF65-F5344CB8AC3E}">
        <p14:creationId xmlns:p14="http://schemas.microsoft.com/office/powerpoint/2010/main" val="312644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8706F-FFD9-45C9-8F5F-62E9B3FB4A9E}" type="datetimeFigureOut">
              <a:rPr lang="en-US" smtClean="0"/>
              <a:t>9/1/2024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2E559-21C9-43F1-B395-C94BD6C0AE8D}" type="slidenum">
              <a:rPr lang="en-US" smtClean="0"/>
              <a:t>‹#›</a:t>
            </a:fld>
            <a:endParaRPr lang="en-US"/>
          </a:p>
        </p:txBody>
      </p:sp>
    </p:spTree>
    <p:extLst>
      <p:ext uri="{BB962C8B-B14F-4D97-AF65-F5344CB8AC3E}">
        <p14:creationId xmlns:p14="http://schemas.microsoft.com/office/powerpoint/2010/main" val="3260090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hashtag/disadvantagesdistributedoperatingsystem" TargetMode="External"/><Relationship Id="rId2" Type="http://schemas.openxmlformats.org/officeDocument/2006/relationships/hyperlink" Target="https://www.youtube.com/hashtag/advantagesofdistributedoperatingsyste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hashtag/hardrealtime" TargetMode="External"/><Relationship Id="rId2" Type="http://schemas.openxmlformats.org/officeDocument/2006/relationships/hyperlink" Target="https://www.youtube.com/hashtag/realtimeoperatingsystem" TargetMode="External"/><Relationship Id="rId1" Type="http://schemas.openxmlformats.org/officeDocument/2006/relationships/slideLayout" Target="../slideLayouts/slideLayout7.xml"/><Relationship Id="rId6" Type="http://schemas.openxmlformats.org/officeDocument/2006/relationships/hyperlink" Target="https://www.youtube.com/hashtag/disadvantagesrealtimeoperatingsystem" TargetMode="External"/><Relationship Id="rId5" Type="http://schemas.openxmlformats.org/officeDocument/2006/relationships/hyperlink" Target="https://www.youtube.com/hashtag/advantagesofrealtimeoperatingsystem" TargetMode="External"/><Relationship Id="rId4" Type="http://schemas.openxmlformats.org/officeDocument/2006/relationships/hyperlink" Target="https://www.youtube.com/hashtag/softrealt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 solve on 2021</a:t>
            </a:r>
            <a:br>
              <a:rPr lang="en-US" dirty="0" smtClean="0"/>
            </a:br>
            <a:endParaRPr lang="en-US" dirty="0"/>
          </a:p>
        </p:txBody>
      </p:sp>
      <p:sp>
        <p:nvSpPr>
          <p:cNvPr id="3" name="Subtitle 2"/>
          <p:cNvSpPr>
            <a:spLocks noGrp="1"/>
          </p:cNvSpPr>
          <p:nvPr>
            <p:ph type="subTitle" idx="1"/>
          </p:nvPr>
        </p:nvSpPr>
        <p:spPr/>
        <p:txBody>
          <a:bodyPr/>
          <a:lstStyle/>
          <a:p>
            <a:r>
              <a:rPr lang="en-US" dirty="0" smtClean="0"/>
              <a:t>OS</a:t>
            </a:r>
            <a:endParaRPr lang="en-US" dirty="0"/>
          </a:p>
        </p:txBody>
      </p:sp>
    </p:spTree>
    <p:extLst>
      <p:ext uri="{BB962C8B-B14F-4D97-AF65-F5344CB8AC3E}">
        <p14:creationId xmlns:p14="http://schemas.microsoft.com/office/powerpoint/2010/main" val="256276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254" y="694592"/>
            <a:ext cx="8001000" cy="923330"/>
          </a:xfrm>
          <a:prstGeom prst="rect">
            <a:avLst/>
          </a:prstGeom>
          <a:noFill/>
        </p:spPr>
        <p:txBody>
          <a:bodyPr wrap="square" rtlCol="0">
            <a:spAutoFit/>
          </a:bodyPr>
          <a:lstStyle/>
          <a:p>
            <a:r>
              <a:rPr lang="en-US" dirty="0" smtClean="0"/>
              <a:t>1.a.Definition 2022 </a:t>
            </a:r>
            <a:r>
              <a:rPr lang="en-US" dirty="0" err="1" smtClean="0"/>
              <a:t>sal</a:t>
            </a:r>
            <a:r>
              <a:rPr lang="en-US" dirty="0" smtClean="0"/>
              <a:t> </a:t>
            </a:r>
            <a:r>
              <a:rPr lang="en-US" dirty="0" err="1" smtClean="0"/>
              <a:t>theke</a:t>
            </a:r>
            <a:endParaRPr lang="en-US" dirty="0" smtClean="0"/>
          </a:p>
          <a:p>
            <a:r>
              <a:rPr lang="en-US" dirty="0" smtClean="0"/>
              <a:t>Three main purpose of OS:</a:t>
            </a:r>
          </a:p>
          <a:p>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rot="5400000">
            <a:off x="335877" y="1769027"/>
            <a:ext cx="4981698" cy="4404946"/>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rot="5400000">
            <a:off x="5397584" y="1247620"/>
            <a:ext cx="5667500" cy="4761961"/>
          </a:xfrm>
          <a:prstGeom prst="rect">
            <a:avLst/>
          </a:prstGeom>
        </p:spPr>
      </p:pic>
    </p:spTree>
    <p:extLst>
      <p:ext uri="{BB962C8B-B14F-4D97-AF65-F5344CB8AC3E}">
        <p14:creationId xmlns:p14="http://schemas.microsoft.com/office/powerpoint/2010/main" val="347046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485" y="272563"/>
            <a:ext cx="7183315" cy="2616101"/>
          </a:xfrm>
          <a:prstGeom prst="rect">
            <a:avLst/>
          </a:prstGeom>
          <a:noFill/>
        </p:spPr>
        <p:txBody>
          <a:bodyPr wrap="square" rtlCol="0">
            <a:spAutoFit/>
          </a:bodyPr>
          <a:lstStyle/>
          <a:p>
            <a:r>
              <a:rPr lang="en-US" sz="2000" b="1" dirty="0" smtClean="0"/>
              <a:t>Short note:</a:t>
            </a:r>
          </a:p>
          <a:p>
            <a:r>
              <a:rPr lang="en-US" dirty="0" smtClean="0"/>
              <a:t>An operating system (OS) acts as a resource manager for a computer. It manages and allocates resources like the CPU, memory, storage, and input/output devices to various programs and processes. By efficiently handling these resources, the OS ensures that each program runs smoothly without conflicts, optimizing the overall performance of the system. In essence, the OS is like a coordinator that organizes and distributes the computer's resources to meet the needs of different applications and users.</a:t>
            </a:r>
            <a:endParaRPr lang="en-US" dirty="0"/>
          </a:p>
        </p:txBody>
      </p:sp>
      <p:sp>
        <p:nvSpPr>
          <p:cNvPr id="3" name="TextBox 2"/>
          <p:cNvSpPr txBox="1"/>
          <p:nvPr/>
        </p:nvSpPr>
        <p:spPr>
          <a:xfrm>
            <a:off x="360485" y="3059723"/>
            <a:ext cx="7640515" cy="2308324"/>
          </a:xfrm>
          <a:prstGeom prst="rect">
            <a:avLst/>
          </a:prstGeom>
          <a:noFill/>
        </p:spPr>
        <p:txBody>
          <a:bodyPr wrap="square" rtlCol="0">
            <a:spAutoFit/>
          </a:bodyPr>
          <a:lstStyle/>
          <a:p>
            <a:r>
              <a:rPr lang="en-US" dirty="0" smtClean="0"/>
              <a:t>b.2022 </a:t>
            </a:r>
            <a:r>
              <a:rPr lang="en-US" dirty="0" err="1" smtClean="0"/>
              <a:t>sal</a:t>
            </a:r>
            <a:r>
              <a:rPr lang="en-US" dirty="0" smtClean="0"/>
              <a:t> </a:t>
            </a:r>
            <a:r>
              <a:rPr lang="en-US" dirty="0" err="1" smtClean="0"/>
              <a:t>er</a:t>
            </a:r>
            <a:r>
              <a:rPr lang="en-US" dirty="0" smtClean="0"/>
              <a:t> b </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82061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915400" cy="5970865"/>
          </a:xfrm>
          <a:prstGeom prst="rect">
            <a:avLst/>
          </a:prstGeom>
        </p:spPr>
        <p:txBody>
          <a:bodyPr wrap="square">
            <a:spAutoFit/>
          </a:bodyPr>
          <a:lstStyle/>
          <a:p>
            <a:r>
              <a:rPr lang="en-US" sz="2000" b="1" dirty="0"/>
              <a:t>c</a:t>
            </a:r>
            <a:r>
              <a:rPr lang="en-US" sz="2000" b="1" dirty="0" smtClean="0"/>
              <a:t>. Distributed </a:t>
            </a:r>
            <a:r>
              <a:rPr lang="en-US" sz="2000" b="1" dirty="0"/>
              <a:t>operating system</a:t>
            </a:r>
            <a:r>
              <a:rPr lang="en-US" sz="2000" b="1" dirty="0" smtClean="0"/>
              <a:t>:</a:t>
            </a:r>
          </a:p>
          <a:p>
            <a:endParaRPr lang="en-US" sz="2000" b="1" dirty="0"/>
          </a:p>
          <a:p>
            <a:r>
              <a:rPr lang="en-US" dirty="0"/>
              <a:t>In a Distributed Operating System, we have various systems and all these systems have their own CPU, main memory, secondary memory, and resources. These systems are connected to each other using a shared communication network. Here, each system can perform its task individually. The best part about these Distributed Operating System is remote access i.e. one user can access the data of the other system and can work accordingly. So, remote access is possible in these distributed Operating Systems. The following image shows the working of a Distributed Operating System. </a:t>
            </a:r>
            <a:br>
              <a:rPr lang="en-US" dirty="0"/>
            </a:br>
            <a:r>
              <a:rPr lang="en-US" dirty="0">
                <a:hlinkClick r:id="rId2"/>
              </a:rPr>
              <a:t/>
            </a:r>
            <a:br>
              <a:rPr lang="en-US" dirty="0">
                <a:hlinkClick r:id="rId2"/>
              </a:rPr>
            </a:br>
            <a:r>
              <a:rPr lang="en-US" dirty="0">
                <a:hlinkClick r:id="rId2"/>
              </a:rPr>
              <a:t>#</a:t>
            </a:r>
            <a:r>
              <a:rPr lang="en-US" dirty="0" err="1">
                <a:hlinkClick r:id="rId2"/>
              </a:rPr>
              <a:t>AdvantagesOfDistributedOperatingSystem</a:t>
            </a:r>
            <a:r>
              <a:rPr lang="en-US" dirty="0"/>
              <a:t> </a:t>
            </a:r>
            <a:endParaRPr lang="en-US" dirty="0" smtClean="0"/>
          </a:p>
          <a:p>
            <a:pPr marL="342900" indent="-342900">
              <a:buAutoNum type="arabicPeriod"/>
            </a:pPr>
            <a:r>
              <a:rPr lang="en-US" dirty="0" smtClean="0"/>
              <a:t>Since </a:t>
            </a:r>
            <a:r>
              <a:rPr lang="en-US" dirty="0"/>
              <a:t>the systems are connected with each other so, the failure of one system can't stop the execution of processes because other systems can do the execution</a:t>
            </a:r>
            <a:r>
              <a:rPr lang="en-US" dirty="0" smtClean="0"/>
              <a:t>.</a:t>
            </a:r>
          </a:p>
          <a:p>
            <a:r>
              <a:rPr lang="en-US" dirty="0" smtClean="0"/>
              <a:t> 2. Resources are shared between each other. </a:t>
            </a:r>
          </a:p>
          <a:p>
            <a:r>
              <a:rPr lang="en-US" dirty="0" smtClean="0"/>
              <a:t>3</a:t>
            </a:r>
            <a:r>
              <a:rPr lang="en-US" dirty="0"/>
              <a:t>. The load on the host computer gets distributed and this, in turn, increases the efficiency. </a:t>
            </a:r>
            <a:r>
              <a:rPr lang="en-US" dirty="0">
                <a:hlinkClick r:id="rId3"/>
              </a:rPr>
              <a:t>#</a:t>
            </a:r>
            <a:r>
              <a:rPr lang="en-US" dirty="0" err="1" smtClean="0">
                <a:hlinkClick r:id="rId3"/>
              </a:rPr>
              <a:t>DisadvantagesDistributedOperatingSystem</a:t>
            </a:r>
            <a:endParaRPr lang="en-US" dirty="0" smtClean="0"/>
          </a:p>
          <a:p>
            <a:r>
              <a:rPr lang="en-US" dirty="0" smtClean="0"/>
              <a:t> </a:t>
            </a:r>
            <a:r>
              <a:rPr lang="en-US" dirty="0"/>
              <a:t>1. Since the data is shared among all the computers, so to make the data secure and accessible to few computers, you need to put some extra efforts</a:t>
            </a:r>
            <a:r>
              <a:rPr lang="en-US" dirty="0" smtClean="0"/>
              <a:t>.</a:t>
            </a:r>
          </a:p>
          <a:p>
            <a:r>
              <a:rPr lang="en-US" dirty="0" smtClean="0"/>
              <a:t> </a:t>
            </a:r>
            <a:r>
              <a:rPr lang="en-US" dirty="0"/>
              <a:t>2. If there is a problem in the communication network then the whole communication will be broken</a:t>
            </a:r>
            <a:r>
              <a:rPr lang="en-US" b="1" dirty="0">
                <a:solidFill>
                  <a:srgbClr val="0070C0"/>
                </a:solidFill>
              </a:rPr>
              <a:t>. </a:t>
            </a:r>
            <a:r>
              <a:rPr lang="en-US" b="1" dirty="0" smtClean="0">
                <a:solidFill>
                  <a:srgbClr val="0070C0"/>
                </a:solidFill>
              </a:rPr>
              <a:t>(Disadvantage </a:t>
            </a:r>
            <a:r>
              <a:rPr lang="en-US" b="1" dirty="0" err="1" smtClean="0">
                <a:solidFill>
                  <a:srgbClr val="0070C0"/>
                </a:solidFill>
              </a:rPr>
              <a:t>chay</a:t>
            </a:r>
            <a:r>
              <a:rPr lang="en-US" b="1" dirty="0" smtClean="0">
                <a:solidFill>
                  <a:srgbClr val="0070C0"/>
                </a:solidFill>
              </a:rPr>
              <a:t> </a:t>
            </a:r>
            <a:r>
              <a:rPr lang="en-US" b="1" dirty="0" err="1" smtClean="0">
                <a:solidFill>
                  <a:srgbClr val="0070C0"/>
                </a:solidFill>
              </a:rPr>
              <a:t>ni</a:t>
            </a:r>
            <a:r>
              <a:rPr lang="en-US" b="1" dirty="0" smtClean="0">
                <a:solidFill>
                  <a:srgbClr val="0070C0"/>
                </a:solidFill>
              </a:rPr>
              <a:t> </a:t>
            </a:r>
            <a:r>
              <a:rPr lang="en-US" b="1" dirty="0" err="1" smtClean="0">
                <a:solidFill>
                  <a:srgbClr val="0070C0"/>
                </a:solidFill>
              </a:rPr>
              <a:t>tao</a:t>
            </a:r>
            <a:r>
              <a:rPr lang="en-US" b="1" dirty="0" smtClean="0">
                <a:solidFill>
                  <a:srgbClr val="0070C0"/>
                </a:solidFill>
              </a:rPr>
              <a:t> </a:t>
            </a:r>
            <a:r>
              <a:rPr lang="en-US" b="1" dirty="0" err="1" smtClean="0">
                <a:solidFill>
                  <a:srgbClr val="0070C0"/>
                </a:solidFill>
              </a:rPr>
              <a:t>matburi</a:t>
            </a:r>
            <a:r>
              <a:rPr lang="en-US" b="1" dirty="0" smtClean="0">
                <a:solidFill>
                  <a:srgbClr val="0070C0"/>
                </a:solidFill>
              </a:rPr>
              <a:t> kore </a:t>
            </a:r>
            <a:r>
              <a:rPr lang="en-US" b="1" dirty="0" err="1" smtClean="0">
                <a:solidFill>
                  <a:srgbClr val="0070C0"/>
                </a:solidFill>
              </a:rPr>
              <a:t>dilam</a:t>
            </a:r>
            <a:r>
              <a:rPr lang="en-US" b="1" dirty="0" smtClean="0">
                <a:solidFill>
                  <a:srgbClr val="0070C0"/>
                </a:solidFill>
              </a:rPr>
              <a:t>)</a:t>
            </a:r>
            <a:r>
              <a:rPr lang="en-US" b="1" dirty="0">
                <a:solidFill>
                  <a:srgbClr val="0070C0"/>
                </a:solidFill>
              </a:rPr>
              <a:t/>
            </a:r>
            <a:br>
              <a:rPr lang="en-US" b="1" dirty="0">
                <a:solidFill>
                  <a:srgbClr val="0070C0"/>
                </a:solidFill>
              </a:rPr>
            </a:br>
            <a:endParaRPr lang="en-US" b="1" dirty="0">
              <a:solidFill>
                <a:srgbClr val="0070C0"/>
              </a:solidFill>
            </a:endParaRPr>
          </a:p>
        </p:txBody>
      </p:sp>
    </p:spTree>
    <p:extLst>
      <p:ext uri="{BB962C8B-B14F-4D97-AF65-F5344CB8AC3E}">
        <p14:creationId xmlns:p14="http://schemas.microsoft.com/office/powerpoint/2010/main" val="55969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885" y="70338"/>
            <a:ext cx="11649807" cy="6278642"/>
          </a:xfrm>
          <a:prstGeom prst="rect">
            <a:avLst/>
          </a:prstGeom>
          <a:noFill/>
        </p:spPr>
        <p:txBody>
          <a:bodyPr wrap="square" rtlCol="0">
            <a:spAutoFit/>
          </a:bodyPr>
          <a:lstStyle/>
          <a:p>
            <a:r>
              <a:rPr lang="en-US" dirty="0"/>
              <a:t>2.a. </a:t>
            </a:r>
            <a:r>
              <a:rPr lang="en-US" sz="1600" dirty="0"/>
              <a:t>Peer-to-peer (P2P) systems and client-server systems are two different models for network communication and resource sharing. Each has its own advantages and disadvantages. Here are some advantages of P2P systems over client-server systems in the context of operating systems</a:t>
            </a:r>
            <a:r>
              <a:rPr lang="en-US" sz="1600" dirty="0" smtClean="0"/>
              <a:t>:</a:t>
            </a:r>
          </a:p>
          <a:p>
            <a:r>
              <a:rPr lang="en-US" sz="1600" b="1" dirty="0"/>
              <a:t>Decentralization:</a:t>
            </a:r>
          </a:p>
          <a:p>
            <a:r>
              <a:rPr lang="en-US" sz="1600" b="1" dirty="0"/>
              <a:t>P2P</a:t>
            </a:r>
            <a:r>
              <a:rPr lang="en-US" sz="1600" dirty="0"/>
              <a:t>: There is no central server in a peer-to-peer network, which means that no single point of failure exists. This makes the system more robust and less vulnerable to outages or attacks that might affect a central server.</a:t>
            </a:r>
          </a:p>
          <a:p>
            <a:r>
              <a:rPr lang="en-US" sz="1600" b="1" dirty="0"/>
              <a:t>Client-Server</a:t>
            </a:r>
            <a:r>
              <a:rPr lang="en-US" sz="1600" dirty="0"/>
              <a:t>: In contrast, client-server systems rely on a central server. If the server goes down, the whole network can become inaccessible.</a:t>
            </a:r>
          </a:p>
          <a:p>
            <a:r>
              <a:rPr lang="en-US" sz="1600" b="1" dirty="0"/>
              <a:t>Scalability:</a:t>
            </a:r>
          </a:p>
          <a:p>
            <a:r>
              <a:rPr lang="en-US" sz="1600" b="1" dirty="0"/>
              <a:t>P2P</a:t>
            </a:r>
            <a:r>
              <a:rPr lang="en-US" sz="1600" dirty="0"/>
              <a:t>: Peer-to-peer networks can easily scale as more peers join the network. Each peer contributes resources (like bandwidth, storage, and processing power), which can improve the overall performance as the network grows.</a:t>
            </a:r>
          </a:p>
          <a:p>
            <a:r>
              <a:rPr lang="en-US" sz="1600" b="1" dirty="0"/>
              <a:t>Client-Server</a:t>
            </a:r>
            <a:r>
              <a:rPr lang="en-US" sz="1600" dirty="0"/>
              <a:t>: In a client-server model, the server needs to handle all the requests from clients. As the number of clients increases, the server can become a bottleneck, requiring expensive upgrades to maintain performance.</a:t>
            </a:r>
          </a:p>
          <a:p>
            <a:r>
              <a:rPr lang="en-US" sz="1600" b="1" dirty="0"/>
              <a:t>Cost Efficiency:</a:t>
            </a:r>
          </a:p>
          <a:p>
            <a:r>
              <a:rPr lang="en-US" sz="1600" b="1" dirty="0"/>
              <a:t>P2P</a:t>
            </a:r>
            <a:r>
              <a:rPr lang="en-US" sz="1600" dirty="0"/>
              <a:t>: P2P systems do not require dedicated servers, reducing the costs associated with maintaining a central server. Peers share their resources, leading to lower overall costs.</a:t>
            </a:r>
          </a:p>
          <a:p>
            <a:r>
              <a:rPr lang="en-US" sz="1600" b="1" dirty="0"/>
              <a:t>Client-Server</a:t>
            </a:r>
            <a:r>
              <a:rPr lang="en-US" sz="1600" dirty="0"/>
              <a:t>: Running a client-server network typically requires investment in high-performance server hardware and maintenance, which can be costly.</a:t>
            </a:r>
          </a:p>
          <a:p>
            <a:r>
              <a:rPr lang="en-US" sz="1600" b="1" dirty="0"/>
              <a:t>Resource Sharing:</a:t>
            </a:r>
          </a:p>
          <a:p>
            <a:r>
              <a:rPr lang="en-US" sz="1600" b="1" dirty="0"/>
              <a:t>P2P</a:t>
            </a:r>
            <a:r>
              <a:rPr lang="en-US" sz="1600" dirty="0"/>
              <a:t>: In P2P systems, each peer can share resources directly with other peers. This direct sharing can be more efficient and flexible, as peers can share files, bandwidth, and processing power without relying on a central server.</a:t>
            </a:r>
          </a:p>
          <a:p>
            <a:r>
              <a:rPr lang="en-US" sz="1600" b="1" dirty="0"/>
              <a:t>Client-Server</a:t>
            </a:r>
            <a:r>
              <a:rPr lang="en-US" sz="1600" dirty="0"/>
              <a:t>: In a client-server system, resource sharing is typically mediated through the server, which can introduce delays and require more complex management.</a:t>
            </a:r>
          </a:p>
          <a:p>
            <a:r>
              <a:rPr lang="en-US" sz="1600" dirty="0"/>
              <a:t>These advantages make P2P systems particularly suitable for applications where decentralization, scalability, and cost efficiency are important, such as file sharing, </a:t>
            </a:r>
            <a:r>
              <a:rPr lang="en-US" sz="1600" dirty="0" err="1"/>
              <a:t>blockchain</a:t>
            </a:r>
            <a:r>
              <a:rPr lang="en-US" sz="1600" dirty="0"/>
              <a:t>, and distributed computing. </a:t>
            </a:r>
          </a:p>
        </p:txBody>
      </p:sp>
    </p:spTree>
    <p:extLst>
      <p:ext uri="{BB962C8B-B14F-4D97-AF65-F5344CB8AC3E}">
        <p14:creationId xmlns:p14="http://schemas.microsoft.com/office/powerpoint/2010/main" val="76086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262" y="246185"/>
            <a:ext cx="11509130" cy="7571303"/>
          </a:xfrm>
          <a:prstGeom prst="rect">
            <a:avLst/>
          </a:prstGeom>
          <a:noFill/>
        </p:spPr>
        <p:txBody>
          <a:bodyPr wrap="square" rtlCol="0">
            <a:spAutoFit/>
          </a:bodyPr>
          <a:lstStyle/>
          <a:p>
            <a:r>
              <a:rPr lang="en-US" dirty="0"/>
              <a:t>b. differences between symmetric and asymmetric </a:t>
            </a:r>
            <a:r>
              <a:rPr lang="en-US" dirty="0" smtClean="0"/>
              <a:t>multiprocessing?</a:t>
            </a:r>
          </a:p>
          <a:p>
            <a:r>
              <a:rPr lang="en-US" b="1" u="sng" dirty="0" smtClean="0"/>
              <a:t>Answer: </a:t>
            </a:r>
            <a:r>
              <a:rPr lang="en-US" dirty="0"/>
              <a:t>Symmetric multiprocessing (SMP) and asymmetric multiprocessing (AMP) are two different approaches to using multiple processors in a computer system. Here are the key differences between them</a:t>
            </a:r>
            <a:r>
              <a:rPr lang="en-US" dirty="0" smtClean="0"/>
              <a:t>:</a:t>
            </a:r>
          </a:p>
          <a:p>
            <a:r>
              <a:rPr lang="en-US" b="1" dirty="0"/>
              <a:t>Processor Roles:</a:t>
            </a:r>
          </a:p>
          <a:p>
            <a:r>
              <a:rPr lang="en-US" b="1" dirty="0"/>
              <a:t>Symmetric Multiprocessing (SMP)</a:t>
            </a:r>
            <a:r>
              <a:rPr lang="en-US" dirty="0"/>
              <a:t>: In SMP, all processors are identical and have equal access to memory and I/O devices. Each processor runs its own task, and they all share the same memory and operating system. Any processor can perform any task, and the load is evenly distributed among all processors.</a:t>
            </a:r>
          </a:p>
          <a:p>
            <a:r>
              <a:rPr lang="en-US" b="1" dirty="0"/>
              <a:t>Asymmetric Multiprocessing (AMP)</a:t>
            </a:r>
            <a:r>
              <a:rPr lang="en-US" dirty="0"/>
              <a:t>: In AMP, processors are not equal. One processor (often called the master) controls the system and assigns tasks to the other processors (called slaves). The master processor typically runs the operating system, while the slave processors handle specific tasks or workloads assigned by the master.</a:t>
            </a:r>
          </a:p>
          <a:p>
            <a:r>
              <a:rPr lang="en-US" b="1" dirty="0"/>
              <a:t>Memory Access:</a:t>
            </a:r>
          </a:p>
          <a:p>
            <a:r>
              <a:rPr lang="en-US" b="1" dirty="0"/>
              <a:t>SMP</a:t>
            </a:r>
            <a:r>
              <a:rPr lang="en-US" dirty="0"/>
              <a:t>: All processors share the same physical memory, and each processor can access all memory locations. This shared memory architecture allows for easier communication and data sharing between processors.</a:t>
            </a:r>
          </a:p>
          <a:p>
            <a:r>
              <a:rPr lang="en-US" b="1" dirty="0"/>
              <a:t>AMP</a:t>
            </a:r>
            <a:r>
              <a:rPr lang="en-US" dirty="0"/>
              <a:t>: Memory may be divided among processors, with each processor potentially having its own private memory. In some AMP systems, only the master processor has access to all memory, while the slave processors have access to their own local memory and only certain shared resources.</a:t>
            </a:r>
          </a:p>
          <a:p>
            <a:r>
              <a:rPr lang="en-US" b="1" dirty="0"/>
              <a:t>Task Scheduling:</a:t>
            </a:r>
          </a:p>
          <a:p>
            <a:r>
              <a:rPr lang="en-US" b="1" dirty="0"/>
              <a:t>SMP</a:t>
            </a:r>
            <a:r>
              <a:rPr lang="en-US" dirty="0"/>
              <a:t>: The operating system's scheduler can assign any task to any processor. Since all processors are equal, the scheduler can dynamically balance the load by distributing tasks evenly among the processors.</a:t>
            </a:r>
          </a:p>
          <a:p>
            <a:r>
              <a:rPr lang="en-US" b="1" dirty="0"/>
              <a:t>AMP</a:t>
            </a:r>
            <a:r>
              <a:rPr lang="en-US" dirty="0"/>
              <a:t>: The master processor is responsible for scheduling tasks and assigning them to the slave processors. The scheduling is typically static, with specific tasks assigned to specific processors</a:t>
            </a:r>
            <a:r>
              <a:rPr lang="en-US" dirty="0" smtClean="0"/>
              <a:t>.</a:t>
            </a:r>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97761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38" y="237392"/>
            <a:ext cx="11658600" cy="6740307"/>
          </a:xfrm>
          <a:prstGeom prst="rect">
            <a:avLst/>
          </a:prstGeom>
        </p:spPr>
        <p:txBody>
          <a:bodyPr wrap="square">
            <a:spAutoFit/>
          </a:bodyPr>
          <a:lstStyle/>
          <a:p>
            <a:endParaRPr lang="en-US" dirty="0"/>
          </a:p>
          <a:p>
            <a:r>
              <a:rPr lang="en-US" b="1" dirty="0"/>
              <a:t>Complexity:</a:t>
            </a:r>
          </a:p>
          <a:p>
            <a:r>
              <a:rPr lang="en-US" b="1" dirty="0"/>
              <a:t>SMP</a:t>
            </a:r>
            <a:r>
              <a:rPr lang="en-US" dirty="0"/>
              <a:t>: SMP systems are generally simpler to design and implement, as all processors are identical and share the same resources. The operating system and applications do not need to distinguish between processors.</a:t>
            </a:r>
          </a:p>
          <a:p>
            <a:r>
              <a:rPr lang="en-US" b="1" dirty="0"/>
              <a:t>AMP</a:t>
            </a:r>
            <a:r>
              <a:rPr lang="en-US" dirty="0"/>
              <a:t>: AMP systems are more complex because they require careful coordination between the master and slave processors. Different processors may run different operating systems or specialized code, and the system must manage the communication between them</a:t>
            </a:r>
            <a:r>
              <a:rPr lang="en-US" dirty="0" smtClean="0"/>
              <a:t>.</a:t>
            </a:r>
          </a:p>
          <a:p>
            <a:endParaRPr lang="en-US" dirty="0" smtClean="0"/>
          </a:p>
          <a:p>
            <a:r>
              <a:rPr lang="en-US" b="1" dirty="0" smtClean="0"/>
              <a:t>Three advantages of multi processor system:(</a:t>
            </a:r>
            <a:r>
              <a:rPr lang="en-US" b="1" dirty="0" err="1" smtClean="0"/>
              <a:t>jeta</a:t>
            </a:r>
            <a:r>
              <a:rPr lang="en-US" b="1" dirty="0" smtClean="0"/>
              <a:t> </a:t>
            </a:r>
            <a:r>
              <a:rPr lang="en-US" b="1" dirty="0" err="1" smtClean="0"/>
              <a:t>kothin</a:t>
            </a:r>
            <a:r>
              <a:rPr lang="en-US" b="1" dirty="0" smtClean="0"/>
              <a:t> </a:t>
            </a:r>
            <a:r>
              <a:rPr lang="en-US" b="1" dirty="0" err="1" smtClean="0"/>
              <a:t>lage</a:t>
            </a:r>
            <a:r>
              <a:rPr lang="en-US" b="1" dirty="0" smtClean="0"/>
              <a:t> ,1 ta </a:t>
            </a:r>
            <a:r>
              <a:rPr lang="en-US" b="1" dirty="0" err="1" smtClean="0"/>
              <a:t>komay</a:t>
            </a:r>
            <a:r>
              <a:rPr lang="en-US" b="1" dirty="0" smtClean="0"/>
              <a:t> </a:t>
            </a:r>
            <a:r>
              <a:rPr lang="en-US" b="1" dirty="0" err="1" smtClean="0"/>
              <a:t>nis</a:t>
            </a:r>
            <a:r>
              <a:rPr lang="en-US" b="1" dirty="0" smtClean="0"/>
              <a:t>)</a:t>
            </a:r>
          </a:p>
          <a:p>
            <a:r>
              <a:rPr lang="en-US" dirty="0" smtClean="0"/>
              <a:t>1.Since </a:t>
            </a:r>
            <a:r>
              <a:rPr lang="en-US" dirty="0"/>
              <a:t>more than one processors are working at a time, so more work is done in a shorter period of time. Throughput will be increased. </a:t>
            </a:r>
            <a:endParaRPr lang="en-US" dirty="0" smtClean="0"/>
          </a:p>
          <a:p>
            <a:r>
              <a:rPr lang="en-US" dirty="0" smtClean="0"/>
              <a:t>2.We </a:t>
            </a:r>
            <a:r>
              <a:rPr lang="en-US" dirty="0"/>
              <a:t>have more than one processor, so if one processor is not working then the job can be done with the help of other processors. This, in turn, increases reliability. </a:t>
            </a:r>
            <a:endParaRPr lang="en-US" dirty="0" smtClean="0"/>
          </a:p>
          <a:p>
            <a:r>
              <a:rPr lang="en-US" dirty="0" smtClean="0"/>
              <a:t>3. </a:t>
            </a:r>
            <a:r>
              <a:rPr lang="en-US" dirty="0"/>
              <a:t>If you are providing lots of work on one processor then it will result in more battery drain. But if the work is divided into various processors then it will provide a better battery efficiency. </a:t>
            </a:r>
            <a:endParaRPr lang="en-US" dirty="0" smtClean="0"/>
          </a:p>
          <a:p>
            <a:r>
              <a:rPr lang="en-US" dirty="0" smtClean="0"/>
              <a:t>4. </a:t>
            </a:r>
            <a:r>
              <a:rPr lang="en-US" dirty="0"/>
              <a:t>Multiprocessing is an example of true parallel processing i.e. more than one processes executing at the same time. </a:t>
            </a:r>
            <a:endParaRPr lang="en-US" dirty="0" smtClean="0"/>
          </a:p>
          <a:p>
            <a:r>
              <a:rPr lang="en-US" dirty="0"/>
              <a:t/>
            </a:r>
            <a:br>
              <a:rPr lang="en-US" dirty="0"/>
            </a:br>
            <a:r>
              <a:rPr lang="en-US" b="1" dirty="0" smtClean="0"/>
              <a:t>Disadvantages:(ques e 1 ta </a:t>
            </a:r>
            <a:r>
              <a:rPr lang="en-US" b="1" dirty="0" err="1" smtClean="0"/>
              <a:t>chaiche</a:t>
            </a:r>
            <a:r>
              <a:rPr lang="en-US" b="1" dirty="0" smtClean="0"/>
              <a:t>)</a:t>
            </a:r>
          </a:p>
          <a:p>
            <a:r>
              <a:rPr lang="en-US" dirty="0"/>
              <a:t>• As more than processors are working at a particular instant of time. So, the coordination between these is very complex. • Since, the buses, memory, and I/O devices are shared. So, if some processors are using some I/O then another processor has to wait for its turn and this will result in the reduction of throughput. </a:t>
            </a:r>
            <a:endParaRPr lang="en-US" dirty="0" smtClean="0"/>
          </a:p>
          <a:p>
            <a:r>
              <a:rPr lang="en-US" dirty="0" smtClean="0"/>
              <a:t>• </a:t>
            </a:r>
            <a:r>
              <a:rPr lang="en-US" dirty="0"/>
              <a:t>To have the efficient working of all the processors at a time, we need to have a large main memory and this, in turn, increase the cost. </a:t>
            </a:r>
            <a:r>
              <a:rPr lang="en-US" dirty="0"/>
              <a:t/>
            </a:r>
            <a:br>
              <a:rPr lang="en-US" dirty="0"/>
            </a:br>
            <a:endParaRPr lang="en-US" b="1" dirty="0"/>
          </a:p>
        </p:txBody>
      </p:sp>
    </p:spTree>
    <p:extLst>
      <p:ext uri="{BB962C8B-B14F-4D97-AF65-F5344CB8AC3E}">
        <p14:creationId xmlns:p14="http://schemas.microsoft.com/office/powerpoint/2010/main" val="408789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092" y="0"/>
            <a:ext cx="11816862" cy="6463308"/>
          </a:xfrm>
          <a:prstGeom prst="rect">
            <a:avLst/>
          </a:prstGeom>
          <a:noFill/>
        </p:spPr>
        <p:txBody>
          <a:bodyPr wrap="square" rtlCol="0">
            <a:spAutoFit/>
          </a:bodyPr>
          <a:lstStyle/>
          <a:p>
            <a:r>
              <a:rPr lang="en-US" dirty="0" smtClean="0"/>
              <a:t>c.</a:t>
            </a:r>
            <a:r>
              <a:rPr lang="en-US" dirty="0">
                <a:hlinkClick r:id="rId2"/>
              </a:rPr>
              <a:t> </a:t>
            </a:r>
            <a:br>
              <a:rPr lang="en-US" dirty="0">
                <a:hlinkClick r:id="rId2"/>
              </a:rPr>
            </a:br>
            <a:r>
              <a:rPr lang="en-US" dirty="0">
                <a:hlinkClick r:id="rId2"/>
              </a:rPr>
              <a:t>#</a:t>
            </a:r>
            <a:r>
              <a:rPr lang="en-US" dirty="0" err="1">
                <a:hlinkClick r:id="rId2"/>
              </a:rPr>
              <a:t>RealTimeOperatingSystem</a:t>
            </a:r>
            <a:r>
              <a:rPr lang="en-US" dirty="0"/>
              <a:t> The Real-time Operating Systems are used in the situation where we are dealing with some real-time data. So, as soon as the data comes, the execution of the process should be done and there should be no </a:t>
            </a:r>
            <a:r>
              <a:rPr lang="en-US" dirty="0" err="1"/>
              <a:t>dealy</a:t>
            </a:r>
            <a:r>
              <a:rPr lang="en-US" dirty="0"/>
              <a:t> i.e. no buffer delays should be there. Real-time OS is a time-sharing system that is based on the concept of clock interrupt. So, whenever you want to process a large number of request in a very short period of time, then you should use Real-time Operating System. For example, the details of the temperature of the petroleum industry are very crucial and this should be done in real-time and in a very short period of time. A small delay can result in a life-death situation. So, this is done with the help of Real-time Operating System. </a:t>
            </a:r>
            <a:endParaRPr lang="en-US" dirty="0" smtClean="0"/>
          </a:p>
          <a:p>
            <a:r>
              <a:rPr lang="en-US" dirty="0" smtClean="0"/>
              <a:t>There </a:t>
            </a:r>
            <a:r>
              <a:rPr lang="en-US" dirty="0"/>
              <a:t>are two types of Real-time Operating System: </a:t>
            </a:r>
            <a:endParaRPr lang="en-US" dirty="0" smtClean="0"/>
          </a:p>
          <a:p>
            <a:endParaRPr lang="en-US" dirty="0" smtClean="0"/>
          </a:p>
          <a:p>
            <a:r>
              <a:rPr lang="en-US" dirty="0" smtClean="0">
                <a:hlinkClick r:id="rId3"/>
              </a:rPr>
              <a:t>#</a:t>
            </a:r>
            <a:r>
              <a:rPr lang="en-US" dirty="0" err="1">
                <a:hlinkClick r:id="rId3"/>
              </a:rPr>
              <a:t>HardRealTime</a:t>
            </a:r>
            <a:r>
              <a:rPr lang="en-US" dirty="0"/>
              <a:t>: In this type, a small delay can lead to drastic change. So, when the time constraint is very important then we use the Hard Real-time. </a:t>
            </a:r>
            <a:endParaRPr lang="en-US" dirty="0" smtClean="0"/>
          </a:p>
          <a:p>
            <a:endParaRPr lang="en-US" dirty="0" smtClean="0"/>
          </a:p>
          <a:p>
            <a:r>
              <a:rPr lang="en-US" dirty="0" smtClean="0">
                <a:hlinkClick r:id="rId4"/>
              </a:rPr>
              <a:t>#</a:t>
            </a:r>
            <a:r>
              <a:rPr lang="en-US" dirty="0" err="1">
                <a:hlinkClick r:id="rId4"/>
              </a:rPr>
              <a:t>SoftRealTime</a:t>
            </a:r>
            <a:r>
              <a:rPr lang="en-US" dirty="0"/>
              <a:t>: Here, the time constraint is not that important but here also we are dealing with some real-time data. </a:t>
            </a:r>
            <a:endParaRPr lang="en-US" dirty="0" smtClean="0"/>
          </a:p>
          <a:p>
            <a:endParaRPr lang="en-US" dirty="0" smtClean="0"/>
          </a:p>
          <a:p>
            <a:r>
              <a:rPr lang="en-US" dirty="0" smtClean="0">
                <a:hlinkClick r:id="rId5"/>
              </a:rPr>
              <a:t>#</a:t>
            </a:r>
            <a:r>
              <a:rPr lang="en-US" dirty="0" err="1">
                <a:hlinkClick r:id="rId5"/>
              </a:rPr>
              <a:t>AdvantagesOfRealTimeOperatingSystem</a:t>
            </a:r>
            <a:r>
              <a:rPr lang="en-US" dirty="0"/>
              <a:t> </a:t>
            </a:r>
            <a:endParaRPr lang="en-US" dirty="0" smtClean="0"/>
          </a:p>
          <a:p>
            <a:pPr marL="342900" indent="-342900">
              <a:buAutoNum type="arabicPeriod"/>
            </a:pPr>
            <a:r>
              <a:rPr lang="en-US" dirty="0" smtClean="0"/>
              <a:t>There </a:t>
            </a:r>
            <a:r>
              <a:rPr lang="en-US" dirty="0"/>
              <a:t>is maximum utilization of devices and resources</a:t>
            </a:r>
            <a:r>
              <a:rPr lang="en-US" dirty="0" smtClean="0"/>
              <a:t>.</a:t>
            </a:r>
          </a:p>
          <a:p>
            <a:r>
              <a:rPr lang="en-US" dirty="0" smtClean="0"/>
              <a:t> </a:t>
            </a:r>
            <a:r>
              <a:rPr lang="en-US" dirty="0"/>
              <a:t>2. These systems are almost error-free. </a:t>
            </a:r>
            <a:endParaRPr lang="en-US" dirty="0" smtClean="0"/>
          </a:p>
          <a:p>
            <a:endParaRPr lang="en-US" dirty="0" smtClean="0"/>
          </a:p>
          <a:p>
            <a:r>
              <a:rPr lang="en-US" dirty="0" smtClean="0">
                <a:hlinkClick r:id="rId6"/>
              </a:rPr>
              <a:t>#</a:t>
            </a:r>
            <a:r>
              <a:rPr lang="en-US" dirty="0" err="1">
                <a:hlinkClick r:id="rId6"/>
              </a:rPr>
              <a:t>DisadvantagesRealTimeOperatingSystem</a:t>
            </a:r>
            <a:r>
              <a:rPr lang="en-US" dirty="0"/>
              <a:t> </a:t>
            </a:r>
            <a:endParaRPr lang="en-US" dirty="0" smtClean="0"/>
          </a:p>
          <a:p>
            <a:pPr marL="342900" indent="-342900">
              <a:buAutoNum type="arabicPeriod"/>
            </a:pPr>
            <a:r>
              <a:rPr lang="en-US" dirty="0" smtClean="0"/>
              <a:t>The </a:t>
            </a:r>
            <a:r>
              <a:rPr lang="en-US" dirty="0"/>
              <a:t>algorithms used in Real-time Operating System is very complex. </a:t>
            </a:r>
            <a:endParaRPr lang="en-US" dirty="0" smtClean="0"/>
          </a:p>
          <a:p>
            <a:r>
              <a:rPr lang="en-US" dirty="0" smtClean="0"/>
              <a:t>2</a:t>
            </a:r>
            <a:r>
              <a:rPr lang="en-US" dirty="0"/>
              <a:t>. Specific device drivers are used for responding to the interrupts as soon as possible. </a:t>
            </a:r>
            <a:r>
              <a:rPr lang="en-US" dirty="0"/>
              <a:t/>
            </a:r>
            <a:br>
              <a:rPr lang="en-US" dirty="0"/>
            </a:br>
            <a:endParaRPr lang="en-US" dirty="0"/>
          </a:p>
        </p:txBody>
      </p:sp>
    </p:spTree>
    <p:extLst>
      <p:ext uri="{BB962C8B-B14F-4D97-AF65-F5344CB8AC3E}">
        <p14:creationId xmlns:p14="http://schemas.microsoft.com/office/powerpoint/2010/main" val="74779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1112</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Ques solve on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 solve on 2021</dc:title>
  <dc:creator>Suraiya Sweety</dc:creator>
  <cp:lastModifiedBy>Suraiya Sweety</cp:lastModifiedBy>
  <cp:revision>6</cp:revision>
  <dcterms:created xsi:type="dcterms:W3CDTF">2024-08-31T06:06:11Z</dcterms:created>
  <dcterms:modified xsi:type="dcterms:W3CDTF">2024-09-01T01:46:46Z</dcterms:modified>
</cp:coreProperties>
</file>