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6" r:id="rId10"/>
    <p:sldId id="268" r:id="rId11"/>
    <p:sldId id="25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Afsana/Documents/listings%20(Autosaved).xlsb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Afsana/Documents/listings%20(Autosaved).xlsb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Afsana/Documents/listings%20(Autosaved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Annual Host Service Fee of each Property Type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0865371007622"/>
          <c:y val="0.179637661707945"/>
          <c:w val="0.747415963298388"/>
          <c:h val="0.410655002710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Reference!$G$85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Reference!#REF!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Reference!#REF!</c15:sqref>
                        </c15:formulaRef>
                      </c:ext>
                    </c:extLst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2780528"/>
        <c:axId val="939739424"/>
      </c:barChart>
      <c:catAx>
        <c:axId val="94278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739424"/>
        <c:crosses val="autoZero"/>
        <c:auto val="1"/>
        <c:lblAlgn val="ctr"/>
        <c:lblOffset val="100"/>
        <c:noMultiLvlLbl val="0"/>
      </c:catAx>
      <c:valAx>
        <c:axId val="93973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78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50800" dir="5400000" sx="102000" sy="102000" algn="ctr" rotWithShape="0">
        <a:srgbClr val="000000">
          <a:alpha val="43137"/>
        </a:srgbClr>
      </a:outerShdw>
    </a:effectLst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Annual</a:t>
            </a:r>
            <a:r>
              <a:rPr lang="en-US" baseline="0"/>
              <a:t> Availability of each Property type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Reference!$A$59:$A$81</c:f>
              <c:strCache>
                <c:ptCount val="23"/>
                <c:pt idx="0">
                  <c:v>Private room in cottage</c:v>
                </c:pt>
                <c:pt idx="1">
                  <c:v>Private room in townhouse</c:v>
                </c:pt>
                <c:pt idx="2">
                  <c:v>Entire townhouse</c:v>
                </c:pt>
                <c:pt idx="3">
                  <c:v>Private room in condominium (condo)</c:v>
                </c:pt>
                <c:pt idx="4">
                  <c:v>Private room in bed and breakfast</c:v>
                </c:pt>
                <c:pt idx="5">
                  <c:v>Barn</c:v>
                </c:pt>
                <c:pt idx="6">
                  <c:v>Entire condominium (condo)</c:v>
                </c:pt>
                <c:pt idx="7">
                  <c:v>Private room in loft</c:v>
                </c:pt>
                <c:pt idx="8">
                  <c:v>Private room in rental unit</c:v>
                </c:pt>
                <c:pt idx="9">
                  <c:v>Entire residential home</c:v>
                </c:pt>
                <c:pt idx="10">
                  <c:v>Private room in residential home</c:v>
                </c:pt>
                <c:pt idx="11">
                  <c:v>Entire rental unit</c:v>
                </c:pt>
                <c:pt idx="12">
                  <c:v>Entire guest suite</c:v>
                </c:pt>
                <c:pt idx="13">
                  <c:v>Entire loft</c:v>
                </c:pt>
                <c:pt idx="14">
                  <c:v>Shared room in rental unit</c:v>
                </c:pt>
                <c:pt idx="15">
                  <c:v>Room in boutique hotel</c:v>
                </c:pt>
                <c:pt idx="16">
                  <c:v>Entire villa</c:v>
                </c:pt>
                <c:pt idx="17">
                  <c:v>Entire serviced apartment</c:v>
                </c:pt>
                <c:pt idx="18">
                  <c:v>Private room in villa</c:v>
                </c:pt>
                <c:pt idx="19">
                  <c:v>Shared room in condominium (condo)</c:v>
                </c:pt>
                <c:pt idx="20">
                  <c:v>Shared room in residential home</c:v>
                </c:pt>
                <c:pt idx="21">
                  <c:v>Private room in guest suite</c:v>
                </c:pt>
                <c:pt idx="22">
                  <c:v>Entire place</c:v>
                </c:pt>
              </c:strCache>
            </c:strRef>
          </c:cat>
          <c:val>
            <c:numRef>
              <c:f>Reference!$B$59:$B$81</c:f>
              <c:numCache>
                <c:formatCode>0.00</c:formatCode>
                <c:ptCount val="23"/>
                <c:pt idx="0">
                  <c:v>66.0</c:v>
                </c:pt>
                <c:pt idx="1">
                  <c:v>81.5</c:v>
                </c:pt>
                <c:pt idx="2">
                  <c:v>87.14285714285714</c:v>
                </c:pt>
                <c:pt idx="3">
                  <c:v>102.5</c:v>
                </c:pt>
                <c:pt idx="4">
                  <c:v>131.2777777777778</c:v>
                </c:pt>
                <c:pt idx="5">
                  <c:v>157.0</c:v>
                </c:pt>
                <c:pt idx="6">
                  <c:v>160.0</c:v>
                </c:pt>
                <c:pt idx="7">
                  <c:v>179.0</c:v>
                </c:pt>
                <c:pt idx="8">
                  <c:v>183.1656441717791</c:v>
                </c:pt>
                <c:pt idx="9">
                  <c:v>185.8888888888889</c:v>
                </c:pt>
                <c:pt idx="10">
                  <c:v>186.3010752688172</c:v>
                </c:pt>
                <c:pt idx="11">
                  <c:v>188.9171974522293</c:v>
                </c:pt>
                <c:pt idx="12">
                  <c:v>192.6875</c:v>
                </c:pt>
                <c:pt idx="13">
                  <c:v>220.6666666666667</c:v>
                </c:pt>
                <c:pt idx="14">
                  <c:v>227.25</c:v>
                </c:pt>
                <c:pt idx="15">
                  <c:v>254.4444444444445</c:v>
                </c:pt>
                <c:pt idx="16">
                  <c:v>265.6666666666666</c:v>
                </c:pt>
                <c:pt idx="17">
                  <c:v>267.5714285714286</c:v>
                </c:pt>
                <c:pt idx="18">
                  <c:v>294.0</c:v>
                </c:pt>
                <c:pt idx="19">
                  <c:v>302.0</c:v>
                </c:pt>
                <c:pt idx="20">
                  <c:v>334.0</c:v>
                </c:pt>
                <c:pt idx="21">
                  <c:v>344.0</c:v>
                </c:pt>
                <c:pt idx="22">
                  <c:v>362.5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7865904"/>
        <c:axId val="897838688"/>
      </c:barChart>
      <c:catAx>
        <c:axId val="88786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838688"/>
        <c:crosses val="autoZero"/>
        <c:auto val="1"/>
        <c:lblAlgn val="ctr"/>
        <c:lblOffset val="100"/>
        <c:noMultiLvlLbl val="0"/>
      </c:catAx>
      <c:valAx>
        <c:axId val="89783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86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innerShdw blurRad="63500" dist="50800" dir="2700000">
        <a:prstClr val="black">
          <a:alpha val="50000"/>
        </a:prstClr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Annual</a:t>
            </a:r>
            <a:r>
              <a:rPr lang="en-US" baseline="0"/>
              <a:t> Availabilty of Listings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Reference!$B$113</c:f>
              <c:strCache>
                <c:ptCount val="1"/>
                <c:pt idx="0">
                  <c:v>Count of Lisitings with amenities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Reference!$B$114:$B$128</c:f>
              <c:numCache>
                <c:formatCode>General</c:formatCode>
                <c:ptCount val="15"/>
                <c:pt idx="0">
                  <c:v>2.0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17.0</c:v>
                </c:pt>
                <c:pt idx="5">
                  <c:v>27.0</c:v>
                </c:pt>
                <c:pt idx="6">
                  <c:v>53.0</c:v>
                </c:pt>
                <c:pt idx="7">
                  <c:v>59.0</c:v>
                </c:pt>
                <c:pt idx="8">
                  <c:v>159.0</c:v>
                </c:pt>
                <c:pt idx="9">
                  <c:v>114.0</c:v>
                </c:pt>
                <c:pt idx="10">
                  <c:v>89.0</c:v>
                </c:pt>
                <c:pt idx="11">
                  <c:v>78.0</c:v>
                </c:pt>
                <c:pt idx="12">
                  <c:v>81.0</c:v>
                </c:pt>
                <c:pt idx="13">
                  <c:v>88.0</c:v>
                </c:pt>
                <c:pt idx="14">
                  <c:v>19.0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Reference!$A$114:$A$128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0.0</c:v>
                      </c:pt>
                      <c:pt idx="1">
                        <c:v>1.0</c:v>
                      </c:pt>
                      <c:pt idx="2">
                        <c:v>2.0</c:v>
                      </c:pt>
                      <c:pt idx="3">
                        <c:v>3.0</c:v>
                      </c:pt>
                      <c:pt idx="4">
                        <c:v>4.0</c:v>
                      </c:pt>
                      <c:pt idx="5">
                        <c:v>5.0</c:v>
                      </c:pt>
                      <c:pt idx="6">
                        <c:v>6.0</c:v>
                      </c:pt>
                      <c:pt idx="7">
                        <c:v>7.0</c:v>
                      </c:pt>
                      <c:pt idx="8">
                        <c:v>8.0</c:v>
                      </c:pt>
                      <c:pt idx="9">
                        <c:v>9.0</c:v>
                      </c:pt>
                      <c:pt idx="10">
                        <c:v>10.0</c:v>
                      </c:pt>
                      <c:pt idx="11">
                        <c:v>11.0</c:v>
                      </c:pt>
                      <c:pt idx="12">
                        <c:v>12.0</c:v>
                      </c:pt>
                      <c:pt idx="13">
                        <c:v>13.0</c:v>
                      </c:pt>
                      <c:pt idx="14">
                        <c:v>14.0</c:v>
                      </c:pt>
                    </c:numCache>
                  </c:numRef>
                </c15:cat>
              </c15:filteredCategoryTitle>
            </c:ext>
          </c:extLst>
        </c:ser>
        <c:ser>
          <c:idx val="1"/>
          <c:order val="1"/>
          <c:tx>
            <c:strRef>
              <c:f>Reference!$C$113</c:f>
              <c:strCache>
                <c:ptCount val="1"/>
                <c:pt idx="0">
                  <c:v>Average Annual Listing Availability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Reference!$C$114:$C$128</c:f>
              <c:numCache>
                <c:formatCode>0.00</c:formatCode>
                <c:ptCount val="15"/>
                <c:pt idx="0">
                  <c:v>272.0</c:v>
                </c:pt>
                <c:pt idx="1">
                  <c:v>180.5</c:v>
                </c:pt>
                <c:pt idx="2">
                  <c:v>211.75</c:v>
                </c:pt>
                <c:pt idx="3">
                  <c:v>226.3333333333333</c:v>
                </c:pt>
                <c:pt idx="4">
                  <c:v>190.1176470588235</c:v>
                </c:pt>
                <c:pt idx="5">
                  <c:v>177.8518518518518</c:v>
                </c:pt>
                <c:pt idx="6">
                  <c:v>189.2641509433962</c:v>
                </c:pt>
                <c:pt idx="7">
                  <c:v>181.5762711864407</c:v>
                </c:pt>
                <c:pt idx="8">
                  <c:v>229.8553459119497</c:v>
                </c:pt>
                <c:pt idx="9">
                  <c:v>164.1929824561404</c:v>
                </c:pt>
                <c:pt idx="10">
                  <c:v>208.314606741573</c:v>
                </c:pt>
                <c:pt idx="11">
                  <c:v>141.0897435897436</c:v>
                </c:pt>
                <c:pt idx="12">
                  <c:v>162.7407407407407</c:v>
                </c:pt>
                <c:pt idx="13">
                  <c:v>194.75</c:v>
                </c:pt>
                <c:pt idx="14">
                  <c:v>141.2105263157895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Reference!$A$114:$A$128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0.0</c:v>
                      </c:pt>
                      <c:pt idx="1">
                        <c:v>1.0</c:v>
                      </c:pt>
                      <c:pt idx="2">
                        <c:v>2.0</c:v>
                      </c:pt>
                      <c:pt idx="3">
                        <c:v>3.0</c:v>
                      </c:pt>
                      <c:pt idx="4">
                        <c:v>4.0</c:v>
                      </c:pt>
                      <c:pt idx="5">
                        <c:v>5.0</c:v>
                      </c:pt>
                      <c:pt idx="6">
                        <c:v>6.0</c:v>
                      </c:pt>
                      <c:pt idx="7">
                        <c:v>7.0</c:v>
                      </c:pt>
                      <c:pt idx="8">
                        <c:v>8.0</c:v>
                      </c:pt>
                      <c:pt idx="9">
                        <c:v>9.0</c:v>
                      </c:pt>
                      <c:pt idx="10">
                        <c:v>10.0</c:v>
                      </c:pt>
                      <c:pt idx="11">
                        <c:v>11.0</c:v>
                      </c:pt>
                      <c:pt idx="12">
                        <c:v>12.0</c:v>
                      </c:pt>
                      <c:pt idx="13">
                        <c:v>13.0</c:v>
                      </c:pt>
                      <c:pt idx="14">
                        <c:v>14.0</c:v>
                      </c:pt>
                    </c:numCache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2106016"/>
        <c:axId val="870506672"/>
      </c:lineChart>
      <c:catAx>
        <c:axId val="88210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506672"/>
        <c:crosses val="autoZero"/>
        <c:auto val="1"/>
        <c:lblAlgn val="ctr"/>
        <c:lblOffset val="100"/>
        <c:noMultiLvlLbl val="0"/>
      </c:catAx>
      <c:valAx>
        <c:axId val="87050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10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101600">
        <a:schemeClr val="accent1">
          <a:satMod val="175000"/>
          <a:alpha val="40000"/>
        </a:schemeClr>
      </a:glow>
      <a:innerShdw blurRad="63500" dist="50800" dir="10800000">
        <a:prstClr val="black">
          <a:alpha val="50000"/>
        </a:prstClr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Cambridge, MA Airbnb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Afsana Siraj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 Structure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Entire homes should decrease their price per night and charge a 12% cleaning fee, 5% guest fee, and 5% host service fee. These listings should have at least 7 of the basic amenities </a:t>
            </a:r>
          </a:p>
          <a:p>
            <a:r>
              <a:rPr lang="en-US" dirty="0" smtClean="0"/>
              <a:t>Private rooms should have as many amenities as they can and include a higher minimum nights. They should also decrease their price per night with a 14% cleaning fee and  4% host fee. This was people who stay in these listings will be there for longer periods. </a:t>
            </a:r>
          </a:p>
          <a:p>
            <a:r>
              <a:rPr lang="en-US" dirty="0" smtClean="0"/>
              <a:t>Shared rooms should have a lower minimum nights requirement, 2 nights. </a:t>
            </a:r>
            <a:r>
              <a:rPr lang="en-US" dirty="0"/>
              <a:t>T</a:t>
            </a:r>
            <a:r>
              <a:rPr lang="en-US" dirty="0" smtClean="0"/>
              <a:t>heir cleaning fee should be 11% and 3% host fee. Their price per night should increase to encourage shorter stays.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Factors to 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Host’s affect on booking rate</a:t>
            </a:r>
            <a:endParaRPr lang="en-US" b="1" dirty="0"/>
          </a:p>
          <a:p>
            <a:r>
              <a:rPr lang="en-US" dirty="0" smtClean="0"/>
              <a:t>Does a host’s verifications affect booking rate? </a:t>
            </a:r>
          </a:p>
          <a:p>
            <a:r>
              <a:rPr lang="en-US" dirty="0" smtClean="0"/>
              <a:t>Should the host aim to have a high acceptance rate? What are the factors being  considered to accept guests?</a:t>
            </a:r>
          </a:p>
          <a:p>
            <a:r>
              <a:rPr lang="en-US" dirty="0" smtClean="0"/>
              <a:t>Should hosts provide discounts to give guests an incentive to return</a:t>
            </a:r>
          </a:p>
          <a:p>
            <a:pPr marL="0" indent="0">
              <a:buNone/>
            </a:pPr>
            <a:r>
              <a:rPr lang="en-US" b="1" dirty="0" smtClean="0"/>
              <a:t>Listing’s descriptions</a:t>
            </a:r>
          </a:p>
          <a:p>
            <a:r>
              <a:rPr lang="en-US" dirty="0" smtClean="0"/>
              <a:t>Does a more detailed description help booking rate?</a:t>
            </a:r>
          </a:p>
          <a:p>
            <a:r>
              <a:rPr lang="en-US" dirty="0" smtClean="0"/>
              <a:t>Is a guest more likely to book a listing if there are more photos?</a:t>
            </a:r>
          </a:p>
          <a:p>
            <a:r>
              <a:rPr lang="en-US" dirty="0" smtClean="0"/>
              <a:t>What affect do reviews of a listing have on booking rate?</a:t>
            </a:r>
          </a:p>
          <a:p>
            <a:pPr marL="0" indent="0">
              <a:buNone/>
            </a:pPr>
            <a:r>
              <a:rPr lang="en-US" b="1" dirty="0" smtClean="0"/>
              <a:t>Location</a:t>
            </a:r>
          </a:p>
          <a:p>
            <a:r>
              <a:rPr lang="en-US" dirty="0" smtClean="0"/>
              <a:t>Does location affect annual revenue, can we use it to increase fees?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7403" y="2278505"/>
            <a:ext cx="3387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8052" y="3807502"/>
            <a:ext cx="5441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Questions?</a:t>
            </a:r>
            <a:endParaRPr lang="en-US" sz="60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AirBnb</a:t>
            </a:r>
            <a:r>
              <a:rPr lang="en-US" dirty="0" smtClean="0"/>
              <a:t> and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Airbnb, stands for “Air Bed and Breakfast,” it is a service that lets property owners rent out their spaces to travelers looking for a place to stay. </a:t>
            </a:r>
          </a:p>
          <a:p>
            <a:r>
              <a:rPr lang="en-US" sz="2200" dirty="0"/>
              <a:t>There are almost 800 different Airbnb’s in Cambridge Massachusetts</a:t>
            </a:r>
          </a:p>
          <a:p>
            <a:r>
              <a:rPr lang="en-US" sz="2200" dirty="0" smtClean="0"/>
              <a:t>Host’s are looking for </a:t>
            </a:r>
            <a:r>
              <a:rPr lang="en-US" sz="2200" dirty="0"/>
              <a:t>a way to maximize a </a:t>
            </a:r>
            <a:r>
              <a:rPr lang="en-US" sz="2200" dirty="0" smtClean="0"/>
              <a:t>their </a:t>
            </a:r>
            <a:r>
              <a:rPr lang="en-US" sz="2200" dirty="0"/>
              <a:t>yearly revenue and </a:t>
            </a:r>
            <a:r>
              <a:rPr lang="en-US" sz="2200" dirty="0" smtClean="0"/>
              <a:t>find </a:t>
            </a:r>
            <a:r>
              <a:rPr lang="en-US" sz="2200" dirty="0"/>
              <a:t>a fee </a:t>
            </a:r>
            <a:r>
              <a:rPr lang="en-US" sz="2200" dirty="0" smtClean="0"/>
              <a:t>structure</a:t>
            </a:r>
            <a:r>
              <a:rPr lang="en-US" sz="2200" dirty="0"/>
              <a:t> </a:t>
            </a:r>
            <a:r>
              <a:rPr lang="en-US" sz="2200" dirty="0" smtClean="0"/>
              <a:t>to help them achieve this</a:t>
            </a:r>
            <a:endParaRPr lang="en-US" sz="2200" dirty="0"/>
          </a:p>
          <a:p>
            <a:r>
              <a:rPr lang="en-US" sz="2200" dirty="0" smtClean="0"/>
              <a:t>This analysis will look at how property types and amenities are linked to their booking rates. Find what amenities each property type should have so a host can increase their chances of getting booked and maximize profit.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</a:t>
            </a:r>
            <a:r>
              <a:rPr lang="en-US" dirty="0" smtClean="0"/>
              <a:t>are the property types that are offered and what is their average availability in a year?</a:t>
            </a:r>
          </a:p>
          <a:p>
            <a:pPr lvl="0"/>
            <a:r>
              <a:rPr lang="en-US" dirty="0" smtClean="0"/>
              <a:t>What is the profit of these property types for the year?</a:t>
            </a:r>
          </a:p>
          <a:p>
            <a:pPr lvl="0"/>
            <a:r>
              <a:rPr lang="en-US" dirty="0" smtClean="0"/>
              <a:t>What are the essential amenities? Which of the listings offer these essential amenities?</a:t>
            </a:r>
          </a:p>
          <a:p>
            <a:pPr lvl="0"/>
            <a:r>
              <a:rPr lang="en-US" dirty="0" smtClean="0"/>
              <a:t> What is the impact of these amenities on the average profit for these hosts?</a:t>
            </a:r>
            <a:endParaRPr lang="en-US" dirty="0"/>
          </a:p>
          <a:p>
            <a:pPr lvl="0"/>
            <a:r>
              <a:rPr lang="en-US" dirty="0"/>
              <a:t>What kind of impact do they have on booking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739" y="1330159"/>
            <a:ext cx="4989227" cy="1371600"/>
          </a:xfrm>
        </p:spPr>
        <p:txBody>
          <a:bodyPr/>
          <a:lstStyle/>
          <a:p>
            <a:r>
              <a:rPr lang="en-US" dirty="0" smtClean="0"/>
              <a:t>Property Types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799" y="3507644"/>
            <a:ext cx="4407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Types of rooms: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Entire house/ apartment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Private room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Shared room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 smtClean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367155"/>
              </p:ext>
            </p:extLst>
          </p:nvPr>
        </p:nvGraphicFramePr>
        <p:xfrm>
          <a:off x="5473908" y="449691"/>
          <a:ext cx="6280878" cy="5906137"/>
        </p:xfrm>
        <a:graphic>
          <a:graphicData uri="http://schemas.openxmlformats.org/drawingml/2006/table">
            <a:tbl>
              <a:tblPr/>
              <a:tblGrid>
                <a:gridCol w="2708094"/>
                <a:gridCol w="1748384"/>
                <a:gridCol w="1824400"/>
              </a:tblGrid>
              <a:tr h="3986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Property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Types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Average of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Annual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Availability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Minimum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Nights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Entire home/apt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191.13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36.33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Barn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157.00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condominium (condo)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160.00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48.73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guest suite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192.69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21.88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loft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220.67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place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362.50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rental unit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188.92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33.55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residential home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185.89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30.03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serviced apartment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267.57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58.77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townhouse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87.14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32.43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villa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265.67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40.67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Private room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181.08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27.84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bed and breakfast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131.28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6.83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condominium (condo)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102.50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35.33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cottage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guest suite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344.00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loft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179.00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91.00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rental unit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183.17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33.71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residential home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186.30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19.83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townhouse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81.50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villa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294.00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Room in boutique hotel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254.44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21.11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Shared room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257.50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76.00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Shared room in condominium (condo)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302.00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91.00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Shared room in rental unit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227.25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91.00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Shared room in residential home</a:t>
                      </a:r>
                    </a:p>
                  </a:txBody>
                  <a:tcPr marL="52664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334.00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</a:t>
                      </a: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982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r-H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777" marR="8777" marT="877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0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3666" y="824458"/>
            <a:ext cx="1768839" cy="266824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These are the property types and the average profit they made in one year with minimum night requirements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844451"/>
              </p:ext>
            </p:extLst>
          </p:nvPr>
        </p:nvGraphicFramePr>
        <p:xfrm>
          <a:off x="527158" y="642594"/>
          <a:ext cx="8811714" cy="5482012"/>
        </p:xfrm>
        <a:graphic>
          <a:graphicData uri="http://schemas.openxmlformats.org/drawingml/2006/table">
            <a:tbl>
              <a:tblPr/>
              <a:tblGrid>
                <a:gridCol w="2204581"/>
                <a:gridCol w="1030792"/>
                <a:gridCol w="1064302"/>
                <a:gridCol w="1019331"/>
                <a:gridCol w="1184223"/>
                <a:gridCol w="1019331"/>
                <a:gridCol w="1289154"/>
              </a:tblGrid>
              <a:tr h="17849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Property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Average of </a:t>
                      </a: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yearly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availability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Average of </a:t>
                      </a: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minimum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nights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Average of </a:t>
                      </a: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price per night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Total Cost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Cleaning Fee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Host Service Fee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Shared room in residential home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334.00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$40.00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$1,240.00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$173.60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$37.20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place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362.50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$356.00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$26,700.00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$3,738.00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$801.00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loft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$190.00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$54,846.67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$7,678.53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$1,645.40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guest suite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344.00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$67.50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$66,622.50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$9,327.15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$1,998.68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cottage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$93.00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$111,228.00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$15,571.92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$3,336.84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bed and breakfast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131.28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$98.11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$156,693.44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$21,937.08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$4,700.80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14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Shared room in condominium (condo)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302.00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$50.00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$286,650.00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$40,131.00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$8,599.50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villa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294.00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$136.10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$289,893.00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$40,585.02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$8,696.79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residential home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186.30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19.83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$112.47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$398,518.64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$55,792.61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$11,955.56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rental unit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183.17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33.71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$96.53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$591,638.10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$82,829.33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$17,749.14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Room in boutique hotel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254.44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$312.00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$728,192.59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$101,946.96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$21,845.78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guest suite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192.69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$194.25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$732,193.51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$102,507.09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$21,965.81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14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condominium (condo)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102.50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$87.94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$815,684.72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$114,195.86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$24,470.54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157.00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$140.00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$873,600.00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$122,304.00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$26,208.00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serviced apartment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267.57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58.77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$173.23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$991,909.63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$138,867.35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$29,757.29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townhouse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81.50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$116.25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$1,054,620.00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$147,646.80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$31,638.60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187.60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33.22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$183.16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$1,079,519.56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$151,132.74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$32,385.59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Private room in loft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179.00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$67.00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$1,134,042.00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$158,765.88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$34,021.26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rental unit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188.92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33.55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$224.51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$1,326,364.29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$185,691.00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$39,790.93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villa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265.67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$373.33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$1,508,100.74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$211,134.10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$45,243.02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Shared room in rental unit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227.25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$149.00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$1,867,752.25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$261,485.32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$56,032.57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condominium (condo)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48.73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$202.15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$2,019,249.32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$282,694.91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$60,577.48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residential home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185.89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$389.69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$2,095,897.00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$293,425.58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$62,876.91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17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Entire townhouse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87.14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32.43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$507.29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$4,570,903.10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$639,926.43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$137,127.09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53666" y="3907818"/>
            <a:ext cx="19187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This table includes a 14% cleaning fee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And a 3% host service fee, showing how much listings made their host on average in a year</a:t>
            </a:r>
          </a:p>
        </p:txBody>
      </p:sp>
    </p:spTree>
    <p:extLst>
      <p:ext uri="{BB962C8B-B14F-4D97-AF65-F5344CB8AC3E}">
        <p14:creationId xmlns:p14="http://schemas.microsoft.com/office/powerpoint/2010/main" val="3078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64" y="694649"/>
            <a:ext cx="4734393" cy="1371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These are the graphs for availability for each property type and average host service fee for each property type</a:t>
            </a:r>
            <a:endParaRPr lang="en-US" sz="1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14165614"/>
              </p:ext>
            </p:extLst>
          </p:nvPr>
        </p:nvGraphicFramePr>
        <p:xfrm>
          <a:off x="299803" y="2518348"/>
          <a:ext cx="6070517" cy="3897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820524" y="4107304"/>
            <a:ext cx="4304675" cy="17448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Private rooms have the best chance of being booked, they also have charge the least host service fee. </a:t>
            </a:r>
          </a:p>
          <a:p>
            <a:pPr marL="0" indent="0">
              <a:buNone/>
            </a:pPr>
            <a:r>
              <a:rPr lang="en-US" dirty="0" smtClean="0"/>
              <a:t>More people seem to book private property types than shared rooms</a:t>
            </a:r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860704"/>
              </p:ext>
            </p:extLst>
          </p:nvPr>
        </p:nvGraphicFramePr>
        <p:xfrm>
          <a:off x="6370320" y="242550"/>
          <a:ext cx="5546859" cy="343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6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Amenities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014194"/>
            <a:ext cx="3160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Dishes and Silverware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Heating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 Unit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Parking</a:t>
            </a:r>
            <a:r>
              <a:rPr lang="en-US" dirty="0"/>
              <a:t> </a:t>
            </a:r>
            <a:r>
              <a:rPr lang="en-US" dirty="0" smtClean="0"/>
              <a:t>on premises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Wifi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Cooking Basics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Hot water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Bed linens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Dedicated workspace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Washer/ dryer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Extra Pillows/ blankets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Essentials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Long term stays allowed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597369"/>
              </p:ext>
            </p:extLst>
          </p:nvPr>
        </p:nvGraphicFramePr>
        <p:xfrm>
          <a:off x="5480362" y="1813809"/>
          <a:ext cx="5522418" cy="2013766"/>
        </p:xfrm>
        <a:graphic>
          <a:graphicData uri="http://schemas.openxmlformats.org/drawingml/2006/table">
            <a:tbl>
              <a:tblPr/>
              <a:tblGrid>
                <a:gridCol w="1558381"/>
                <a:gridCol w="1340759"/>
                <a:gridCol w="1337236"/>
                <a:gridCol w="1286042"/>
              </a:tblGrid>
              <a:tr h="476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Has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at least 7 of the basic amenities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Has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the Essentials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3417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34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not have at least 7 amenities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at least 7 basic amenities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80362" y="4352459"/>
            <a:ext cx="55224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More than 95% of the listings have the essentials, (which are toilet paper, soap,</a:t>
            </a:r>
            <a:r>
              <a:rPr lang="en-US" sz="1400" dirty="0"/>
              <a:t> </a:t>
            </a:r>
            <a:r>
              <a:rPr lang="en-US" sz="1400" dirty="0" smtClean="0"/>
              <a:t>one </a:t>
            </a:r>
            <a:r>
              <a:rPr lang="en-US" sz="1400" dirty="0"/>
              <a:t>towel per </a:t>
            </a:r>
            <a:r>
              <a:rPr lang="en-US" sz="1400" dirty="0" smtClean="0"/>
              <a:t>guest, one </a:t>
            </a:r>
            <a:r>
              <a:rPr lang="en-US" sz="1400" dirty="0"/>
              <a:t>pillow per </a:t>
            </a:r>
            <a:r>
              <a:rPr lang="en-US" sz="1400" dirty="0" smtClean="0"/>
              <a:t>guest and linens </a:t>
            </a:r>
            <a:r>
              <a:rPr lang="en-US" sz="1400" dirty="0"/>
              <a:t>for each guest </a:t>
            </a:r>
            <a:r>
              <a:rPr lang="en-US" sz="1400" dirty="0" smtClean="0"/>
              <a:t>bed) 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42205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Revenue based on Amenities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431156"/>
              </p:ext>
            </p:extLst>
          </p:nvPr>
        </p:nvGraphicFramePr>
        <p:xfrm>
          <a:off x="1066800" y="1813805"/>
          <a:ext cx="9531246" cy="4527593"/>
        </p:xfrm>
        <a:graphic>
          <a:graphicData uri="http://schemas.openxmlformats.org/drawingml/2006/table">
            <a:tbl>
              <a:tblPr/>
              <a:tblGrid>
                <a:gridCol w="1121764"/>
                <a:gridCol w="1139252"/>
                <a:gridCol w="1978702"/>
                <a:gridCol w="1543987"/>
                <a:gridCol w="1409075"/>
                <a:gridCol w="1094282"/>
                <a:gridCol w="1244184"/>
              </a:tblGrid>
              <a:tr h="389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Number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of Amenities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Listings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with Amenities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Average of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Yearly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Availability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Average of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price per night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Annual Revenue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Cleaning Fee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Host Service Fee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25596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$66.00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$6,138.00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$859.32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$184.14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5596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$91.50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$8,509.50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$1,191.33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$255.29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55967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211.8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$78.75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$7,323.75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$1,025.33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$219.71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5596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226.3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$90.33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$8,401.00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$1,176.14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$252.03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5596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190.1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$109.88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$10,219.06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$1,430.67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$306.57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5596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177.9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$103.78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$9,651.33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$1,351.19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$289.54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5596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189.3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$108.91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$10,128.23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$1,417.95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$303.85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5596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181.6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$112.00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$10,416.00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$1,458.24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$312.48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5596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229.9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$176.11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$16,377.94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$2,292.91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$491.34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5596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164.2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$239.98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$22,318.37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$3,124.57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$669.55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5596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208.3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$184.53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$17,161.11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$2,402.56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$514.83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55967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141.1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$163.04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$15,162.58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$2,122.76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$454.88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55967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162.7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$195.62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$18,192.41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$2,546.94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$545.77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55967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$254.27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$23,647.36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$3,310.63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$709.42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9864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141.2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$274.63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$25,540.74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$3,575.70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$766.22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5596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1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7" y="1621769"/>
            <a:ext cx="2938071" cy="370257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This is the annual availability of a unit based on the amenities of each listing. </a:t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The listings without basic amenities had a high availability. Indicating there were less bookings. </a:t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The listings with all the basic amenities also has the least availability throughout the year.</a:t>
            </a:r>
            <a:endParaRPr lang="en-US" sz="16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088513"/>
              </p:ext>
            </p:extLst>
          </p:nvPr>
        </p:nvGraphicFramePr>
        <p:xfrm>
          <a:off x="599607" y="642594"/>
          <a:ext cx="7884827" cy="566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3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1349</TotalTime>
  <Words>1378</Words>
  <Application>Microsoft Macintosh PowerPoint</Application>
  <PresentationFormat>Widescreen</PresentationFormat>
  <Paragraphs>447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Abadi MT Condensed Extra Bold</vt:lpstr>
      <vt:lpstr>Calibri</vt:lpstr>
      <vt:lpstr>Century Gothic</vt:lpstr>
      <vt:lpstr>Garamond</vt:lpstr>
      <vt:lpstr>Arial</vt:lpstr>
      <vt:lpstr>Savon</vt:lpstr>
      <vt:lpstr>Cambridge, MA Airbnb analysis</vt:lpstr>
      <vt:lpstr>About AirBnb and the Problem</vt:lpstr>
      <vt:lpstr>Questions</vt:lpstr>
      <vt:lpstr>Property Types </vt:lpstr>
      <vt:lpstr>These are the property types and the average profit they made in one year with minimum night requirements </vt:lpstr>
      <vt:lpstr>These are the graphs for availability for each property type and average host service fee for each property type</vt:lpstr>
      <vt:lpstr>Basic Amenities</vt:lpstr>
      <vt:lpstr>Revenue based on Amenities</vt:lpstr>
      <vt:lpstr>This is the annual availability of a unit based on the amenities of each listing.   The listings without basic amenities had a high availability. Indicating there were less bookings.   The listings with all the basic amenities also has the least availability throughout the year.</vt:lpstr>
      <vt:lpstr>Fee Structure Recommendation</vt:lpstr>
      <vt:lpstr>Other Factors to Analyze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Cambridge, MA Airbnb analysis</dc:title>
  <dc:creator>afsanax16@aol.com</dc:creator>
  <cp:lastModifiedBy>afsanax16@aol.com</cp:lastModifiedBy>
  <cp:revision>24</cp:revision>
  <dcterms:created xsi:type="dcterms:W3CDTF">2021-10-19T04:54:24Z</dcterms:created>
  <dcterms:modified xsi:type="dcterms:W3CDTF">2021-10-20T03:24:18Z</dcterms:modified>
</cp:coreProperties>
</file>