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8"/>
  </p:notesMasterIdLst>
  <p:handoutMasterIdLst>
    <p:handoutMasterId r:id="rId19"/>
  </p:handoutMasterIdLst>
  <p:sldIdLst>
    <p:sldId id="257" r:id="rId2"/>
    <p:sldId id="258" r:id="rId3"/>
    <p:sldId id="259" r:id="rId4"/>
    <p:sldId id="260" r:id="rId5"/>
    <p:sldId id="262" r:id="rId6"/>
    <p:sldId id="263" r:id="rId7"/>
    <p:sldId id="264" r:id="rId8"/>
    <p:sldId id="27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A0D4D3"/>
    <a:srgbClr val="33CCFF"/>
    <a:srgbClr val="008080"/>
    <a:srgbClr val="003399"/>
    <a:srgbClr val="990033"/>
    <a:srgbClr val="9BE5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3" d="2"/>
        <a:sy n="3" d="2"/>
      </p:scale>
      <p:origin x="0" y="0"/>
    </p:cViewPr>
  </p:notesTextViewPr>
  <p:notesViewPr>
    <p:cSldViewPr snapToGrid="0">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t>10/30/2023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t>10/30/2023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2" y="295863"/>
            <a:ext cx="12188827" cy="6323264"/>
            <a:chOff x="-2" y="295863"/>
            <a:chExt cx="12188827" cy="6323264"/>
          </a:xfrm>
        </p:grpSpPr>
        <p:sp>
          <p:nvSpPr>
            <p:cNvPr id="33" name="Rectangle 32"/>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4" name="Rectangle 33"/>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5" name="Rectangle 34"/>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6" name="Oval 2"/>
            <p:cNvSpPr>
              <a:spLocks noChangeArrowheads="1"/>
            </p:cNvSpPr>
            <p:nvPr/>
          </p:nvSpPr>
          <p:spPr bwMode="grayWhite">
            <a:xfrm>
              <a:off x="534293" y="5791419"/>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
            <p:cNvSpPr>
              <a:spLocks noChangeArrowheads="1"/>
            </p:cNvSpPr>
            <p:nvPr/>
          </p:nvSpPr>
          <p:spPr bwMode="grayWhite">
            <a:xfrm>
              <a:off x="696482" y="5958903"/>
              <a:ext cx="106437" cy="10991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38" name="Oval 5"/>
            <p:cNvSpPr>
              <a:spLocks noChangeArrowheads="1"/>
            </p:cNvSpPr>
            <p:nvPr/>
          </p:nvSpPr>
          <p:spPr bwMode="grayWhite">
            <a:xfrm>
              <a:off x="213400" y="5778215"/>
              <a:ext cx="310863" cy="32101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6"/>
            <p:cNvSpPr>
              <a:spLocks noChangeArrowheads="1"/>
            </p:cNvSpPr>
            <p:nvPr/>
          </p:nvSpPr>
          <p:spPr bwMode="grayWhite">
            <a:xfrm>
              <a:off x="284358" y="5851489"/>
              <a:ext cx="40547" cy="41871"/>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0" name="Oval 8"/>
            <p:cNvSpPr>
              <a:spLocks noChangeArrowheads="1"/>
            </p:cNvSpPr>
            <p:nvPr/>
          </p:nvSpPr>
          <p:spPr bwMode="grayWhite">
            <a:xfrm>
              <a:off x="10486137" y="5404864"/>
              <a:ext cx="473052" cy="48849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9"/>
            <p:cNvSpPr>
              <a:spLocks noChangeArrowheads="1"/>
            </p:cNvSpPr>
            <p:nvPr/>
          </p:nvSpPr>
          <p:spPr bwMode="grayWhite">
            <a:xfrm>
              <a:off x="10594263" y="5516520"/>
              <a:ext cx="65889" cy="68041"/>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2" name="Oval 11"/>
            <p:cNvSpPr>
              <a:spLocks noChangeArrowheads="1"/>
            </p:cNvSpPr>
            <p:nvPr/>
          </p:nvSpPr>
          <p:spPr bwMode="grayWhite">
            <a:xfrm>
              <a:off x="6575012" y="621437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grayWhite">
            <a:xfrm>
              <a:off x="6664554" y="6306838"/>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4" name="Oval 14"/>
            <p:cNvSpPr>
              <a:spLocks noChangeArrowheads="1"/>
            </p:cNvSpPr>
            <p:nvPr/>
          </p:nvSpPr>
          <p:spPr bwMode="grayWhite">
            <a:xfrm>
              <a:off x="3520863" y="57338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5"/>
            <p:cNvSpPr>
              <a:spLocks noChangeArrowheads="1"/>
            </p:cNvSpPr>
            <p:nvPr/>
          </p:nvSpPr>
          <p:spPr bwMode="grayWhite">
            <a:xfrm>
              <a:off x="3610405" y="582628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6" name="Oval 17"/>
            <p:cNvSpPr>
              <a:spLocks noChangeArrowheads="1"/>
            </p:cNvSpPr>
            <p:nvPr/>
          </p:nvSpPr>
          <p:spPr bwMode="grayWhite">
            <a:xfrm>
              <a:off x="5845161" y="295863"/>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8"/>
            <p:cNvSpPr>
              <a:spLocks noChangeArrowheads="1"/>
            </p:cNvSpPr>
            <p:nvPr/>
          </p:nvSpPr>
          <p:spPr bwMode="grayWhite">
            <a:xfrm>
              <a:off x="6007350" y="463347"/>
              <a:ext cx="106437" cy="10991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48" name="Oval 20"/>
            <p:cNvSpPr>
              <a:spLocks noChangeArrowheads="1"/>
            </p:cNvSpPr>
            <p:nvPr/>
          </p:nvSpPr>
          <p:spPr bwMode="grayWhite">
            <a:xfrm>
              <a:off x="5439688" y="63083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21"/>
            <p:cNvSpPr>
              <a:spLocks noChangeArrowheads="1"/>
            </p:cNvSpPr>
            <p:nvPr/>
          </p:nvSpPr>
          <p:spPr bwMode="grayWhite">
            <a:xfrm>
              <a:off x="5529230" y="72329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0" name="Oval 23"/>
            <p:cNvSpPr>
              <a:spLocks noChangeArrowheads="1"/>
            </p:cNvSpPr>
            <p:nvPr/>
          </p:nvSpPr>
          <p:spPr bwMode="grayWhite">
            <a:xfrm>
              <a:off x="6575012" y="29586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24"/>
            <p:cNvSpPr>
              <a:spLocks noChangeArrowheads="1"/>
            </p:cNvSpPr>
            <p:nvPr/>
          </p:nvSpPr>
          <p:spPr bwMode="grayWhite">
            <a:xfrm>
              <a:off x="6664554" y="388328"/>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2" name="Oval 26"/>
            <p:cNvSpPr>
              <a:spLocks noChangeArrowheads="1"/>
            </p:cNvSpPr>
            <p:nvPr/>
          </p:nvSpPr>
          <p:spPr bwMode="grayWhite">
            <a:xfrm>
              <a:off x="11218217" y="589639"/>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27"/>
            <p:cNvSpPr>
              <a:spLocks noChangeArrowheads="1"/>
            </p:cNvSpPr>
            <p:nvPr/>
          </p:nvSpPr>
          <p:spPr bwMode="grayWhite">
            <a:xfrm>
              <a:off x="11344927" y="720486"/>
              <a:ext cx="79405" cy="8199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4" name="Oval 29"/>
            <p:cNvSpPr>
              <a:spLocks noChangeArrowheads="1"/>
            </p:cNvSpPr>
            <p:nvPr/>
          </p:nvSpPr>
          <p:spPr bwMode="grayWhite">
            <a:xfrm>
              <a:off x="11312827" y="1372978"/>
              <a:ext cx="229768" cy="23727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30"/>
            <p:cNvSpPr>
              <a:spLocks noChangeArrowheads="1"/>
            </p:cNvSpPr>
            <p:nvPr/>
          </p:nvSpPr>
          <p:spPr bwMode="grayWhite">
            <a:xfrm>
              <a:off x="11366890" y="1428806"/>
              <a:ext cx="27032" cy="27914"/>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6" name="Oval 32"/>
            <p:cNvSpPr>
              <a:spLocks noChangeArrowheads="1"/>
            </p:cNvSpPr>
            <p:nvPr/>
          </p:nvSpPr>
          <p:spPr bwMode="grayWhite">
            <a:xfrm>
              <a:off x="1303864" y="669938"/>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33"/>
            <p:cNvSpPr>
              <a:spLocks noChangeArrowheads="1"/>
            </p:cNvSpPr>
            <p:nvPr/>
          </p:nvSpPr>
          <p:spPr bwMode="grayWhite">
            <a:xfrm>
              <a:off x="1428885" y="799041"/>
              <a:ext cx="81095" cy="83742"/>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sp>
          <p:nvSpPr>
            <p:cNvPr id="58" name="Oval 35"/>
            <p:cNvSpPr>
              <a:spLocks noChangeArrowheads="1"/>
            </p:cNvSpPr>
            <p:nvPr/>
          </p:nvSpPr>
          <p:spPr bwMode="grayWhite">
            <a:xfrm>
              <a:off x="1871526" y="8374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36"/>
            <p:cNvSpPr>
              <a:spLocks noChangeArrowheads="1"/>
            </p:cNvSpPr>
            <p:nvPr/>
          </p:nvSpPr>
          <p:spPr bwMode="grayWhite">
            <a:xfrm>
              <a:off x="1961068" y="929887"/>
              <a:ext cx="54063" cy="55828"/>
            </a:xfrm>
            <a:prstGeom prst="ellipse">
              <a:avLst/>
            </a:prstGeom>
            <a:solidFill>
              <a:schemeClr val="accent1">
                <a:lumMod val="60000"/>
                <a:lumOff val="40000"/>
              </a:schemeClr>
            </a:solidFill>
            <a:ln w="12700">
              <a:noFill/>
              <a:round/>
              <a:headEnd/>
              <a:tailEnd/>
            </a:ln>
            <a:effectLst/>
            <a:extLst/>
          </p:spPr>
          <p:txBody>
            <a:bodyPr wrap="none" anchor="ctr"/>
            <a:lstStyle/>
            <a:p>
              <a:endParaRPr lang="en-US"/>
            </a:p>
          </p:txBody>
        </p:sp>
      </p:grpSp>
      <p:sp>
        <p:nvSpPr>
          <p:cNvPr id="2" name="Title 1"/>
          <p:cNvSpPr>
            <a:spLocks noGrp="1"/>
          </p:cNvSpPr>
          <p:nvPr>
            <p:ph type="ctrTitle"/>
          </p:nvPr>
        </p:nvSpPr>
        <p:spPr>
          <a:xfrm>
            <a:off x="1295400" y="2079812"/>
            <a:ext cx="9601200" cy="1724092"/>
          </a:xfrm>
        </p:spPr>
        <p:txBody>
          <a:bodyPr anchor="b"/>
          <a:lstStyle>
            <a:lvl1pPr algn="ctr">
              <a:defRPr sz="54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solidFill>
                  <a:schemeClr val="tx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2E223D7-2A27-4B34-A31C-02090805ABAC}" type="datetime1">
              <a:rPr lang="en-US" smtClean="0"/>
              <a:t>10/30/2023</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pPr/>
              <a:t>‹#›</a:t>
            </a:fld>
            <a:endParaRPr lang="en-US"/>
          </a:p>
        </p:txBody>
      </p:sp>
    </p:spTree>
    <p:extLst>
      <p:ext uri="{BB962C8B-B14F-4D97-AF65-F5344CB8AC3E}">
        <p14:creationId xmlns:p14="http://schemas.microsoft.com/office/powerpoint/2010/main" val="38089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602F1F3-2254-4E04-B960-C1DB42B67330}" type="datetime1">
              <a:rPr lang="en-US" smtClean="0"/>
              <a:t>10/30/2023</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0447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425D0DE7-A14C-48CB-AB8E-D3357522F5F2}" type="datetime1">
              <a:rPr lang="en-US" smtClean="0"/>
              <a:t>10/30/2023</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82552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FC7548-FD58-4384-A951-C87160C229EB}" type="datetime1">
              <a:rPr lang="en-US" smtClean="0"/>
              <a:t>10/30/2023</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1949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rPr lang="en-US" smtClean="0"/>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6E13194-3577-4D3C-A927-FE879CBA54D5}" type="datetime1">
              <a:rPr lang="en-US" smtClean="0"/>
              <a:t>10/30/2023</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1908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hasCustomPrompt="1"/>
          </p:nvPr>
        </p:nvSpPr>
        <p:spPr>
          <a:xfrm>
            <a:off x="1341120" y="1901952"/>
            <a:ext cx="4572000" cy="4123944"/>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we</a:t>
            </a:r>
          </a:p>
          <a:p>
            <a:pPr lvl="5"/>
            <a:endParaRPr dirty="0"/>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B9DC53B-D6DF-4D88-8598-DAA646F1ABC6}" type="datetime1">
              <a:rPr lang="en-US" smtClean="0"/>
              <a:t>10/30/2023</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79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smtClean="0"/>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6F13985-7297-49C2-8AF7-445853E5DC92}" type="datetime1">
              <a:rPr lang="en-US" smtClean="0"/>
              <a:t>10/30/2023</a:t>
            </a:fld>
            <a:endParaRPr lang="en-US"/>
          </a:p>
        </p:txBody>
      </p:sp>
      <p:sp>
        <p:nvSpPr>
          <p:cNvPr id="9" name="Slide Number Placeholder 8"/>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52600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A7CB2E-E929-49CA-BA6D-3C562126F566}" type="datetime1">
              <a:rPr lang="en-US" smtClean="0"/>
              <a:t>10/30/2023</a:t>
            </a:fld>
            <a:endParaRPr lang="en-US"/>
          </a:p>
        </p:txBody>
      </p:sp>
      <p:sp>
        <p:nvSpPr>
          <p:cNvPr id="5" name="Slide Number Placeholder 4"/>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6083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927CFE0-ED18-4B5C-AA30-B675E1042721}" type="datetime1">
              <a:rPr lang="en-US" smtClean="0"/>
              <a:t>10/30/2023</a:t>
            </a:fld>
            <a:endParaRPr lang="en-US"/>
          </a:p>
        </p:txBody>
      </p:sp>
      <p:sp>
        <p:nvSpPr>
          <p:cNvPr id="4" name="Slide Number Placeholder 3"/>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220604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smtClean="0"/>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E43BAAB-3A39-450E-9B38-6FB42E71A3AF}" type="datetime1">
              <a:rPr lang="en-US" smtClean="0"/>
              <a:t>10/30/2023</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48056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0EE0331-03F7-4310-9C27-C65B2378D791}" type="datetime1">
              <a:rPr lang="en-US" smtClean="0"/>
              <a:t>10/30/2023</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00957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pattFill prst="pct50">
          <a:fgClr>
            <a:srgbClr val="A0D4D3"/>
          </a:fgClr>
          <a:bgClr>
            <a:schemeClr val="bg1"/>
          </a:bgClr>
        </a:pattFill>
        <a:effectLst/>
      </p:bgPr>
    </p:bg>
    <p:spTree>
      <p:nvGrpSpPr>
        <p:cNvPr id="1" name=""/>
        <p:cNvGrpSpPr/>
        <p:nvPr/>
      </p:nvGrpSpPr>
      <p:grpSpPr>
        <a:xfrm>
          <a:off x="0" y="0"/>
          <a:ext cx="0" cy="0"/>
          <a:chOff x="0" y="0"/>
          <a:chExt cx="0" cy="0"/>
        </a:xfrm>
      </p:grpSpPr>
      <p:grpSp>
        <p:nvGrpSpPr>
          <p:cNvPr id="163" name="Group 162"/>
          <p:cNvGrpSpPr/>
          <p:nvPr/>
        </p:nvGrpSpPr>
        <p:grpSpPr>
          <a:xfrm>
            <a:off x="7873" y="-19258"/>
            <a:ext cx="12188953" cy="6869723"/>
            <a:chOff x="7873" y="-19258"/>
            <a:chExt cx="12188953" cy="6869723"/>
          </a:xfrm>
        </p:grpSpPr>
        <p:sp>
          <p:nvSpPr>
            <p:cNvPr id="10" name="Rectangle 9"/>
            <p:cNvSpPr/>
            <p:nvPr/>
          </p:nvSpPr>
          <p:spPr>
            <a:xfrm>
              <a:off x="7873" y="-19258"/>
              <a:ext cx="12188952" cy="6858000"/>
            </a:xfrm>
            <a:prstGeom prst="rect">
              <a:avLst/>
            </a:prstGeom>
            <a:gradFill>
              <a:gsLst>
                <a:gs pos="0">
                  <a:schemeClr val="accent1">
                    <a:lumMod val="20000"/>
                    <a:lumOff val="80000"/>
                  </a:schemeClr>
                </a:gs>
                <a:gs pos="74000">
                  <a:schemeClr val="accent1">
                    <a:lumMod val="40000"/>
                    <a:lumOff val="60000"/>
                  </a:schemeClr>
                </a:gs>
                <a:gs pos="100000">
                  <a:schemeClr val="accent1">
                    <a:lumMod val="60000"/>
                    <a:lumOff val="40000"/>
                  </a:schemeClr>
                </a:gs>
              </a:gsLst>
              <a:lin ang="5400000" scaled="1"/>
            </a:gra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9" name="Group 8"/>
            <p:cNvGrpSpPr/>
            <p:nvPr/>
          </p:nvGrpSpPr>
          <p:grpSpPr>
            <a:xfrm>
              <a:off x="7999" y="6472513"/>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grpSp>
          <p:nvGrpSpPr>
            <p:cNvPr id="48" name="Group 47" hidden="1"/>
            <p:cNvGrpSpPr/>
            <p:nvPr/>
          </p:nvGrpSpPr>
          <p:grpSpPr>
            <a:xfrm>
              <a:off x="14350" y="-7605"/>
              <a:ext cx="11722100" cy="6536383"/>
              <a:chOff x="6350" y="6350"/>
              <a:chExt cx="11722100" cy="6536383"/>
            </a:xfrm>
          </p:grpSpPr>
          <p:grpSp>
            <p:nvGrpSpPr>
              <p:cNvPr id="11" name="Group 9"/>
              <p:cNvGrpSpPr>
                <a:grpSpLocks/>
              </p:cNvGrpSpPr>
              <p:nvPr/>
            </p:nvGrpSpPr>
            <p:grpSpPr bwMode="auto">
              <a:xfrm>
                <a:off x="6350" y="5340350"/>
                <a:ext cx="673100" cy="673100"/>
                <a:chOff x="4" y="3364"/>
                <a:chExt cx="424" cy="424"/>
              </a:xfrm>
            </p:grpSpPr>
            <p:sp>
              <p:nvSpPr>
                <p:cNvPr id="45" name="Oval 7"/>
                <p:cNvSpPr>
                  <a:spLocks noChangeArrowheads="1"/>
                </p:cNvSpPr>
                <p:nvPr/>
              </p:nvSpPr>
              <p:spPr bwMode="grayWhite">
                <a:xfrm>
                  <a:off x="4" y="336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8"/>
                <p:cNvSpPr>
                  <a:spLocks noChangeArrowheads="1"/>
                </p:cNvSpPr>
                <p:nvPr/>
              </p:nvSpPr>
              <p:spPr bwMode="grayWhite">
                <a:xfrm>
                  <a:off x="100" y="346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2"/>
              <p:cNvGrpSpPr>
                <a:grpSpLocks/>
              </p:cNvGrpSpPr>
              <p:nvPr/>
            </p:nvGrpSpPr>
            <p:grpSpPr bwMode="auto">
              <a:xfrm>
                <a:off x="539750" y="5873750"/>
                <a:ext cx="292100" cy="292100"/>
                <a:chOff x="340" y="3700"/>
                <a:chExt cx="184" cy="184"/>
              </a:xfrm>
            </p:grpSpPr>
            <p:sp>
              <p:nvSpPr>
                <p:cNvPr id="43" name="Oval 10"/>
                <p:cNvSpPr>
                  <a:spLocks noChangeArrowheads="1"/>
                </p:cNvSpPr>
                <p:nvPr/>
              </p:nvSpPr>
              <p:spPr bwMode="grayWhite">
                <a:xfrm>
                  <a:off x="340" y="3700"/>
                  <a:ext cx="184" cy="18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1"/>
                <p:cNvSpPr>
                  <a:spLocks noChangeArrowheads="1"/>
                </p:cNvSpPr>
                <p:nvPr/>
              </p:nvSpPr>
              <p:spPr bwMode="grayWhite">
                <a:xfrm>
                  <a:off x="382" y="3742"/>
                  <a:ext cx="24" cy="24"/>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5"/>
              <p:cNvGrpSpPr>
                <a:grpSpLocks/>
              </p:cNvGrpSpPr>
              <p:nvPr/>
            </p:nvGrpSpPr>
            <p:grpSpPr bwMode="auto">
              <a:xfrm>
                <a:off x="131763" y="6038850"/>
                <a:ext cx="444500" cy="444500"/>
                <a:chOff x="83" y="3804"/>
                <a:chExt cx="280" cy="280"/>
              </a:xfrm>
            </p:grpSpPr>
            <p:sp>
              <p:nvSpPr>
                <p:cNvPr id="41" name="Oval 13"/>
                <p:cNvSpPr>
                  <a:spLocks noChangeArrowheads="1"/>
                </p:cNvSpPr>
                <p:nvPr/>
              </p:nvSpPr>
              <p:spPr bwMode="grayWhite">
                <a:xfrm>
                  <a:off x="83" y="3804"/>
                  <a:ext cx="280" cy="28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grayWhite">
                <a:xfrm>
                  <a:off x="147" y="3868"/>
                  <a:ext cx="39" cy="39"/>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18"/>
              <p:cNvGrpSpPr>
                <a:grpSpLocks/>
              </p:cNvGrpSpPr>
              <p:nvPr/>
            </p:nvGrpSpPr>
            <p:grpSpPr bwMode="auto">
              <a:xfrm>
                <a:off x="2476500" y="6174433"/>
                <a:ext cx="368300" cy="368300"/>
                <a:chOff x="1560" y="4076"/>
                <a:chExt cx="232" cy="232"/>
              </a:xfrm>
            </p:grpSpPr>
            <p:sp>
              <p:nvSpPr>
                <p:cNvPr id="39" name="Oval 16"/>
                <p:cNvSpPr>
                  <a:spLocks noChangeArrowheads="1"/>
                </p:cNvSpPr>
                <p:nvPr/>
              </p:nvSpPr>
              <p:spPr bwMode="grayWhite">
                <a:xfrm>
                  <a:off x="1560" y="407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7"/>
                <p:cNvSpPr>
                  <a:spLocks noChangeArrowheads="1"/>
                </p:cNvSpPr>
                <p:nvPr/>
              </p:nvSpPr>
              <p:spPr bwMode="grayWhite">
                <a:xfrm>
                  <a:off x="1613" y="412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21"/>
              <p:cNvGrpSpPr>
                <a:grpSpLocks/>
              </p:cNvGrpSpPr>
              <p:nvPr/>
            </p:nvGrpSpPr>
            <p:grpSpPr bwMode="auto">
              <a:xfrm>
                <a:off x="6350" y="4425950"/>
                <a:ext cx="368300" cy="368300"/>
                <a:chOff x="4" y="2788"/>
                <a:chExt cx="232" cy="232"/>
              </a:xfrm>
            </p:grpSpPr>
            <p:sp>
              <p:nvSpPr>
                <p:cNvPr id="37" name="Oval 19"/>
                <p:cNvSpPr>
                  <a:spLocks noChangeArrowheads="1"/>
                </p:cNvSpPr>
                <p:nvPr/>
              </p:nvSpPr>
              <p:spPr bwMode="grayWhite">
                <a:xfrm>
                  <a:off x="4" y="2788"/>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0"/>
                <p:cNvSpPr>
                  <a:spLocks noChangeArrowheads="1"/>
                </p:cNvSpPr>
                <p:nvPr/>
              </p:nvSpPr>
              <p:spPr bwMode="grayWhite">
                <a:xfrm>
                  <a:off x="57" y="2841"/>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4"/>
              <p:cNvGrpSpPr>
                <a:grpSpLocks/>
              </p:cNvGrpSpPr>
              <p:nvPr/>
            </p:nvGrpSpPr>
            <p:grpSpPr bwMode="auto">
              <a:xfrm>
                <a:off x="10674350" y="5808663"/>
                <a:ext cx="673100" cy="673100"/>
                <a:chOff x="4132" y="3844"/>
                <a:chExt cx="424" cy="424"/>
              </a:xfrm>
            </p:grpSpPr>
            <p:sp>
              <p:nvSpPr>
                <p:cNvPr id="35" name="Oval 22"/>
                <p:cNvSpPr>
                  <a:spLocks noChangeArrowheads="1"/>
                </p:cNvSpPr>
                <p:nvPr/>
              </p:nvSpPr>
              <p:spPr bwMode="grayWhite">
                <a:xfrm>
                  <a:off x="4132" y="384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23"/>
                <p:cNvSpPr>
                  <a:spLocks noChangeArrowheads="1"/>
                </p:cNvSpPr>
                <p:nvPr/>
              </p:nvSpPr>
              <p:spPr bwMode="grayWhite">
                <a:xfrm>
                  <a:off x="4228" y="394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10293350" y="6113463"/>
                <a:ext cx="368300" cy="368300"/>
                <a:chOff x="3892" y="4036"/>
                <a:chExt cx="232" cy="232"/>
              </a:xfrm>
            </p:grpSpPr>
            <p:sp>
              <p:nvSpPr>
                <p:cNvPr id="33" name="Oval 25"/>
                <p:cNvSpPr>
                  <a:spLocks noChangeArrowheads="1"/>
                </p:cNvSpPr>
                <p:nvPr/>
              </p:nvSpPr>
              <p:spPr bwMode="grayWhite">
                <a:xfrm>
                  <a:off x="3892" y="403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6"/>
                <p:cNvSpPr>
                  <a:spLocks noChangeArrowheads="1"/>
                </p:cNvSpPr>
                <p:nvPr/>
              </p:nvSpPr>
              <p:spPr bwMode="grayWhite">
                <a:xfrm>
                  <a:off x="3945" y="408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30"/>
              <p:cNvGrpSpPr>
                <a:grpSpLocks/>
              </p:cNvGrpSpPr>
              <p:nvPr/>
            </p:nvGrpSpPr>
            <p:grpSpPr bwMode="auto">
              <a:xfrm>
                <a:off x="11360150" y="5808663"/>
                <a:ext cx="368300" cy="368300"/>
                <a:chOff x="4564" y="3844"/>
                <a:chExt cx="232" cy="232"/>
              </a:xfrm>
            </p:grpSpPr>
            <p:sp>
              <p:nvSpPr>
                <p:cNvPr id="31" name="Oval 28"/>
                <p:cNvSpPr>
                  <a:spLocks noChangeArrowheads="1"/>
                </p:cNvSpPr>
                <p:nvPr/>
              </p:nvSpPr>
              <p:spPr bwMode="grayWhite">
                <a:xfrm>
                  <a:off x="4564" y="3844"/>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grayWhite">
                <a:xfrm>
                  <a:off x="4617" y="3897"/>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3"/>
              <p:cNvGrpSpPr>
                <a:grpSpLocks/>
              </p:cNvGrpSpPr>
              <p:nvPr/>
            </p:nvGrpSpPr>
            <p:grpSpPr bwMode="auto">
              <a:xfrm>
                <a:off x="11087100" y="1901952"/>
                <a:ext cx="520700" cy="520700"/>
                <a:chOff x="5420" y="1139"/>
                <a:chExt cx="328" cy="328"/>
              </a:xfrm>
            </p:grpSpPr>
            <p:sp>
              <p:nvSpPr>
                <p:cNvPr id="29" name="Oval 31"/>
                <p:cNvSpPr>
                  <a:spLocks noChangeArrowheads="1"/>
                </p:cNvSpPr>
                <p:nvPr/>
              </p:nvSpPr>
              <p:spPr bwMode="grayWhite">
                <a:xfrm>
                  <a:off x="5420" y="1139"/>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32"/>
                <p:cNvSpPr>
                  <a:spLocks noChangeArrowheads="1"/>
                </p:cNvSpPr>
                <p:nvPr/>
              </p:nvSpPr>
              <p:spPr bwMode="grayWhite">
                <a:xfrm>
                  <a:off x="5495" y="1214"/>
                  <a:ext cx="47" cy="47"/>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36"/>
              <p:cNvGrpSpPr>
                <a:grpSpLocks/>
              </p:cNvGrpSpPr>
              <p:nvPr/>
            </p:nvGrpSpPr>
            <p:grpSpPr bwMode="auto">
              <a:xfrm>
                <a:off x="11176000" y="2614739"/>
                <a:ext cx="215900" cy="215900"/>
                <a:chOff x="5476" y="1588"/>
                <a:chExt cx="136" cy="136"/>
              </a:xfrm>
            </p:grpSpPr>
            <p:sp>
              <p:nvSpPr>
                <p:cNvPr id="27" name="Oval 34"/>
                <p:cNvSpPr>
                  <a:spLocks noChangeArrowheads="1"/>
                </p:cNvSpPr>
                <p:nvPr/>
              </p:nvSpPr>
              <p:spPr bwMode="grayWhite">
                <a:xfrm>
                  <a:off x="5476" y="1588"/>
                  <a:ext cx="136" cy="13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35"/>
                <p:cNvSpPr>
                  <a:spLocks noChangeArrowheads="1"/>
                </p:cNvSpPr>
                <p:nvPr/>
              </p:nvSpPr>
              <p:spPr bwMode="grayWhite">
                <a:xfrm>
                  <a:off x="5508" y="1620"/>
                  <a:ext cx="16" cy="16"/>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39"/>
              <p:cNvGrpSpPr>
                <a:grpSpLocks/>
              </p:cNvGrpSpPr>
              <p:nvPr/>
            </p:nvGrpSpPr>
            <p:grpSpPr bwMode="auto">
              <a:xfrm>
                <a:off x="1377950" y="6350"/>
                <a:ext cx="520700" cy="520700"/>
                <a:chOff x="868" y="4"/>
                <a:chExt cx="328" cy="328"/>
              </a:xfrm>
            </p:grpSpPr>
            <p:sp>
              <p:nvSpPr>
                <p:cNvPr id="25" name="Oval 37"/>
                <p:cNvSpPr>
                  <a:spLocks noChangeArrowheads="1"/>
                </p:cNvSpPr>
                <p:nvPr/>
              </p:nvSpPr>
              <p:spPr bwMode="grayWhite">
                <a:xfrm>
                  <a:off x="868" y="4"/>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38"/>
                <p:cNvSpPr>
                  <a:spLocks noChangeArrowheads="1"/>
                </p:cNvSpPr>
                <p:nvPr/>
              </p:nvSpPr>
              <p:spPr bwMode="grayWhite">
                <a:xfrm>
                  <a:off x="942" y="78"/>
                  <a:ext cx="48" cy="48"/>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42"/>
              <p:cNvGrpSpPr>
                <a:grpSpLocks/>
              </p:cNvGrpSpPr>
              <p:nvPr/>
            </p:nvGrpSpPr>
            <p:grpSpPr bwMode="auto">
              <a:xfrm>
                <a:off x="1911350" y="158750"/>
                <a:ext cx="368300" cy="368300"/>
                <a:chOff x="1204" y="100"/>
                <a:chExt cx="232" cy="232"/>
              </a:xfrm>
            </p:grpSpPr>
            <p:sp>
              <p:nvSpPr>
                <p:cNvPr id="23" name="Oval 40"/>
                <p:cNvSpPr>
                  <a:spLocks noChangeArrowheads="1"/>
                </p:cNvSpPr>
                <p:nvPr/>
              </p:nvSpPr>
              <p:spPr bwMode="grayWhite">
                <a:xfrm>
                  <a:off x="1204" y="100"/>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41"/>
                <p:cNvSpPr>
                  <a:spLocks noChangeArrowheads="1"/>
                </p:cNvSpPr>
                <p:nvPr/>
              </p:nvSpPr>
              <p:spPr bwMode="grayWhite">
                <a:xfrm>
                  <a:off x="1257" y="153"/>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62" name="Group 161"/>
            <p:cNvGrpSpPr/>
            <p:nvPr/>
          </p:nvGrpSpPr>
          <p:grpSpPr>
            <a:xfrm>
              <a:off x="14350" y="-7605"/>
              <a:ext cx="11722100" cy="6536383"/>
              <a:chOff x="14350" y="-7605"/>
              <a:chExt cx="11722100" cy="6536383"/>
            </a:xfrm>
          </p:grpSpPr>
          <p:grpSp>
            <p:nvGrpSpPr>
              <p:cNvPr id="86" name="Group 85"/>
              <p:cNvGrpSpPr/>
              <p:nvPr/>
            </p:nvGrpSpPr>
            <p:grpSpPr>
              <a:xfrm>
                <a:off x="14350" y="5326395"/>
                <a:ext cx="673100" cy="673100"/>
                <a:chOff x="14350" y="5326395"/>
                <a:chExt cx="673100" cy="673100"/>
              </a:xfrm>
            </p:grpSpPr>
            <p:sp>
              <p:nvSpPr>
                <p:cNvPr id="83" name="Oval 7"/>
                <p:cNvSpPr>
                  <a:spLocks noChangeArrowheads="1"/>
                </p:cNvSpPr>
                <p:nvPr/>
              </p:nvSpPr>
              <p:spPr bwMode="grayWhite">
                <a:xfrm>
                  <a:off x="14350" y="5326395"/>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8"/>
                <p:cNvSpPr>
                  <a:spLocks noChangeArrowheads="1"/>
                </p:cNvSpPr>
                <p:nvPr/>
              </p:nvSpPr>
              <p:spPr bwMode="grayWhite">
                <a:xfrm>
                  <a:off x="166750" y="5478795"/>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86"/>
              <p:cNvGrpSpPr/>
              <p:nvPr/>
            </p:nvGrpSpPr>
            <p:grpSpPr>
              <a:xfrm>
                <a:off x="547750" y="5859795"/>
                <a:ext cx="292100" cy="292100"/>
                <a:chOff x="547750" y="5859795"/>
                <a:chExt cx="292100" cy="292100"/>
              </a:xfrm>
            </p:grpSpPr>
            <p:sp>
              <p:nvSpPr>
                <p:cNvPr id="81" name="Oval 10"/>
                <p:cNvSpPr>
                  <a:spLocks noChangeArrowheads="1"/>
                </p:cNvSpPr>
                <p:nvPr/>
              </p:nvSpPr>
              <p:spPr bwMode="grayWhite">
                <a:xfrm>
                  <a:off x="547750" y="5859795"/>
                  <a:ext cx="292100" cy="292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
                <p:cNvSpPr>
                  <a:spLocks noChangeArrowheads="1"/>
                </p:cNvSpPr>
                <p:nvPr/>
              </p:nvSpPr>
              <p:spPr bwMode="grayWhite">
                <a:xfrm>
                  <a:off x="614425" y="5926470"/>
                  <a:ext cx="38100" cy="381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87"/>
              <p:cNvGrpSpPr/>
              <p:nvPr/>
            </p:nvGrpSpPr>
            <p:grpSpPr>
              <a:xfrm>
                <a:off x="139763" y="6024895"/>
                <a:ext cx="444500" cy="444500"/>
                <a:chOff x="139763" y="6024895"/>
                <a:chExt cx="444500" cy="444500"/>
              </a:xfrm>
            </p:grpSpPr>
            <p:sp>
              <p:nvSpPr>
                <p:cNvPr id="79" name="Oval 13"/>
                <p:cNvSpPr>
                  <a:spLocks noChangeArrowheads="1"/>
                </p:cNvSpPr>
                <p:nvPr/>
              </p:nvSpPr>
              <p:spPr bwMode="grayWhite">
                <a:xfrm>
                  <a:off x="139763" y="6024895"/>
                  <a:ext cx="444500" cy="4445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4"/>
                <p:cNvSpPr>
                  <a:spLocks noChangeArrowheads="1"/>
                </p:cNvSpPr>
                <p:nvPr/>
              </p:nvSpPr>
              <p:spPr bwMode="grayWhite">
                <a:xfrm>
                  <a:off x="241363" y="6126495"/>
                  <a:ext cx="61913" cy="619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88"/>
              <p:cNvGrpSpPr/>
              <p:nvPr/>
            </p:nvGrpSpPr>
            <p:grpSpPr>
              <a:xfrm>
                <a:off x="2484500" y="6160478"/>
                <a:ext cx="368300" cy="368300"/>
                <a:chOff x="2484500" y="6160478"/>
                <a:chExt cx="368300" cy="368300"/>
              </a:xfrm>
            </p:grpSpPr>
            <p:sp>
              <p:nvSpPr>
                <p:cNvPr id="77" name="Oval 16"/>
                <p:cNvSpPr>
                  <a:spLocks noChangeArrowheads="1"/>
                </p:cNvSpPr>
                <p:nvPr/>
              </p:nvSpPr>
              <p:spPr bwMode="grayWhite">
                <a:xfrm>
                  <a:off x="2484500" y="616047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17"/>
                <p:cNvSpPr>
                  <a:spLocks noChangeArrowheads="1"/>
                </p:cNvSpPr>
                <p:nvPr/>
              </p:nvSpPr>
              <p:spPr bwMode="grayWhite">
                <a:xfrm>
                  <a:off x="2568638" y="624461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 name="Group 89"/>
              <p:cNvGrpSpPr/>
              <p:nvPr/>
            </p:nvGrpSpPr>
            <p:grpSpPr>
              <a:xfrm>
                <a:off x="14350" y="4411995"/>
                <a:ext cx="368300" cy="368300"/>
                <a:chOff x="14350" y="4411995"/>
                <a:chExt cx="368300" cy="368300"/>
              </a:xfrm>
            </p:grpSpPr>
            <p:sp>
              <p:nvSpPr>
                <p:cNvPr id="75" name="Oval 19"/>
                <p:cNvSpPr>
                  <a:spLocks noChangeArrowheads="1"/>
                </p:cNvSpPr>
                <p:nvPr/>
              </p:nvSpPr>
              <p:spPr bwMode="grayWhite">
                <a:xfrm>
                  <a:off x="14350" y="44119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0"/>
                <p:cNvSpPr>
                  <a:spLocks noChangeArrowheads="1"/>
                </p:cNvSpPr>
                <p:nvPr/>
              </p:nvSpPr>
              <p:spPr bwMode="grayWhite">
                <a:xfrm>
                  <a:off x="98488" y="44961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 name="Group 90"/>
              <p:cNvGrpSpPr/>
              <p:nvPr/>
            </p:nvGrpSpPr>
            <p:grpSpPr>
              <a:xfrm>
                <a:off x="10682350" y="5794708"/>
                <a:ext cx="673100" cy="673100"/>
                <a:chOff x="10682350" y="5794708"/>
                <a:chExt cx="673100" cy="673100"/>
              </a:xfrm>
            </p:grpSpPr>
            <p:sp>
              <p:nvSpPr>
                <p:cNvPr id="73" name="Oval 22"/>
                <p:cNvSpPr>
                  <a:spLocks noChangeArrowheads="1"/>
                </p:cNvSpPr>
                <p:nvPr/>
              </p:nvSpPr>
              <p:spPr bwMode="grayWhite">
                <a:xfrm>
                  <a:off x="10682350" y="5794708"/>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3"/>
                <p:cNvSpPr>
                  <a:spLocks noChangeArrowheads="1"/>
                </p:cNvSpPr>
                <p:nvPr/>
              </p:nvSpPr>
              <p:spPr bwMode="grayWhite">
                <a:xfrm>
                  <a:off x="10834750" y="5947108"/>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 name="Group 91"/>
              <p:cNvGrpSpPr/>
              <p:nvPr/>
            </p:nvGrpSpPr>
            <p:grpSpPr>
              <a:xfrm>
                <a:off x="10301350" y="6099508"/>
                <a:ext cx="368300" cy="368300"/>
                <a:chOff x="10301350" y="6099508"/>
                <a:chExt cx="368300" cy="368300"/>
              </a:xfrm>
            </p:grpSpPr>
            <p:sp>
              <p:nvSpPr>
                <p:cNvPr id="71" name="Oval 25"/>
                <p:cNvSpPr>
                  <a:spLocks noChangeArrowheads="1"/>
                </p:cNvSpPr>
                <p:nvPr/>
              </p:nvSpPr>
              <p:spPr bwMode="grayWhite">
                <a:xfrm>
                  <a:off x="10301350" y="60995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6"/>
                <p:cNvSpPr>
                  <a:spLocks noChangeArrowheads="1"/>
                </p:cNvSpPr>
                <p:nvPr/>
              </p:nvSpPr>
              <p:spPr bwMode="grayWhite">
                <a:xfrm>
                  <a:off x="10385488" y="61836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 name="Group 92"/>
              <p:cNvGrpSpPr/>
              <p:nvPr/>
            </p:nvGrpSpPr>
            <p:grpSpPr>
              <a:xfrm>
                <a:off x="11368150" y="5794708"/>
                <a:ext cx="368300" cy="368300"/>
                <a:chOff x="11368150" y="5794708"/>
                <a:chExt cx="368300" cy="368300"/>
              </a:xfrm>
            </p:grpSpPr>
            <p:sp>
              <p:nvSpPr>
                <p:cNvPr id="69" name="Oval 28"/>
                <p:cNvSpPr>
                  <a:spLocks noChangeArrowheads="1"/>
                </p:cNvSpPr>
                <p:nvPr/>
              </p:nvSpPr>
              <p:spPr bwMode="grayWhite">
                <a:xfrm>
                  <a:off x="11368150" y="57947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9"/>
                <p:cNvSpPr>
                  <a:spLocks noChangeArrowheads="1"/>
                </p:cNvSpPr>
                <p:nvPr/>
              </p:nvSpPr>
              <p:spPr bwMode="grayWhite">
                <a:xfrm>
                  <a:off x="11452288" y="58788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93"/>
              <p:cNvGrpSpPr/>
              <p:nvPr/>
            </p:nvGrpSpPr>
            <p:grpSpPr>
              <a:xfrm>
                <a:off x="11095100" y="1887997"/>
                <a:ext cx="520700" cy="520700"/>
                <a:chOff x="11095100" y="1887997"/>
                <a:chExt cx="520700" cy="520700"/>
              </a:xfrm>
            </p:grpSpPr>
            <p:sp>
              <p:nvSpPr>
                <p:cNvPr id="67" name="Oval 31"/>
                <p:cNvSpPr>
                  <a:spLocks noChangeArrowheads="1"/>
                </p:cNvSpPr>
                <p:nvPr/>
              </p:nvSpPr>
              <p:spPr bwMode="grayWhite">
                <a:xfrm>
                  <a:off x="11095100" y="1887997"/>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2"/>
                <p:cNvSpPr>
                  <a:spLocks noChangeArrowheads="1"/>
                </p:cNvSpPr>
                <p:nvPr/>
              </p:nvSpPr>
              <p:spPr bwMode="grayWhite">
                <a:xfrm>
                  <a:off x="11214163" y="2007060"/>
                  <a:ext cx="74613" cy="746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 name="Group 94"/>
              <p:cNvGrpSpPr/>
              <p:nvPr/>
            </p:nvGrpSpPr>
            <p:grpSpPr>
              <a:xfrm>
                <a:off x="11184000" y="2600784"/>
                <a:ext cx="215900" cy="215900"/>
                <a:chOff x="11184000" y="2600784"/>
                <a:chExt cx="215900" cy="215900"/>
              </a:xfrm>
            </p:grpSpPr>
            <p:sp>
              <p:nvSpPr>
                <p:cNvPr id="65" name="Oval 34"/>
                <p:cNvSpPr>
                  <a:spLocks noChangeArrowheads="1"/>
                </p:cNvSpPr>
                <p:nvPr/>
              </p:nvSpPr>
              <p:spPr bwMode="grayWhite">
                <a:xfrm>
                  <a:off x="11184000" y="2600784"/>
                  <a:ext cx="215900" cy="2159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35"/>
                <p:cNvSpPr>
                  <a:spLocks noChangeArrowheads="1"/>
                </p:cNvSpPr>
                <p:nvPr/>
              </p:nvSpPr>
              <p:spPr bwMode="grayWhite">
                <a:xfrm>
                  <a:off x="11234800" y="2651584"/>
                  <a:ext cx="25400" cy="254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 name="Group 159"/>
              <p:cNvGrpSpPr/>
              <p:nvPr/>
            </p:nvGrpSpPr>
            <p:grpSpPr>
              <a:xfrm>
                <a:off x="1385950" y="-7605"/>
                <a:ext cx="520700" cy="520700"/>
                <a:chOff x="1385950" y="-7605"/>
                <a:chExt cx="520700" cy="520700"/>
              </a:xfrm>
            </p:grpSpPr>
            <p:sp>
              <p:nvSpPr>
                <p:cNvPr id="63" name="Oval 37"/>
                <p:cNvSpPr>
                  <a:spLocks noChangeArrowheads="1"/>
                </p:cNvSpPr>
                <p:nvPr/>
              </p:nvSpPr>
              <p:spPr bwMode="grayWhite">
                <a:xfrm>
                  <a:off x="1385950" y="-7605"/>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38"/>
                <p:cNvSpPr>
                  <a:spLocks noChangeArrowheads="1"/>
                </p:cNvSpPr>
                <p:nvPr/>
              </p:nvSpPr>
              <p:spPr bwMode="grayWhite">
                <a:xfrm>
                  <a:off x="1503425" y="109870"/>
                  <a:ext cx="76200" cy="762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1" name="Group 160"/>
              <p:cNvGrpSpPr/>
              <p:nvPr/>
            </p:nvGrpSpPr>
            <p:grpSpPr>
              <a:xfrm>
                <a:off x="1919350" y="144795"/>
                <a:ext cx="368300" cy="368300"/>
                <a:chOff x="1919350" y="144795"/>
                <a:chExt cx="368300" cy="368300"/>
              </a:xfrm>
            </p:grpSpPr>
            <p:sp>
              <p:nvSpPr>
                <p:cNvPr id="61" name="Oval 40"/>
                <p:cNvSpPr>
                  <a:spLocks noChangeArrowheads="1"/>
                </p:cNvSpPr>
                <p:nvPr/>
              </p:nvSpPr>
              <p:spPr bwMode="grayWhite">
                <a:xfrm>
                  <a:off x="1919350" y="1447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1"/>
                <p:cNvSpPr>
                  <a:spLocks noChangeArrowheads="1"/>
                </p:cNvSpPr>
                <p:nvPr/>
              </p:nvSpPr>
              <p:spPr bwMode="grayWhite">
                <a:xfrm>
                  <a:off x="2003488" y="2289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341120" y="6598763"/>
            <a:ext cx="7159752" cy="237744"/>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598763"/>
            <a:ext cx="960120" cy="237744"/>
          </a:xfrm>
          <a:prstGeom prst="rect">
            <a:avLst/>
          </a:prstGeom>
        </p:spPr>
        <p:txBody>
          <a:bodyPr vert="horz" lIns="91440" tIns="45720" rIns="91440" bIns="45720" rtlCol="0" anchor="ctr"/>
          <a:lstStyle>
            <a:lvl1pPr algn="r">
              <a:defRPr sz="1100">
                <a:solidFill>
                  <a:schemeClr val="tx1"/>
                </a:solidFill>
              </a:defRPr>
            </a:lvl1pPr>
          </a:lstStyle>
          <a:p>
            <a:fld id="{513C09FF-A05A-44B7-B7F9-9715502B619B}" type="datetime1">
              <a:rPr lang="en-US" smtClean="0"/>
              <a:pPr/>
              <a:t>10/30/2023</a:t>
            </a:fld>
            <a:endParaRPr lang="en-US"/>
          </a:p>
        </p:txBody>
      </p:sp>
      <p:sp>
        <p:nvSpPr>
          <p:cNvPr id="6" name="Slide Number Placeholder 5"/>
          <p:cNvSpPr>
            <a:spLocks noGrp="1"/>
          </p:cNvSpPr>
          <p:nvPr>
            <p:ph type="sldNum" sz="quarter" idx="4"/>
          </p:nvPr>
        </p:nvSpPr>
        <p:spPr>
          <a:xfrm>
            <a:off x="10210800" y="6598763"/>
            <a:ext cx="640080" cy="237744"/>
          </a:xfrm>
          <a:prstGeom prst="rect">
            <a:avLst/>
          </a:prstGeom>
        </p:spPr>
        <p:txBody>
          <a:bodyPr vert="horz" lIns="91440" tIns="45720" rIns="91440" bIns="45720" rtlCol="0" anchor="ctr"/>
          <a:lstStyle>
            <a:lvl1pPr algn="r">
              <a:defRPr sz="1100">
                <a:solidFill>
                  <a:schemeClr val="tx1"/>
                </a:solidFill>
              </a:defRPr>
            </a:lvl1pPr>
          </a:lstStyle>
          <a:p>
            <a:fld id="{FC749032-2A07-4AE8-BA90-74324CAE0C87}" type="slidenum">
              <a:rPr lang="en-US" smtClean="0"/>
              <a:pPr/>
              <a:t>‹#›</a:t>
            </a:fld>
            <a:endParaRPr lang="en-US"/>
          </a:p>
        </p:txBody>
      </p:sp>
    </p:spTree>
    <p:extLst>
      <p:ext uri="{BB962C8B-B14F-4D97-AF65-F5344CB8AC3E}">
        <p14:creationId xmlns:p14="http://schemas.microsoft.com/office/powerpoint/2010/main" val="6786584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b="1" kern="120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2">
            <a:lumMod val="75000"/>
          </a:schemeClr>
        </a:buClr>
        <a:buSzPct val="80000"/>
        <a:buFont typeface="Courier New" panose="02070309020205020404" pitchFamily="49" charset="0"/>
        <a:buChar char="o"/>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75000"/>
          </a:schemeClr>
        </a:buClr>
        <a:buSzPct val="80000"/>
        <a:buFont typeface="Courier New" panose="02070309020205020404" pitchFamily="49" charset="0"/>
        <a:buChar char="o"/>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7pPr>
      <a:lvl8pPr marL="25146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8pPr>
      <a:lvl9pPr marL="260604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hyperlink" Target="http://localhost/phpmyadmin/url.php?url=https://dev.mysql.com/doc/refman/8.0/en/logical-operators.html#operator_or" TargetMode="External"/><Relationship Id="rId4" Type="http://schemas.openxmlformats.org/officeDocument/2006/relationships/hyperlink" Target="http://localhost/phpmyadmin/url.php?url=https://dev.mysql.com/doc/refman/8.0/en/select.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phpmyadmin/url.php?url=https://dev.mysql.com/doc/refman/8.0/en/select.html"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outerShdw blurRad="50800" dist="50800" dir="5400000" algn="ctr" rotWithShape="0">
              <a:schemeClr val="accent5">
                <a:lumMod val="75000"/>
              </a:schemeClr>
            </a:outerShdw>
          </a:effectLst>
        </p:spPr>
      </p:pic>
      <p:sp>
        <p:nvSpPr>
          <p:cNvPr id="6" name="Rounded Rectangle 5"/>
          <p:cNvSpPr/>
          <p:nvPr/>
        </p:nvSpPr>
        <p:spPr>
          <a:xfrm>
            <a:off x="3493699" y="1449238"/>
            <a:ext cx="5072332" cy="3646637"/>
          </a:xfrm>
          <a:prstGeom prst="roundRect">
            <a:avLst/>
          </a:prstGeom>
          <a:solidFill>
            <a:srgbClr val="008080"/>
          </a:solidFill>
          <a:ln>
            <a:solidFill>
              <a:schemeClr val="accent6">
                <a:lumMod val="75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6600" dirty="0" smtClean="0">
                <a:solidFill>
                  <a:srgbClr val="990033"/>
                </a:solidFill>
              </a:rPr>
              <a:t>WELCOME</a:t>
            </a:r>
            <a:endParaRPr lang="en-US" sz="6600" dirty="0">
              <a:solidFill>
                <a:srgbClr val="990033"/>
              </a:solidFill>
            </a:endParaRPr>
          </a:p>
        </p:txBody>
      </p:sp>
    </p:spTree>
    <p:extLst>
      <p:ext uri="{BB962C8B-B14F-4D97-AF65-F5344CB8AC3E}">
        <p14:creationId xmlns:p14="http://schemas.microsoft.com/office/powerpoint/2010/main" val="401676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428"/>
            <a:ext cx="6167888"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3.Find Code BETWEEN </a:t>
            </a:r>
            <a:r>
              <a:rPr lang="en-US" dirty="0"/>
              <a:t>Dhaka: </a:t>
            </a:r>
            <a:r>
              <a:rPr lang="en-US" dirty="0" smtClean="0"/>
              <a:t>1204 TO </a:t>
            </a:r>
            <a:r>
              <a:rPr lang="en-US" dirty="0"/>
              <a:t>Dhaka: </a:t>
            </a:r>
            <a:r>
              <a:rPr lang="en-US" dirty="0" smtClean="0"/>
              <a:t>1207</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998"/>
            <a:ext cx="4735902" cy="2247512"/>
          </a:xfrm>
          <a:prstGeom prst="rect">
            <a:avLst/>
          </a:prstGeom>
        </p:spPr>
      </p:pic>
      <p:sp>
        <p:nvSpPr>
          <p:cNvPr id="4" name="TextBox 3"/>
          <p:cNvSpPr txBox="1"/>
          <p:nvPr/>
        </p:nvSpPr>
        <p:spPr>
          <a:xfrm>
            <a:off x="159589" y="378760"/>
            <a:ext cx="8104518" cy="646331"/>
          </a:xfrm>
          <a:prstGeom prst="rect">
            <a:avLst/>
          </a:prstGeom>
          <a:noFill/>
          <a:ln>
            <a:solidFill>
              <a:schemeClr val="bg2"/>
            </a:solidFill>
          </a:ln>
        </p:spPr>
        <p:txBody>
          <a:bodyPr wrap="square" rtlCol="0" anchor="ctr" anchorCtr="1">
            <a:spAutoFit/>
          </a:bodyPr>
          <a:lstStyle/>
          <a:p>
            <a:r>
              <a:rPr lang="en-US" dirty="0" smtClean="0"/>
              <a:t>Query</a:t>
            </a:r>
            <a:r>
              <a:rPr lang="en-US" sz="1400" dirty="0" smtClean="0"/>
              <a:t>: </a:t>
            </a:r>
            <a:r>
              <a:rPr lang="en-US" sz="1400" dirty="0" smtClean="0">
                <a:solidFill>
                  <a:schemeClr val="accent4">
                    <a:lumMod val="75000"/>
                  </a:schemeClr>
                </a:solidFill>
              </a:rPr>
              <a:t>:SELECTN * FROM  </a:t>
            </a:r>
            <a:r>
              <a:rPr lang="en-US" sz="1400" dirty="0">
                <a:solidFill>
                  <a:schemeClr val="accent4">
                    <a:lumMod val="75000"/>
                  </a:schemeClr>
                </a:solidFill>
              </a:rPr>
              <a:t>area WHERE code BETWEEN ‘Dhaka</a:t>
            </a:r>
            <a:r>
              <a:rPr lang="en-US" sz="1400" dirty="0" smtClean="0">
                <a:solidFill>
                  <a:schemeClr val="accent4">
                    <a:lumMod val="75000"/>
                  </a:schemeClr>
                </a:solidFill>
              </a:rPr>
              <a:t> 1204’ AND  ‘Dhaka</a:t>
            </a:r>
            <a:r>
              <a:rPr lang="en-US" sz="1400" dirty="0">
                <a:solidFill>
                  <a:schemeClr val="accent4">
                    <a:lumMod val="75000"/>
                  </a:schemeClr>
                </a:solidFill>
              </a:rPr>
              <a:t>: </a:t>
            </a:r>
            <a:r>
              <a:rPr lang="en-US" sz="1400" dirty="0" smtClean="0">
                <a:solidFill>
                  <a:schemeClr val="accent4">
                    <a:lumMod val="75000"/>
                  </a:schemeClr>
                </a:solidFill>
              </a:rPr>
              <a:t>1207</a:t>
            </a:r>
            <a:r>
              <a:rPr lang="en-US" sz="1400" dirty="0" smtClean="0"/>
              <a:t>’;</a:t>
            </a:r>
            <a:endParaRPr lang="en-US" sz="1400"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01064"/>
            <a:ext cx="5837426" cy="2618914"/>
          </a:xfrm>
          <a:prstGeom prst="rect">
            <a:avLst/>
          </a:prstGeom>
        </p:spPr>
      </p:pic>
      <p:sp>
        <p:nvSpPr>
          <p:cNvPr id="6" name="TextBox 5"/>
          <p:cNvSpPr txBox="1"/>
          <p:nvPr/>
        </p:nvSpPr>
        <p:spPr>
          <a:xfrm>
            <a:off x="0" y="3105510"/>
            <a:ext cx="7375585" cy="369332"/>
          </a:xfrm>
          <a:prstGeom prst="rect">
            <a:avLst/>
          </a:prstGeom>
          <a:noFill/>
          <a:ln>
            <a:solidFill>
              <a:schemeClr val="bg2"/>
            </a:solidFill>
          </a:ln>
        </p:spPr>
        <p:txBody>
          <a:bodyPr wrap="square" rtlCol="0" anchor="ctr" anchorCtr="1">
            <a:spAutoFit/>
          </a:bodyPr>
          <a:lstStyle/>
          <a:p>
            <a:r>
              <a:rPr lang="en-US" dirty="0" smtClean="0"/>
              <a:t>4.Find </a:t>
            </a:r>
            <a:r>
              <a:rPr lang="en-US" dirty="0" err="1" smtClean="0"/>
              <a:t>area_name</a:t>
            </a:r>
            <a:r>
              <a:rPr lang="en-US" dirty="0" smtClean="0"/>
              <a:t> and </a:t>
            </a:r>
            <a:r>
              <a:rPr lang="en-US" dirty="0" err="1" smtClean="0"/>
              <a:t>area_code</a:t>
            </a:r>
            <a:r>
              <a:rPr lang="en-US" dirty="0" smtClean="0"/>
              <a:t> ‘Mohakhali’’Dhaka:1212’</a:t>
            </a:r>
            <a:endParaRPr lang="en-US" dirty="0"/>
          </a:p>
        </p:txBody>
      </p:sp>
      <p:sp>
        <p:nvSpPr>
          <p:cNvPr id="7" name="TextBox 6"/>
          <p:cNvSpPr txBox="1"/>
          <p:nvPr/>
        </p:nvSpPr>
        <p:spPr>
          <a:xfrm>
            <a:off x="0" y="3695300"/>
            <a:ext cx="9092242"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400" dirty="0" smtClean="0"/>
              <a:t>SELECT * FROM hospital  WHERE </a:t>
            </a:r>
            <a:r>
              <a:rPr lang="en-US" sz="1400" dirty="0" err="1" smtClean="0"/>
              <a:t>area_name</a:t>
            </a:r>
            <a:r>
              <a:rPr lang="en-US" sz="1400" dirty="0" smtClean="0"/>
              <a:t> = ‘</a:t>
            </a:r>
            <a:r>
              <a:rPr lang="en-US" sz="1400" dirty="0" err="1" smtClean="0"/>
              <a:t>Mohakhali</a:t>
            </a:r>
            <a:r>
              <a:rPr lang="en-US" sz="1400" dirty="0" smtClean="0"/>
              <a:t>’ AND  </a:t>
            </a:r>
            <a:r>
              <a:rPr lang="en-US" sz="1400" dirty="0" err="1" smtClean="0"/>
              <a:t>area_code</a:t>
            </a:r>
            <a:r>
              <a:rPr lang="en-US" sz="1400" dirty="0" smtClean="0"/>
              <a:t>=’Dhaka:1212’;</a:t>
            </a:r>
            <a:endParaRPr lang="en-US" sz="1400" dirty="0"/>
          </a:p>
        </p:txBody>
      </p:sp>
    </p:spTree>
    <p:extLst>
      <p:ext uri="{BB962C8B-B14F-4D97-AF65-F5344CB8AC3E}">
        <p14:creationId xmlns:p14="http://schemas.microsoft.com/office/powerpoint/2010/main" val="386103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203"/>
            <a:ext cx="5928874" cy="2514818"/>
          </a:xfrm>
          <a:prstGeom prst="rect">
            <a:avLst/>
          </a:prstGeom>
        </p:spPr>
      </p:pic>
      <p:sp>
        <p:nvSpPr>
          <p:cNvPr id="3" name="TextBox 2"/>
          <p:cNvSpPr txBox="1"/>
          <p:nvPr/>
        </p:nvSpPr>
        <p:spPr>
          <a:xfrm>
            <a:off x="0" y="0"/>
            <a:ext cx="7185804" cy="400110"/>
          </a:xfrm>
          <a:prstGeom prst="rect">
            <a:avLst/>
          </a:prstGeom>
          <a:noFill/>
          <a:ln>
            <a:solidFill>
              <a:schemeClr val="bg2"/>
            </a:solidFill>
          </a:ln>
        </p:spPr>
        <p:txBody>
          <a:bodyPr wrap="square" rtlCol="0" anchor="ctr" anchorCtr="1">
            <a:spAutoFit/>
          </a:bodyPr>
          <a:lstStyle/>
          <a:p>
            <a:r>
              <a:rPr lang="en-US" sz="2000" dirty="0" smtClean="0"/>
              <a:t>5.Find  blood group and blood type ‘A’ ‘Positive(+)’</a:t>
            </a:r>
            <a:endParaRPr lang="en-US" sz="2000" dirty="0"/>
          </a:p>
        </p:txBody>
      </p:sp>
      <p:sp>
        <p:nvSpPr>
          <p:cNvPr id="4" name="TextBox 3"/>
          <p:cNvSpPr txBox="1"/>
          <p:nvPr/>
        </p:nvSpPr>
        <p:spPr>
          <a:xfrm>
            <a:off x="0" y="362093"/>
            <a:ext cx="8678174"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400" dirty="0" smtClean="0"/>
              <a:t>SELECT * FROM ‘[blood group] WHERE </a:t>
            </a:r>
            <a:r>
              <a:rPr lang="en-US" sz="1400" dirty="0" err="1" smtClean="0"/>
              <a:t>blood_type</a:t>
            </a:r>
            <a:r>
              <a:rPr lang="en-US" sz="1400" dirty="0" smtClean="0"/>
              <a:t> = ‘A’ AND </a:t>
            </a:r>
            <a:r>
              <a:rPr lang="en-US" sz="1400" dirty="0" err="1" smtClean="0"/>
              <a:t>rh_factor</a:t>
            </a:r>
            <a:r>
              <a:rPr lang="en-US" sz="1400" dirty="0" smtClean="0"/>
              <a:t> = ‘Positive(+)’;</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56182"/>
            <a:ext cx="10058400" cy="2701818"/>
          </a:xfrm>
          <a:prstGeom prst="rect">
            <a:avLst/>
          </a:prstGeom>
        </p:spPr>
      </p:pic>
      <p:sp>
        <p:nvSpPr>
          <p:cNvPr id="6" name="TextBox 5"/>
          <p:cNvSpPr txBox="1"/>
          <p:nvPr/>
        </p:nvSpPr>
        <p:spPr>
          <a:xfrm>
            <a:off x="0" y="3645572"/>
            <a:ext cx="10058400" cy="584775"/>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400" dirty="0" smtClean="0">
                <a:hlinkClick r:id="rId4"/>
              </a:rPr>
              <a:t>SELECT</a:t>
            </a:r>
            <a:r>
              <a:rPr lang="en-US" sz="1400" dirty="0"/>
              <a:t> * FROM `[medical record]` WHERE </a:t>
            </a:r>
            <a:r>
              <a:rPr lang="en-US" sz="1400" dirty="0" err="1"/>
              <a:t>genetic_disease</a:t>
            </a:r>
            <a:r>
              <a:rPr lang="en-US" sz="1400" dirty="0"/>
              <a:t> = 'Cystic fibrosis' </a:t>
            </a:r>
            <a:r>
              <a:rPr lang="en-US" sz="1400" dirty="0">
                <a:hlinkClick r:id="rId5"/>
              </a:rPr>
              <a:t>OR</a:t>
            </a:r>
            <a:r>
              <a:rPr lang="en-US" sz="1400" dirty="0"/>
              <a:t> </a:t>
            </a:r>
            <a:r>
              <a:rPr lang="en-US" sz="1400" dirty="0" err="1"/>
              <a:t>acquired_disease</a:t>
            </a:r>
            <a:r>
              <a:rPr lang="en-US" sz="1400" dirty="0"/>
              <a:t> = 'Cystic fibrosis' </a:t>
            </a:r>
            <a:r>
              <a:rPr lang="en-US" sz="1400" dirty="0">
                <a:hlinkClick r:id="rId5"/>
              </a:rPr>
              <a:t>OR</a:t>
            </a:r>
            <a:r>
              <a:rPr lang="en-US" sz="1400" dirty="0"/>
              <a:t> allergy = 'Cystic fibrosis';</a:t>
            </a:r>
          </a:p>
        </p:txBody>
      </p:sp>
      <p:sp>
        <p:nvSpPr>
          <p:cNvPr id="7" name="TextBox 6"/>
          <p:cNvSpPr txBox="1"/>
          <p:nvPr/>
        </p:nvSpPr>
        <p:spPr>
          <a:xfrm>
            <a:off x="1" y="3277021"/>
            <a:ext cx="4623758" cy="368551"/>
          </a:xfrm>
          <a:prstGeom prst="rect">
            <a:avLst/>
          </a:prstGeom>
          <a:noFill/>
          <a:ln>
            <a:solidFill>
              <a:schemeClr val="bg2"/>
            </a:solidFill>
          </a:ln>
        </p:spPr>
        <p:txBody>
          <a:bodyPr wrap="square" rtlCol="0" anchor="ctr" anchorCtr="1">
            <a:spAutoFit/>
          </a:bodyPr>
          <a:lstStyle/>
          <a:p>
            <a:r>
              <a:rPr lang="en-US" dirty="0" smtClean="0"/>
              <a:t>6.Find Cystic fibrosis in every column.</a:t>
            </a:r>
            <a:endParaRPr lang="en-US" dirty="0"/>
          </a:p>
        </p:txBody>
      </p:sp>
    </p:spTree>
    <p:extLst>
      <p:ext uri="{BB962C8B-B14F-4D97-AF65-F5344CB8AC3E}">
        <p14:creationId xmlns:p14="http://schemas.microsoft.com/office/powerpoint/2010/main" val="332879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2405"/>
            <a:ext cx="5738357" cy="2667231"/>
          </a:xfrm>
          <a:prstGeom prst="rect">
            <a:avLst/>
          </a:prstGeom>
        </p:spPr>
      </p:pic>
      <p:sp>
        <p:nvSpPr>
          <p:cNvPr id="3" name="TextBox 2"/>
          <p:cNvSpPr txBox="1"/>
          <p:nvPr/>
        </p:nvSpPr>
        <p:spPr>
          <a:xfrm>
            <a:off x="0" y="13741"/>
            <a:ext cx="5426015" cy="369332"/>
          </a:xfrm>
          <a:prstGeom prst="rect">
            <a:avLst/>
          </a:prstGeom>
          <a:noFill/>
          <a:ln>
            <a:solidFill>
              <a:schemeClr val="bg2"/>
            </a:solidFill>
          </a:ln>
        </p:spPr>
        <p:txBody>
          <a:bodyPr wrap="square" rtlCol="0" anchor="ctr" anchorCtr="1">
            <a:spAutoFit/>
          </a:bodyPr>
          <a:lstStyle/>
          <a:p>
            <a:r>
              <a:rPr lang="en-US" dirty="0" smtClean="0"/>
              <a:t>7.Find doctor salary between 50000 to 150000.</a:t>
            </a:r>
            <a:endParaRPr lang="en-US" dirty="0"/>
          </a:p>
        </p:txBody>
      </p:sp>
      <p:sp>
        <p:nvSpPr>
          <p:cNvPr id="4" name="TextBox 3"/>
          <p:cNvSpPr txBox="1"/>
          <p:nvPr/>
        </p:nvSpPr>
        <p:spPr>
          <a:xfrm>
            <a:off x="0" y="383073"/>
            <a:ext cx="7427344"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a:t>
            </a:r>
            <a:r>
              <a:rPr lang="en-US" dirty="0" smtClean="0">
                <a:solidFill>
                  <a:srgbClr val="002060"/>
                </a:solidFill>
              </a:rPr>
              <a:t> :</a:t>
            </a:r>
            <a:r>
              <a:rPr lang="en-US" sz="1400" dirty="0" smtClean="0">
                <a:solidFill>
                  <a:srgbClr val="002060"/>
                </a:solidFill>
              </a:rPr>
              <a:t>SELECT </a:t>
            </a:r>
            <a:r>
              <a:rPr lang="en-US" sz="1400" dirty="0">
                <a:solidFill>
                  <a:srgbClr val="002060"/>
                </a:solidFill>
              </a:rPr>
              <a:t>* FROM </a:t>
            </a:r>
            <a:r>
              <a:rPr lang="en-US" sz="1400" dirty="0" smtClean="0">
                <a:solidFill>
                  <a:srgbClr val="002060"/>
                </a:solidFill>
              </a:rPr>
              <a:t> `doctor`  WHERE </a:t>
            </a:r>
            <a:r>
              <a:rPr lang="en-US" sz="1400" dirty="0">
                <a:solidFill>
                  <a:srgbClr val="002060"/>
                </a:solidFill>
              </a:rPr>
              <a:t>salary &gt;= 50000 AND salary &lt;= 150000;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54698"/>
            <a:ext cx="5852667" cy="2103302"/>
          </a:xfrm>
          <a:prstGeom prst="rect">
            <a:avLst/>
          </a:prstGeom>
        </p:spPr>
      </p:pic>
      <p:sp>
        <p:nvSpPr>
          <p:cNvPr id="6" name="TextBox 5"/>
          <p:cNvSpPr txBox="1"/>
          <p:nvPr/>
        </p:nvSpPr>
        <p:spPr>
          <a:xfrm>
            <a:off x="77639" y="3604302"/>
            <a:ext cx="3778370" cy="369332"/>
          </a:xfrm>
          <a:prstGeom prst="rect">
            <a:avLst/>
          </a:prstGeom>
          <a:noFill/>
          <a:ln>
            <a:solidFill>
              <a:schemeClr val="bg2"/>
            </a:solidFill>
          </a:ln>
        </p:spPr>
        <p:txBody>
          <a:bodyPr wrap="square" rtlCol="0" anchor="ctr" anchorCtr="1">
            <a:spAutoFit/>
          </a:bodyPr>
          <a:lstStyle/>
          <a:p>
            <a:r>
              <a:rPr lang="en-US" dirty="0" smtClean="0"/>
              <a:t>8.Find the  operation room 701</a:t>
            </a:r>
            <a:endParaRPr lang="en-US" dirty="0"/>
          </a:p>
        </p:txBody>
      </p:sp>
      <p:sp>
        <p:nvSpPr>
          <p:cNvPr id="7" name="TextBox 6"/>
          <p:cNvSpPr txBox="1"/>
          <p:nvPr/>
        </p:nvSpPr>
        <p:spPr>
          <a:xfrm>
            <a:off x="0" y="4050426"/>
            <a:ext cx="6211019" cy="646331"/>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400" dirty="0" smtClean="0"/>
              <a:t>:SELECT </a:t>
            </a:r>
            <a:r>
              <a:rPr lang="en-US" sz="1400" dirty="0"/>
              <a:t>* FROM [operation room] WHERE </a:t>
            </a:r>
            <a:r>
              <a:rPr lang="en-US" sz="1400" dirty="0" err="1"/>
              <a:t>room_no</a:t>
            </a:r>
            <a:r>
              <a:rPr lang="en-US" sz="1400" dirty="0"/>
              <a:t> = 701;</a:t>
            </a:r>
          </a:p>
          <a:p>
            <a:endParaRPr lang="en-US" dirty="0"/>
          </a:p>
        </p:txBody>
      </p:sp>
    </p:spTree>
    <p:extLst>
      <p:ext uri="{BB962C8B-B14F-4D97-AF65-F5344CB8AC3E}">
        <p14:creationId xmlns:p14="http://schemas.microsoft.com/office/powerpoint/2010/main" val="13924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12289"/>
            <a:ext cx="8652294" cy="2255715"/>
          </a:xfrm>
          <a:prstGeom prst="rect">
            <a:avLst/>
          </a:prstGeom>
        </p:spPr>
      </p:pic>
      <p:sp>
        <p:nvSpPr>
          <p:cNvPr id="3" name="TextBox 2"/>
          <p:cNvSpPr txBox="1"/>
          <p:nvPr/>
        </p:nvSpPr>
        <p:spPr>
          <a:xfrm>
            <a:off x="0" y="-3511"/>
            <a:ext cx="5417389" cy="369332"/>
          </a:xfrm>
          <a:prstGeom prst="rect">
            <a:avLst/>
          </a:prstGeom>
          <a:noFill/>
          <a:ln>
            <a:solidFill>
              <a:schemeClr val="bg2"/>
            </a:solidFill>
          </a:ln>
        </p:spPr>
        <p:txBody>
          <a:bodyPr wrap="square" rtlCol="0" anchor="ctr" anchorCtr="1">
            <a:spAutoFit/>
          </a:bodyPr>
          <a:lstStyle/>
          <a:p>
            <a:r>
              <a:rPr lang="en-US" dirty="0" smtClean="0"/>
              <a:t>9.Find  blood type ‘</a:t>
            </a:r>
            <a:r>
              <a:rPr lang="en-US" dirty="0" err="1" smtClean="0"/>
              <a:t>A’and</a:t>
            </a:r>
            <a:r>
              <a:rPr lang="en-US" dirty="0" smtClean="0"/>
              <a:t> </a:t>
            </a:r>
            <a:r>
              <a:rPr lang="en-US" dirty="0" err="1" smtClean="0"/>
              <a:t>rh</a:t>
            </a:r>
            <a:r>
              <a:rPr lang="en-US" dirty="0" smtClean="0"/>
              <a:t> factor Positive(+)</a:t>
            </a:r>
            <a:endParaRPr lang="en-US" dirty="0"/>
          </a:p>
        </p:txBody>
      </p:sp>
      <p:sp>
        <p:nvSpPr>
          <p:cNvPr id="4" name="TextBox 3"/>
          <p:cNvSpPr txBox="1"/>
          <p:nvPr/>
        </p:nvSpPr>
        <p:spPr>
          <a:xfrm>
            <a:off x="-1" y="388991"/>
            <a:ext cx="7617126"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400" dirty="0" smtClean="0">
                <a:solidFill>
                  <a:schemeClr val="accent4">
                    <a:lumMod val="75000"/>
                  </a:schemeClr>
                </a:solidFill>
              </a:rPr>
              <a:t>SELECT * FROM donor WHERE </a:t>
            </a:r>
            <a:r>
              <a:rPr lang="en-US" sz="1400" dirty="0" err="1" smtClean="0">
                <a:solidFill>
                  <a:schemeClr val="accent4">
                    <a:lumMod val="75000"/>
                  </a:schemeClr>
                </a:solidFill>
              </a:rPr>
              <a:t>blood_type</a:t>
            </a:r>
            <a:r>
              <a:rPr lang="en-US" sz="1400" dirty="0" smtClean="0">
                <a:solidFill>
                  <a:schemeClr val="accent4">
                    <a:lumMod val="75000"/>
                  </a:schemeClr>
                </a:solidFill>
              </a:rPr>
              <a:t> =‘A’ AND </a:t>
            </a:r>
            <a:r>
              <a:rPr lang="en-US" sz="1400" dirty="0" err="1" smtClean="0">
                <a:solidFill>
                  <a:schemeClr val="accent4">
                    <a:lumMod val="75000"/>
                  </a:schemeClr>
                </a:solidFill>
              </a:rPr>
              <a:t>rh_factor</a:t>
            </a:r>
            <a:r>
              <a:rPr lang="en-US" sz="1400" dirty="0" smtClean="0">
                <a:solidFill>
                  <a:schemeClr val="accent4">
                    <a:lumMod val="75000"/>
                  </a:schemeClr>
                </a:solidFill>
              </a:rPr>
              <a:t> = ‘Positive(+)’:</a:t>
            </a:r>
            <a:endParaRPr lang="en-US" sz="1400" dirty="0">
              <a:solidFill>
                <a:schemeClr val="accent4">
                  <a:lumMod val="75000"/>
                </a:schemeClr>
              </a:solidFill>
            </a:endParaRPr>
          </a:p>
        </p:txBody>
      </p:sp>
      <p:sp>
        <p:nvSpPr>
          <p:cNvPr id="5" name="TextBox 4"/>
          <p:cNvSpPr txBox="1"/>
          <p:nvPr/>
        </p:nvSpPr>
        <p:spPr>
          <a:xfrm>
            <a:off x="-1" y="3282404"/>
            <a:ext cx="8376250" cy="369332"/>
          </a:xfrm>
          <a:prstGeom prst="rect">
            <a:avLst/>
          </a:prstGeom>
          <a:noFill/>
          <a:ln>
            <a:solidFill>
              <a:schemeClr val="bg2"/>
            </a:solidFill>
          </a:ln>
        </p:spPr>
        <p:txBody>
          <a:bodyPr wrap="square" rtlCol="0" anchor="ctr" anchorCtr="1">
            <a:spAutoFit/>
          </a:bodyPr>
          <a:lstStyle/>
          <a:p>
            <a:r>
              <a:rPr lang="en-US" dirty="0" smtClean="0"/>
              <a:t>10.Find damage name Lung cancer and damage stage  Last stage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75938"/>
            <a:ext cx="9457240" cy="2285037"/>
          </a:xfrm>
          <a:prstGeom prst="rect">
            <a:avLst/>
          </a:prstGeom>
        </p:spPr>
      </p:pic>
      <p:sp>
        <p:nvSpPr>
          <p:cNvPr id="7" name="TextBox 6"/>
          <p:cNvSpPr txBox="1"/>
          <p:nvPr/>
        </p:nvSpPr>
        <p:spPr>
          <a:xfrm>
            <a:off x="0" y="3779171"/>
            <a:ext cx="10938294"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600" dirty="0" smtClean="0">
                <a:solidFill>
                  <a:schemeClr val="accent4">
                    <a:lumMod val="75000"/>
                  </a:schemeClr>
                </a:solidFill>
              </a:rPr>
              <a:t>SELECT * FROM </a:t>
            </a:r>
            <a:r>
              <a:rPr lang="en-US" sz="1600" dirty="0" err="1" smtClean="0">
                <a:solidFill>
                  <a:schemeClr val="accent4">
                    <a:lumMod val="75000"/>
                  </a:schemeClr>
                </a:solidFill>
              </a:rPr>
              <a:t>Paitent</a:t>
            </a:r>
            <a:r>
              <a:rPr lang="en-US" sz="1600" dirty="0" smtClean="0">
                <a:solidFill>
                  <a:schemeClr val="accent4">
                    <a:lumMod val="75000"/>
                  </a:schemeClr>
                </a:solidFill>
              </a:rPr>
              <a:t> WHERE </a:t>
            </a:r>
            <a:r>
              <a:rPr lang="en-US" sz="1600" dirty="0" err="1" smtClean="0">
                <a:solidFill>
                  <a:schemeClr val="accent4">
                    <a:lumMod val="75000"/>
                  </a:schemeClr>
                </a:solidFill>
              </a:rPr>
              <a:t>damage_name</a:t>
            </a:r>
            <a:r>
              <a:rPr lang="en-US" sz="1600" dirty="0" smtClean="0">
                <a:solidFill>
                  <a:schemeClr val="accent4">
                    <a:lumMod val="75000"/>
                  </a:schemeClr>
                </a:solidFill>
              </a:rPr>
              <a:t> = ‘Lung Cancer’ AND </a:t>
            </a:r>
            <a:r>
              <a:rPr lang="en-US" sz="1600" dirty="0" err="1" smtClean="0">
                <a:solidFill>
                  <a:schemeClr val="accent4">
                    <a:lumMod val="75000"/>
                  </a:schemeClr>
                </a:solidFill>
              </a:rPr>
              <a:t>damage_stage</a:t>
            </a:r>
            <a:r>
              <a:rPr lang="en-US" sz="1600" dirty="0" smtClean="0">
                <a:solidFill>
                  <a:schemeClr val="accent4">
                    <a:lumMod val="75000"/>
                  </a:schemeClr>
                </a:solidFill>
              </a:rPr>
              <a:t> = ‘Lung Stage’;</a:t>
            </a:r>
            <a:endParaRPr lang="en-US" dirty="0"/>
          </a:p>
        </p:txBody>
      </p:sp>
    </p:spTree>
    <p:extLst>
      <p:ext uri="{BB962C8B-B14F-4D97-AF65-F5344CB8AC3E}">
        <p14:creationId xmlns:p14="http://schemas.microsoft.com/office/powerpoint/2010/main" val="232697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02"/>
            <a:ext cx="2510287" cy="369332"/>
          </a:xfrm>
          <a:prstGeom prst="rect">
            <a:avLst/>
          </a:prstGeom>
          <a:noFill/>
          <a:ln>
            <a:solidFill>
              <a:schemeClr val="bg2"/>
            </a:solidFill>
          </a:ln>
        </p:spPr>
        <p:txBody>
          <a:bodyPr wrap="square" rtlCol="0" anchor="ctr" anchorCtr="1">
            <a:spAutoFit/>
          </a:bodyPr>
          <a:lstStyle/>
          <a:p>
            <a:r>
              <a:rPr lang="en-US" dirty="0" smtClean="0"/>
              <a:t>11.Find the ID 502.</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6153"/>
            <a:ext cx="9187132" cy="2613326"/>
          </a:xfrm>
          <a:prstGeom prst="rect">
            <a:avLst/>
          </a:prstGeom>
        </p:spPr>
      </p:pic>
      <p:sp>
        <p:nvSpPr>
          <p:cNvPr id="5" name="TextBox 4"/>
          <p:cNvSpPr txBox="1"/>
          <p:nvPr/>
        </p:nvSpPr>
        <p:spPr>
          <a:xfrm>
            <a:off x="0" y="496821"/>
            <a:ext cx="4830791"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b="1" dirty="0" smtClean="0">
                <a:hlinkClick r:id="rId3"/>
              </a:rPr>
              <a:t>Query  : </a:t>
            </a:r>
            <a:r>
              <a:rPr lang="en-US" b="1" dirty="0">
                <a:hlinkClick r:id="rId3"/>
              </a:rPr>
              <a:t>SELECT</a:t>
            </a:r>
            <a:r>
              <a:rPr lang="en-US" sz="1400" dirty="0">
                <a:solidFill>
                  <a:schemeClr val="accent4">
                    <a:lumMod val="75000"/>
                  </a:schemeClr>
                </a:solidFill>
              </a:rPr>
              <a:t> * FROM `patient` WHERE ID = '502';</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7" y="4663250"/>
            <a:ext cx="6340094" cy="2194750"/>
          </a:xfrm>
          <a:prstGeom prst="rect">
            <a:avLst/>
          </a:prstGeom>
        </p:spPr>
      </p:pic>
      <p:sp>
        <p:nvSpPr>
          <p:cNvPr id="7" name="TextBox 6"/>
          <p:cNvSpPr txBox="1"/>
          <p:nvPr/>
        </p:nvSpPr>
        <p:spPr>
          <a:xfrm>
            <a:off x="0" y="3459062"/>
            <a:ext cx="4753155" cy="400110"/>
          </a:xfrm>
          <a:prstGeom prst="rect">
            <a:avLst/>
          </a:prstGeom>
          <a:noFill/>
          <a:ln>
            <a:solidFill>
              <a:schemeClr val="bg2"/>
            </a:solidFill>
          </a:ln>
        </p:spPr>
        <p:txBody>
          <a:bodyPr wrap="square" rtlCol="0" anchor="ctr" anchorCtr="1">
            <a:spAutoFit/>
          </a:bodyPr>
          <a:lstStyle/>
          <a:p>
            <a:r>
              <a:rPr lang="en-US" sz="2000" dirty="0" smtClean="0"/>
              <a:t>12.Find organ name Bone Marrow</a:t>
            </a:r>
            <a:endParaRPr lang="en-US" sz="2000" dirty="0"/>
          </a:p>
        </p:txBody>
      </p:sp>
      <p:sp>
        <p:nvSpPr>
          <p:cNvPr id="8" name="TextBox 7"/>
          <p:cNvSpPr txBox="1"/>
          <p:nvPr/>
        </p:nvSpPr>
        <p:spPr>
          <a:xfrm>
            <a:off x="0" y="4020711"/>
            <a:ext cx="7487728"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400" dirty="0" smtClean="0">
                <a:solidFill>
                  <a:schemeClr val="accent3">
                    <a:lumMod val="75000"/>
                  </a:schemeClr>
                </a:solidFill>
              </a:rPr>
              <a:t>SELECT </a:t>
            </a:r>
            <a:r>
              <a:rPr lang="en-US" sz="1400" dirty="0" err="1" smtClean="0">
                <a:solidFill>
                  <a:schemeClr val="accent3">
                    <a:lumMod val="75000"/>
                  </a:schemeClr>
                </a:solidFill>
              </a:rPr>
              <a:t>organ_name</a:t>
            </a:r>
            <a:r>
              <a:rPr lang="en-US" sz="1400" dirty="0" smtClean="0">
                <a:solidFill>
                  <a:schemeClr val="accent3">
                    <a:lumMod val="75000"/>
                  </a:schemeClr>
                </a:solidFill>
              </a:rPr>
              <a:t> FROM donates WHERE </a:t>
            </a:r>
            <a:r>
              <a:rPr lang="en-US" sz="1400" dirty="0" err="1" smtClean="0">
                <a:solidFill>
                  <a:schemeClr val="accent3">
                    <a:lumMod val="75000"/>
                  </a:schemeClr>
                </a:solidFill>
              </a:rPr>
              <a:t>organ_name</a:t>
            </a:r>
            <a:r>
              <a:rPr lang="en-US" sz="1400" dirty="0" smtClean="0">
                <a:solidFill>
                  <a:schemeClr val="accent3">
                    <a:lumMod val="75000"/>
                  </a:schemeClr>
                </a:solidFill>
              </a:rPr>
              <a:t> = ‘Bone Marrow’;</a:t>
            </a:r>
            <a:endParaRPr lang="en-US" sz="1400" dirty="0">
              <a:solidFill>
                <a:schemeClr val="accent3">
                  <a:lumMod val="75000"/>
                </a:schemeClr>
              </a:solidFill>
            </a:endParaRPr>
          </a:p>
        </p:txBody>
      </p:sp>
    </p:spTree>
    <p:extLst>
      <p:ext uri="{BB962C8B-B14F-4D97-AF65-F5344CB8AC3E}">
        <p14:creationId xmlns:p14="http://schemas.microsoft.com/office/powerpoint/2010/main" val="199153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054"/>
            <a:ext cx="3485072" cy="369332"/>
          </a:xfrm>
          <a:prstGeom prst="rect">
            <a:avLst/>
          </a:prstGeom>
          <a:noFill/>
          <a:ln>
            <a:solidFill>
              <a:schemeClr val="bg2"/>
            </a:solidFill>
          </a:ln>
        </p:spPr>
        <p:txBody>
          <a:bodyPr wrap="square" rtlCol="0" anchor="ctr" anchorCtr="1">
            <a:spAutoFit/>
          </a:bodyPr>
          <a:lstStyle/>
          <a:p>
            <a:r>
              <a:rPr lang="en-US" dirty="0" smtClean="0"/>
              <a:t>13.Find the Date “2023-04-12”</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2" y="1130862"/>
            <a:ext cx="8106288" cy="2779024"/>
          </a:xfrm>
          <a:prstGeom prst="rect">
            <a:avLst/>
          </a:prstGeom>
        </p:spPr>
      </p:pic>
      <p:sp>
        <p:nvSpPr>
          <p:cNvPr id="4" name="TextBox 3"/>
          <p:cNvSpPr txBox="1"/>
          <p:nvPr/>
        </p:nvSpPr>
        <p:spPr>
          <a:xfrm>
            <a:off x="0" y="574458"/>
            <a:ext cx="6763109"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err="1" smtClean="0"/>
              <a:t>Qeury</a:t>
            </a:r>
            <a:r>
              <a:rPr lang="en-US" dirty="0" smtClean="0"/>
              <a:t>: </a:t>
            </a:r>
            <a:r>
              <a:rPr lang="en-US" sz="1400" dirty="0" smtClean="0">
                <a:solidFill>
                  <a:schemeClr val="accent4">
                    <a:lumMod val="75000"/>
                  </a:schemeClr>
                </a:solidFill>
              </a:rPr>
              <a:t>SELECT * FROM ‘surgery’ WHERE DATE(</a:t>
            </a:r>
            <a:r>
              <a:rPr lang="en-US" sz="1400" dirty="0" err="1" smtClean="0">
                <a:solidFill>
                  <a:schemeClr val="accent4">
                    <a:lumMod val="75000"/>
                  </a:schemeClr>
                </a:solidFill>
              </a:rPr>
              <a:t>datetime</a:t>
            </a:r>
            <a:r>
              <a:rPr lang="en-US" sz="1400" dirty="0" smtClean="0">
                <a:solidFill>
                  <a:schemeClr val="accent4">
                    <a:lumMod val="75000"/>
                  </a:schemeClr>
                </a:solidFill>
              </a:rPr>
              <a:t>) = ‘2023-04-12’;</a:t>
            </a:r>
            <a:endParaRPr lang="en-US" sz="1400" dirty="0">
              <a:solidFill>
                <a:schemeClr val="accent4">
                  <a:lumMod val="75000"/>
                </a:schemeClr>
              </a:solidFill>
            </a:endParaRPr>
          </a:p>
        </p:txBody>
      </p:sp>
    </p:spTree>
    <p:extLst>
      <p:ext uri="{BB962C8B-B14F-4D97-AF65-F5344CB8AC3E}">
        <p14:creationId xmlns:p14="http://schemas.microsoft.com/office/powerpoint/2010/main" val="163110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788"/>
          </a:xfrm>
          <a:prstGeom prst="rect">
            <a:avLst/>
          </a:prstGeom>
        </p:spPr>
      </p:pic>
      <p:sp>
        <p:nvSpPr>
          <p:cNvPr id="3" name="TextBox 2"/>
          <p:cNvSpPr txBox="1"/>
          <p:nvPr/>
        </p:nvSpPr>
        <p:spPr>
          <a:xfrm>
            <a:off x="2671314" y="5535349"/>
            <a:ext cx="7102414" cy="1323439"/>
          </a:xfrm>
          <a:prstGeom prst="rect">
            <a:avLst/>
          </a:prstGeom>
          <a:ln>
            <a:solidFill>
              <a:schemeClr val="bg2"/>
            </a:solidFill>
          </a:ln>
        </p:spPr>
        <p:style>
          <a:lnRef idx="0">
            <a:scrgbClr r="0" g="0" b="0"/>
          </a:lnRef>
          <a:fillRef idx="1002">
            <a:schemeClr val="dk1"/>
          </a:fillRef>
          <a:effectRef idx="0">
            <a:scrgbClr r="0" g="0" b="0"/>
          </a:effectRef>
          <a:fontRef idx="major"/>
        </p:style>
        <p:txBody>
          <a:bodyPr wrap="square" rtlCol="0" anchor="ctr" anchorCtr="1">
            <a:spAutoFit/>
          </a:bodyPr>
          <a:lstStyle/>
          <a:p>
            <a:pPr algn="ctr"/>
            <a:r>
              <a:rPr lang="en-US" sz="8000" u="sng" dirty="0" smtClean="0">
                <a:solidFill>
                  <a:schemeClr val="accent4">
                    <a:lumMod val="20000"/>
                    <a:lumOff val="80000"/>
                  </a:schemeClr>
                </a:solidFill>
                <a:effectLst>
                  <a:outerShdw blurRad="38100" dist="38100" dir="2700000" algn="tl">
                    <a:srgbClr val="000000">
                      <a:alpha val="43137"/>
                    </a:srgbClr>
                  </a:outerShdw>
                </a:effectLst>
              </a:rPr>
              <a:t>THANK YOU</a:t>
            </a:r>
            <a:endParaRPr lang="en-US" sz="8000" u="sng" dirty="0">
              <a:solidFill>
                <a:schemeClr val="accent4">
                  <a:lumMod val="20000"/>
                  <a:lumOff val="8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3664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3" name="TextBox 2"/>
          <p:cNvSpPr txBox="1"/>
          <p:nvPr/>
        </p:nvSpPr>
        <p:spPr>
          <a:xfrm>
            <a:off x="1164565" y="31374"/>
            <a:ext cx="9066362" cy="769441"/>
          </a:xfrm>
          <a:prstGeom prst="rect">
            <a:avLst/>
          </a:prstGeom>
          <a:noFill/>
          <a:ln>
            <a:solidFill>
              <a:schemeClr val="bg2"/>
            </a:solidFill>
          </a:ln>
        </p:spPr>
        <p:txBody>
          <a:bodyPr wrap="square" rtlCol="0" anchor="ctr" anchorCtr="1">
            <a:spAutoFit/>
          </a:bodyPr>
          <a:lstStyle/>
          <a:p>
            <a:pPr algn="ctr"/>
            <a:r>
              <a:rPr lang="en-US" sz="4400" u="sng" dirty="0" smtClean="0">
                <a:solidFill>
                  <a:schemeClr val="bg1"/>
                </a:solidFill>
              </a:rPr>
              <a:t>TRANSPLANTUNITY NETWORK</a:t>
            </a:r>
            <a:endParaRPr lang="en-US" sz="4400" u="sng" dirty="0">
              <a:solidFill>
                <a:schemeClr val="bg1"/>
              </a:solidFill>
            </a:endParaRPr>
          </a:p>
        </p:txBody>
      </p:sp>
      <p:sp>
        <p:nvSpPr>
          <p:cNvPr id="4" name="TextBox 3"/>
          <p:cNvSpPr txBox="1"/>
          <p:nvPr/>
        </p:nvSpPr>
        <p:spPr>
          <a:xfrm>
            <a:off x="882770" y="4059731"/>
            <a:ext cx="4215441" cy="2246769"/>
          </a:xfrm>
          <a:prstGeom prst="rect">
            <a:avLst/>
          </a:prstGeom>
          <a:solidFill>
            <a:schemeClr val="accent5">
              <a:lumMod val="40000"/>
              <a:lumOff val="60000"/>
            </a:schemeClr>
          </a:solidFill>
          <a:ln>
            <a:solidFill>
              <a:schemeClr val="bg2"/>
            </a:solidFill>
          </a:ln>
        </p:spPr>
        <p:txBody>
          <a:bodyPr wrap="square" rtlCol="0" anchor="ctr" anchorCtr="1">
            <a:spAutoFit/>
          </a:bodyPr>
          <a:lstStyle/>
          <a:p>
            <a:pPr algn="ctr"/>
            <a:r>
              <a:rPr lang="en-US" sz="2000" i="1" dirty="0" smtClean="0">
                <a:solidFill>
                  <a:schemeClr val="accent5">
                    <a:lumMod val="50000"/>
                  </a:schemeClr>
                </a:solidFill>
                <a:effectLst>
                  <a:outerShdw blurRad="38100" dist="38100" dir="2700000" algn="tl">
                    <a:srgbClr val="000000">
                      <a:alpha val="43137"/>
                    </a:srgbClr>
                  </a:outerShdw>
                </a:effectLst>
              </a:rPr>
              <a:t>PROJECT SUBMITTED BY:</a:t>
            </a:r>
          </a:p>
          <a:p>
            <a:pPr algn="ctr"/>
            <a:endParaRPr lang="en-US" sz="2000" i="1" dirty="0">
              <a:solidFill>
                <a:schemeClr val="accent5">
                  <a:lumMod val="50000"/>
                </a:schemeClr>
              </a:solidFill>
              <a:effectLst>
                <a:outerShdw blurRad="38100" dist="38100" dir="2700000" algn="tl">
                  <a:srgbClr val="000000">
                    <a:alpha val="43137"/>
                  </a:srgbClr>
                </a:outerShdw>
              </a:effectLst>
            </a:endParaRPr>
          </a:p>
          <a:p>
            <a:pPr algn="ctr"/>
            <a:r>
              <a:rPr lang="en-US" sz="2000" i="1" dirty="0" smtClean="0">
                <a:solidFill>
                  <a:schemeClr val="accent5">
                    <a:lumMod val="50000"/>
                  </a:schemeClr>
                </a:solidFill>
                <a:effectLst>
                  <a:outerShdw blurRad="38100" dist="38100" dir="2700000" algn="tl">
                    <a:srgbClr val="000000">
                      <a:alpha val="43137"/>
                    </a:srgbClr>
                  </a:outerShdw>
                </a:effectLst>
              </a:rPr>
              <a:t>PRIONTY TARAFDER (2101005)</a:t>
            </a:r>
          </a:p>
          <a:p>
            <a:pPr algn="ctr"/>
            <a:r>
              <a:rPr lang="en-US" sz="2000" i="1" dirty="0" smtClean="0">
                <a:solidFill>
                  <a:schemeClr val="accent5">
                    <a:lumMod val="50000"/>
                  </a:schemeClr>
                </a:solidFill>
                <a:effectLst>
                  <a:outerShdw blurRad="38100" dist="38100" dir="2700000" algn="tl">
                    <a:srgbClr val="000000">
                      <a:alpha val="43137"/>
                    </a:srgbClr>
                  </a:outerShdw>
                </a:effectLst>
              </a:rPr>
              <a:t>AYESHA SIDDIKA (21201080)</a:t>
            </a:r>
          </a:p>
          <a:p>
            <a:pPr algn="ctr"/>
            <a:r>
              <a:rPr lang="en-US" sz="2000" i="1" dirty="0" smtClean="0">
                <a:solidFill>
                  <a:schemeClr val="accent5">
                    <a:lumMod val="50000"/>
                  </a:schemeClr>
                </a:solidFill>
                <a:effectLst>
                  <a:outerShdw blurRad="38100" dist="38100" dir="2700000" algn="tl">
                    <a:srgbClr val="000000">
                      <a:alpha val="43137"/>
                    </a:srgbClr>
                  </a:outerShdw>
                </a:effectLst>
              </a:rPr>
              <a:t>EFFAT HABIBA (21201086)</a:t>
            </a:r>
          </a:p>
          <a:p>
            <a:pPr algn="ctr"/>
            <a:r>
              <a:rPr lang="en-US" sz="2000" i="1" dirty="0" smtClean="0">
                <a:solidFill>
                  <a:schemeClr val="accent5">
                    <a:lumMod val="50000"/>
                  </a:schemeClr>
                </a:solidFill>
                <a:effectLst>
                  <a:outerShdw blurRad="38100" dist="38100" dir="2700000" algn="tl">
                    <a:srgbClr val="000000">
                      <a:alpha val="43137"/>
                    </a:srgbClr>
                  </a:outerShdw>
                </a:effectLst>
              </a:rPr>
              <a:t>HANIA ISLAM  (21201121)</a:t>
            </a:r>
          </a:p>
          <a:p>
            <a:pPr algn="ctr"/>
            <a:r>
              <a:rPr lang="en-US" sz="2000" i="1" dirty="0" smtClean="0">
                <a:solidFill>
                  <a:schemeClr val="accent5">
                    <a:lumMod val="50000"/>
                  </a:schemeClr>
                </a:solidFill>
                <a:effectLst>
                  <a:outerShdw blurRad="38100" dist="38100" dir="2700000" algn="tl">
                    <a:srgbClr val="000000">
                      <a:alpha val="43137"/>
                    </a:srgbClr>
                  </a:outerShdw>
                </a:effectLst>
              </a:rPr>
              <a:t>AFSANA SIDDIKA (21201122)</a:t>
            </a:r>
          </a:p>
        </p:txBody>
      </p:sp>
      <p:sp>
        <p:nvSpPr>
          <p:cNvPr id="5" name="TextBox 4"/>
          <p:cNvSpPr txBox="1"/>
          <p:nvPr/>
        </p:nvSpPr>
        <p:spPr>
          <a:xfrm>
            <a:off x="7927676" y="4059731"/>
            <a:ext cx="3830130" cy="1846659"/>
          </a:xfrm>
          <a:prstGeom prst="rect">
            <a:avLst/>
          </a:prstGeom>
          <a:solidFill>
            <a:schemeClr val="accent5">
              <a:lumMod val="20000"/>
              <a:lumOff val="80000"/>
            </a:schemeClr>
          </a:solidFill>
          <a:ln>
            <a:solidFill>
              <a:schemeClr val="bg2"/>
            </a:solidFill>
          </a:ln>
        </p:spPr>
        <p:txBody>
          <a:bodyPr wrap="square" rtlCol="0" anchor="ctr" anchorCtr="1">
            <a:spAutoFit/>
          </a:bodyPr>
          <a:lstStyle/>
          <a:p>
            <a:pPr algn="ctr"/>
            <a:r>
              <a:rPr lang="en-US" sz="2000" i="1" dirty="0" smtClean="0">
                <a:solidFill>
                  <a:schemeClr val="accent4">
                    <a:lumMod val="50000"/>
                  </a:schemeClr>
                </a:solidFill>
                <a:effectLst>
                  <a:outerShdw blurRad="38100" dist="38100" dir="2700000" algn="tl">
                    <a:srgbClr val="000000">
                      <a:alpha val="43137"/>
                    </a:srgbClr>
                  </a:outerShdw>
                </a:effectLst>
              </a:rPr>
              <a:t>PROJECT SUBMITTED TO:</a:t>
            </a:r>
          </a:p>
          <a:p>
            <a:pPr algn="ctr"/>
            <a:endParaRPr lang="en-US" sz="2000" i="1" dirty="0" smtClean="0">
              <a:solidFill>
                <a:schemeClr val="accent4">
                  <a:lumMod val="50000"/>
                </a:schemeClr>
              </a:solidFill>
              <a:effectLst>
                <a:outerShdw blurRad="38100" dist="38100" dir="2700000" algn="tl">
                  <a:srgbClr val="000000">
                    <a:alpha val="43137"/>
                  </a:srgbClr>
                </a:outerShdw>
              </a:effectLst>
            </a:endParaRPr>
          </a:p>
          <a:p>
            <a:pPr algn="ctr"/>
            <a:r>
              <a:rPr lang="en-US" i="1" dirty="0" smtClean="0">
                <a:solidFill>
                  <a:schemeClr val="accent4">
                    <a:lumMod val="50000"/>
                  </a:schemeClr>
                </a:solidFill>
                <a:effectLst>
                  <a:outerShdw blurRad="38100" dist="38100" dir="2700000" algn="tl">
                    <a:srgbClr val="000000">
                      <a:alpha val="43137"/>
                    </a:srgbClr>
                  </a:outerShdw>
                </a:effectLst>
              </a:rPr>
              <a:t>SABIHA TAHSIN SOHA</a:t>
            </a:r>
          </a:p>
          <a:p>
            <a:pPr algn="ctr"/>
            <a:r>
              <a:rPr lang="en-US" i="1" dirty="0" smtClean="0">
                <a:solidFill>
                  <a:schemeClr val="accent4">
                    <a:lumMod val="50000"/>
                  </a:schemeClr>
                </a:solidFill>
                <a:effectLst>
                  <a:outerShdw blurRad="38100" dist="38100" dir="2700000" algn="tl">
                    <a:srgbClr val="000000">
                      <a:alpha val="43137"/>
                    </a:srgbClr>
                  </a:outerShdw>
                </a:effectLst>
              </a:rPr>
              <a:t>LECTURER </a:t>
            </a:r>
          </a:p>
          <a:p>
            <a:pPr algn="ctr"/>
            <a:r>
              <a:rPr lang="en-US" i="1" dirty="0" smtClean="0">
                <a:solidFill>
                  <a:schemeClr val="accent4">
                    <a:lumMod val="50000"/>
                  </a:schemeClr>
                </a:solidFill>
                <a:effectLst>
                  <a:outerShdw blurRad="38100" dist="38100" dir="2700000" algn="tl">
                    <a:srgbClr val="000000">
                      <a:alpha val="43137"/>
                    </a:srgbClr>
                  </a:outerShdw>
                </a:effectLst>
              </a:rPr>
              <a:t>DEPARTMENT OF CSE.</a:t>
            </a:r>
          </a:p>
          <a:p>
            <a:pPr algn="ctr"/>
            <a:endParaRPr lang="en-US" sz="2000" dirty="0" smtClean="0"/>
          </a:p>
        </p:txBody>
      </p:sp>
    </p:spTree>
    <p:extLst>
      <p:ext uri="{BB962C8B-B14F-4D97-AF65-F5344CB8AC3E}">
        <p14:creationId xmlns:p14="http://schemas.microsoft.com/office/powerpoint/2010/main" val="309918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00025" y="960804"/>
            <a:ext cx="11906250" cy="1631216"/>
          </a:xfrm>
          <a:prstGeom prst="rect">
            <a:avLst/>
          </a:prstGeom>
          <a:noFill/>
          <a:ln>
            <a:solidFill>
              <a:schemeClr val="bg2"/>
            </a:solidFill>
          </a:ln>
        </p:spPr>
        <p:txBody>
          <a:bodyPr wrap="square" rtlCol="0" anchor="ctr" anchorCtr="1">
            <a:spAutoFit/>
          </a:bodyPr>
          <a:lstStyle/>
          <a:p>
            <a:r>
              <a:rPr lang="en-US" dirty="0"/>
              <a:t>"</a:t>
            </a:r>
            <a:r>
              <a:rPr lang="en-US" dirty="0" err="1"/>
              <a:t>TransplantUnity</a:t>
            </a:r>
            <a:r>
              <a:rPr lang="en-US" dirty="0"/>
              <a:t> Network" suggests a network or platform that brings together various stakeholders, including patients, donors, healthcare professionals, and support services, fostering a sense of togetherness in the journey of transplantation. It's a name that can resonate well with the community involved in organ transplants and emphasizes the collaborative aspect of the initiative</a:t>
            </a:r>
            <a:r>
              <a:rPr lang="en-US" sz="1600" dirty="0"/>
              <a:t>.</a:t>
            </a:r>
          </a:p>
          <a:p>
            <a:r>
              <a:rPr lang="en-US" sz="1400" dirty="0"/>
              <a:t/>
            </a:r>
            <a:br>
              <a:rPr lang="en-US" sz="1400" dirty="0"/>
            </a:br>
            <a:endParaRPr lang="en-US" sz="1400" dirty="0"/>
          </a:p>
        </p:txBody>
      </p:sp>
      <p:sp>
        <p:nvSpPr>
          <p:cNvPr id="4" name="Rounded Rectangle 3"/>
          <p:cNvSpPr/>
          <p:nvPr/>
        </p:nvSpPr>
        <p:spPr>
          <a:xfrm>
            <a:off x="3962400" y="0"/>
            <a:ext cx="3933825" cy="428625"/>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u="sng" dirty="0" err="1" smtClean="0">
                <a:solidFill>
                  <a:srgbClr val="002060"/>
                </a:solidFill>
              </a:rPr>
              <a:t>TransplantUnity</a:t>
            </a:r>
            <a:r>
              <a:rPr lang="en-US" u="sng" dirty="0" smtClean="0">
                <a:solidFill>
                  <a:srgbClr val="002060"/>
                </a:solidFill>
              </a:rPr>
              <a:t> Network</a:t>
            </a:r>
            <a:endParaRPr lang="en-US" u="sng" dirty="0">
              <a:solidFill>
                <a:srgbClr val="002060"/>
              </a:solidFill>
            </a:endParaRPr>
          </a:p>
        </p:txBody>
      </p:sp>
      <p:sp>
        <p:nvSpPr>
          <p:cNvPr id="5" name="Rounded Rectangle 4"/>
          <p:cNvSpPr/>
          <p:nvPr/>
        </p:nvSpPr>
        <p:spPr>
          <a:xfrm>
            <a:off x="3962400" y="3379023"/>
            <a:ext cx="3933825" cy="495300"/>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u="sng" dirty="0" smtClean="0">
                <a:solidFill>
                  <a:srgbClr val="002060"/>
                </a:solidFill>
              </a:rPr>
              <a:t>PROJECT  DESCRIPTION</a:t>
            </a:r>
            <a:endParaRPr lang="en-US" u="sng" dirty="0">
              <a:solidFill>
                <a:srgbClr val="002060"/>
              </a:solidFill>
            </a:endParaRPr>
          </a:p>
        </p:txBody>
      </p:sp>
      <p:sp>
        <p:nvSpPr>
          <p:cNvPr id="6" name="TextBox 5"/>
          <p:cNvSpPr txBox="1"/>
          <p:nvPr/>
        </p:nvSpPr>
        <p:spPr>
          <a:xfrm>
            <a:off x="200025" y="4442549"/>
            <a:ext cx="11991975" cy="1754326"/>
          </a:xfrm>
          <a:prstGeom prst="rect">
            <a:avLst/>
          </a:prstGeom>
          <a:noFill/>
          <a:ln>
            <a:solidFill>
              <a:schemeClr val="bg2"/>
            </a:solidFill>
          </a:ln>
        </p:spPr>
        <p:txBody>
          <a:bodyPr wrap="square" rtlCol="0" anchor="ctr" anchorCtr="1">
            <a:spAutoFit/>
          </a:bodyPr>
          <a:lstStyle/>
          <a:p>
            <a:r>
              <a:rPr lang="en-US" dirty="0"/>
              <a:t>The </a:t>
            </a:r>
            <a:r>
              <a:rPr lang="en-US" dirty="0" err="1"/>
              <a:t>TransplantUnity</a:t>
            </a:r>
            <a:r>
              <a:rPr lang="en-US" dirty="0"/>
              <a:t> Network is a comprehensive and specialized component within a Database Management System specifically tailored to the complex and life-saving field of organ transplantation. This network serves as the backbone for the seamless management and coordination of data and processes related to organ transplantation. Within this system, various crucial relationships and data elements are meticulously managed, ensuring that both doctors and patients, as well as hospitals, can operate efficiently and deliver the best possible care to those in need of organ transplants.</a:t>
            </a:r>
          </a:p>
        </p:txBody>
      </p:sp>
    </p:spTree>
    <p:extLst>
      <p:ext uri="{BB962C8B-B14F-4D97-AF65-F5344CB8AC3E}">
        <p14:creationId xmlns:p14="http://schemas.microsoft.com/office/powerpoint/2010/main" val="103398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4992184" y="1197352"/>
            <a:ext cx="1612107" cy="952500"/>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Doctor and </a:t>
            </a:r>
            <a:r>
              <a:rPr lang="en-US" sz="1400" dirty="0" smtClean="0"/>
              <a:t>Patient</a:t>
            </a:r>
            <a:endParaRPr lang="en-US" dirty="0"/>
          </a:p>
        </p:txBody>
      </p:sp>
      <p:sp>
        <p:nvSpPr>
          <p:cNvPr id="6" name="Oval 5"/>
          <p:cNvSpPr/>
          <p:nvPr/>
        </p:nvSpPr>
        <p:spPr>
          <a:xfrm>
            <a:off x="7258050" y="1466850"/>
            <a:ext cx="1438275" cy="904875"/>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Patient and </a:t>
            </a:r>
            <a:r>
              <a:rPr lang="en-US" sz="1400" dirty="0" smtClean="0"/>
              <a:t>Donor</a:t>
            </a:r>
            <a:endParaRPr lang="en-US" dirty="0"/>
          </a:p>
        </p:txBody>
      </p:sp>
      <p:sp>
        <p:nvSpPr>
          <p:cNvPr id="7" name="Oval 6"/>
          <p:cNvSpPr/>
          <p:nvPr/>
        </p:nvSpPr>
        <p:spPr>
          <a:xfrm>
            <a:off x="7505700" y="2857500"/>
            <a:ext cx="1533525" cy="971550"/>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Hospital </a:t>
            </a:r>
            <a:r>
              <a:rPr lang="en-US" sz="1400" dirty="0" smtClean="0"/>
              <a:t>Area</a:t>
            </a:r>
            <a:endParaRPr lang="en-US" sz="1400" dirty="0"/>
          </a:p>
        </p:txBody>
      </p:sp>
      <p:sp>
        <p:nvSpPr>
          <p:cNvPr id="8" name="Oval 7"/>
          <p:cNvSpPr/>
          <p:nvPr/>
        </p:nvSpPr>
        <p:spPr>
          <a:xfrm>
            <a:off x="4353013" y="4562475"/>
            <a:ext cx="1562101" cy="1085850"/>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Blood </a:t>
            </a:r>
            <a:r>
              <a:rPr lang="en-US" sz="1400" dirty="0" smtClean="0"/>
              <a:t>Group</a:t>
            </a:r>
            <a:endParaRPr lang="en-US" dirty="0"/>
          </a:p>
        </p:txBody>
      </p:sp>
      <p:sp>
        <p:nvSpPr>
          <p:cNvPr id="9" name="Oval 8"/>
          <p:cNvSpPr/>
          <p:nvPr/>
        </p:nvSpPr>
        <p:spPr>
          <a:xfrm>
            <a:off x="2511904" y="1895475"/>
            <a:ext cx="1648034" cy="962025"/>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Operation Room and Surgery</a:t>
            </a:r>
          </a:p>
        </p:txBody>
      </p:sp>
      <p:sp>
        <p:nvSpPr>
          <p:cNvPr id="10" name="Oval 9"/>
          <p:cNvSpPr/>
          <p:nvPr/>
        </p:nvSpPr>
        <p:spPr>
          <a:xfrm>
            <a:off x="2616533" y="3343274"/>
            <a:ext cx="1502568" cy="1028700"/>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smtClean="0"/>
              <a:t>Organ </a:t>
            </a:r>
            <a:endParaRPr lang="en-US" sz="1400" dirty="0"/>
          </a:p>
        </p:txBody>
      </p:sp>
      <p:sp>
        <p:nvSpPr>
          <p:cNvPr id="11" name="Oval 10"/>
          <p:cNvSpPr/>
          <p:nvPr/>
        </p:nvSpPr>
        <p:spPr>
          <a:xfrm>
            <a:off x="6808213" y="4314825"/>
            <a:ext cx="1600200" cy="1076325"/>
          </a:xfrm>
          <a:prstGeom prst="ellipse">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t>Medical </a:t>
            </a:r>
            <a:r>
              <a:rPr lang="en-US" sz="1400" dirty="0" smtClean="0"/>
              <a:t>Records</a:t>
            </a:r>
            <a:endParaRPr lang="en-US" sz="1400" dirty="0"/>
          </a:p>
        </p:txBody>
      </p:sp>
      <p:sp>
        <p:nvSpPr>
          <p:cNvPr id="14" name="Cloud 13"/>
          <p:cNvSpPr/>
          <p:nvPr/>
        </p:nvSpPr>
        <p:spPr>
          <a:xfrm>
            <a:off x="4921938" y="2732838"/>
            <a:ext cx="1752600" cy="1266825"/>
          </a:xfrm>
          <a:prstGeom prst="cloud">
            <a:avLst/>
          </a:prstGeom>
          <a:solidFill>
            <a:srgbClr val="00808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ENTITES</a:t>
            </a:r>
            <a:endParaRPr lang="en-US" dirty="0"/>
          </a:p>
        </p:txBody>
      </p:sp>
      <p:cxnSp>
        <p:nvCxnSpPr>
          <p:cNvPr id="18" name="Straight Arrow Connector 17"/>
          <p:cNvCxnSpPr>
            <a:stCxn id="14" idx="3"/>
            <a:endCxn id="4" idx="4"/>
          </p:cNvCxnSpPr>
          <p:nvPr/>
        </p:nvCxnSpPr>
        <p:spPr>
          <a:xfrm flipV="1">
            <a:off x="5798238" y="2149852"/>
            <a:ext cx="0" cy="655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endCxn id="6" idx="3"/>
          </p:cNvCxnSpPr>
          <p:nvPr/>
        </p:nvCxnSpPr>
        <p:spPr>
          <a:xfrm flipV="1">
            <a:off x="6446997" y="2239209"/>
            <a:ext cx="1021683" cy="647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0"/>
            <a:endCxn id="7" idx="2"/>
          </p:cNvCxnSpPr>
          <p:nvPr/>
        </p:nvCxnSpPr>
        <p:spPr>
          <a:xfrm flipV="1">
            <a:off x="6673078" y="3343275"/>
            <a:ext cx="832622" cy="229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6389875" y="3776063"/>
            <a:ext cx="682019" cy="6719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a:off x="5448300" y="3883587"/>
            <a:ext cx="219075" cy="678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flipV="1">
            <a:off x="4157556" y="2404228"/>
            <a:ext cx="1111063" cy="453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4" idx="2"/>
            <a:endCxn id="10" idx="6"/>
          </p:cNvCxnSpPr>
          <p:nvPr/>
        </p:nvCxnSpPr>
        <p:spPr>
          <a:xfrm flipH="1">
            <a:off x="4119101" y="3366251"/>
            <a:ext cx="808273" cy="491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3335921" y="437704"/>
            <a:ext cx="4169779" cy="646331"/>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ctr" anchorCtr="1">
            <a:spAutoFit/>
          </a:bodyPr>
          <a:lstStyle/>
          <a:p>
            <a:r>
              <a:rPr lang="en-US" sz="1200" dirty="0" smtClean="0"/>
              <a:t>Doctors </a:t>
            </a:r>
            <a:r>
              <a:rPr lang="en-US" sz="1200" dirty="0"/>
              <a:t>can monitor patient </a:t>
            </a:r>
            <a:r>
              <a:rPr lang="en-US" sz="1200" dirty="0" err="1"/>
              <a:t>progress,plan</a:t>
            </a:r>
            <a:r>
              <a:rPr lang="en-US" sz="1200" dirty="0"/>
              <a:t> </a:t>
            </a:r>
            <a:r>
              <a:rPr lang="en-US" sz="1200" dirty="0" err="1"/>
              <a:t>surgeries,and</a:t>
            </a:r>
            <a:r>
              <a:rPr lang="en-US" sz="1200" dirty="0"/>
              <a:t> communicate with patients and their families through the network.</a:t>
            </a:r>
          </a:p>
        </p:txBody>
      </p:sp>
      <p:sp>
        <p:nvSpPr>
          <p:cNvPr id="39" name="TextBox 38"/>
          <p:cNvSpPr txBox="1"/>
          <p:nvPr/>
        </p:nvSpPr>
        <p:spPr>
          <a:xfrm>
            <a:off x="8696325" y="959018"/>
            <a:ext cx="3376377" cy="1015663"/>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ctr" anchorCtr="1">
            <a:spAutoFit/>
          </a:bodyPr>
          <a:lstStyle/>
          <a:p>
            <a:r>
              <a:rPr lang="en-US" sz="1200" dirty="0"/>
              <a:t>It maintains a comprehensive database that catalogues patients in need of organs and available donors, creating a vital link that is crucial to the success of transplantation procedures..</a:t>
            </a:r>
          </a:p>
        </p:txBody>
      </p:sp>
      <p:sp>
        <p:nvSpPr>
          <p:cNvPr id="40" name="TextBox 39"/>
          <p:cNvSpPr txBox="1"/>
          <p:nvPr/>
        </p:nvSpPr>
        <p:spPr>
          <a:xfrm>
            <a:off x="9111112" y="2806050"/>
            <a:ext cx="3080888" cy="1015663"/>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ctr" anchorCtr="1">
            <a:spAutoFit/>
          </a:bodyPr>
          <a:lstStyle/>
          <a:p>
            <a:r>
              <a:rPr lang="en-US" sz="1200" dirty="0"/>
              <a:t>It tracks the availability of operation rooms, surgical teams, and specialized facilities within hospitals, ensuring that the logistical aspects of transplantation are managed effectively.</a:t>
            </a:r>
          </a:p>
        </p:txBody>
      </p:sp>
      <p:sp>
        <p:nvSpPr>
          <p:cNvPr id="42" name="TextBox 41"/>
          <p:cNvSpPr txBox="1"/>
          <p:nvPr/>
        </p:nvSpPr>
        <p:spPr>
          <a:xfrm>
            <a:off x="8439279" y="5134492"/>
            <a:ext cx="3573937" cy="646331"/>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sz="1200" dirty="0"/>
              <a:t>This network maintains up-to-date blood type data for all patients and potential donors, enabling quick and accurate matching</a:t>
            </a:r>
          </a:p>
        </p:txBody>
      </p:sp>
      <p:sp>
        <p:nvSpPr>
          <p:cNvPr id="43" name="TextBox 42"/>
          <p:cNvSpPr txBox="1"/>
          <p:nvPr/>
        </p:nvSpPr>
        <p:spPr>
          <a:xfrm>
            <a:off x="2853233" y="5710424"/>
            <a:ext cx="4433977" cy="646331"/>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sz="1200" dirty="0"/>
              <a:t>This network maintains up-to-date blood type data for all patients and potential donors, enabling quick and accurate matching</a:t>
            </a:r>
          </a:p>
        </p:txBody>
      </p:sp>
      <p:sp>
        <p:nvSpPr>
          <p:cNvPr id="44" name="TextBox 43"/>
          <p:cNvSpPr txBox="1"/>
          <p:nvPr/>
        </p:nvSpPr>
        <p:spPr>
          <a:xfrm>
            <a:off x="-9180" y="3729380"/>
            <a:ext cx="2588694" cy="830997"/>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sz="1200" dirty="0"/>
              <a:t>It tracks the origin of the organ, its condition, and its compatibility with potential recipients. </a:t>
            </a:r>
          </a:p>
        </p:txBody>
      </p:sp>
      <p:sp>
        <p:nvSpPr>
          <p:cNvPr id="45" name="TextBox 44"/>
          <p:cNvSpPr txBox="1"/>
          <p:nvPr/>
        </p:nvSpPr>
        <p:spPr>
          <a:xfrm>
            <a:off x="-28041" y="1717175"/>
            <a:ext cx="2449902" cy="1015663"/>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sz="1200" dirty="0"/>
              <a:t>The </a:t>
            </a:r>
            <a:r>
              <a:rPr lang="en-US" sz="1200" dirty="0" err="1"/>
              <a:t>TransplantUnity</a:t>
            </a:r>
            <a:r>
              <a:rPr lang="en-US" sz="1200" dirty="0"/>
              <a:t> Network manages operation room schedules, surgical procedures, and the status of transplant surgeries. </a:t>
            </a:r>
          </a:p>
        </p:txBody>
      </p:sp>
    </p:spTree>
    <p:extLst>
      <p:ext uri="{BB962C8B-B14F-4D97-AF65-F5344CB8AC3E}">
        <p14:creationId xmlns:p14="http://schemas.microsoft.com/office/powerpoint/2010/main" val="200505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anim calcmode="lin" valueType="num">
                                      <p:cBhvr>
                                        <p:cTn id="58" dur="1000" fill="hold"/>
                                        <p:tgtEl>
                                          <p:spTgt spid="34"/>
                                        </p:tgtEl>
                                        <p:attrNameLst>
                                          <p:attrName>ppt_x</p:attrName>
                                        </p:attrNameLst>
                                      </p:cBhvr>
                                      <p:tavLst>
                                        <p:tav tm="0">
                                          <p:val>
                                            <p:strVal val="#ppt_x"/>
                                          </p:val>
                                        </p:tav>
                                        <p:tav tm="100000">
                                          <p:val>
                                            <p:strVal val="#ppt_x"/>
                                          </p:val>
                                        </p:tav>
                                      </p:tavLst>
                                    </p:anim>
                                    <p:anim calcmode="lin" valueType="num">
                                      <p:cBhvr>
                                        <p:cTn id="5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1000"/>
                                        <p:tgtEl>
                                          <p:spTgt spid="39"/>
                                        </p:tgtEl>
                                      </p:cBhvr>
                                    </p:animEffect>
                                    <p:anim calcmode="lin" valueType="num">
                                      <p:cBhvr>
                                        <p:cTn id="65" dur="1000" fill="hold"/>
                                        <p:tgtEl>
                                          <p:spTgt spid="39"/>
                                        </p:tgtEl>
                                        <p:attrNameLst>
                                          <p:attrName>ppt_x</p:attrName>
                                        </p:attrNameLst>
                                      </p:cBhvr>
                                      <p:tavLst>
                                        <p:tav tm="0">
                                          <p:val>
                                            <p:strVal val="#ppt_x"/>
                                          </p:val>
                                        </p:tav>
                                        <p:tav tm="100000">
                                          <p:val>
                                            <p:strVal val="#ppt_x"/>
                                          </p:val>
                                        </p:tav>
                                      </p:tavLst>
                                    </p:anim>
                                    <p:anim calcmode="lin" valueType="num">
                                      <p:cBhvr>
                                        <p:cTn id="66"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1000"/>
                                        <p:tgtEl>
                                          <p:spTgt spid="40"/>
                                        </p:tgtEl>
                                      </p:cBhvr>
                                    </p:animEffect>
                                    <p:anim calcmode="lin" valueType="num">
                                      <p:cBhvr>
                                        <p:cTn id="72" dur="1000" fill="hold"/>
                                        <p:tgtEl>
                                          <p:spTgt spid="40"/>
                                        </p:tgtEl>
                                        <p:attrNameLst>
                                          <p:attrName>ppt_x</p:attrName>
                                        </p:attrNameLst>
                                      </p:cBhvr>
                                      <p:tavLst>
                                        <p:tav tm="0">
                                          <p:val>
                                            <p:strVal val="#ppt_x"/>
                                          </p:val>
                                        </p:tav>
                                        <p:tav tm="100000">
                                          <p:val>
                                            <p:strVal val="#ppt_x"/>
                                          </p:val>
                                        </p:tav>
                                      </p:tavLst>
                                    </p:anim>
                                    <p:anim calcmode="lin" valueType="num">
                                      <p:cBhvr>
                                        <p:cTn id="7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fade">
                                      <p:cBhvr>
                                        <p:cTn id="78" dur="1000"/>
                                        <p:tgtEl>
                                          <p:spTgt spid="42"/>
                                        </p:tgtEl>
                                      </p:cBhvr>
                                    </p:animEffect>
                                    <p:anim calcmode="lin" valueType="num">
                                      <p:cBhvr>
                                        <p:cTn id="79" dur="1000" fill="hold"/>
                                        <p:tgtEl>
                                          <p:spTgt spid="42"/>
                                        </p:tgtEl>
                                        <p:attrNameLst>
                                          <p:attrName>ppt_x</p:attrName>
                                        </p:attrNameLst>
                                      </p:cBhvr>
                                      <p:tavLst>
                                        <p:tav tm="0">
                                          <p:val>
                                            <p:strVal val="#ppt_x"/>
                                          </p:val>
                                        </p:tav>
                                        <p:tav tm="100000">
                                          <p:val>
                                            <p:strVal val="#ppt_x"/>
                                          </p:val>
                                        </p:tav>
                                      </p:tavLst>
                                    </p:anim>
                                    <p:anim calcmode="lin" valueType="num">
                                      <p:cBhvr>
                                        <p:cTn id="8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4"/>
                                        </p:tgtEl>
                                        <p:attrNameLst>
                                          <p:attrName>style.visibility</p:attrName>
                                        </p:attrNameLst>
                                      </p:cBhvr>
                                      <p:to>
                                        <p:strVal val="visible"/>
                                      </p:to>
                                    </p:set>
                                    <p:anim calcmode="lin" valueType="num">
                                      <p:cBhvr additive="base">
                                        <p:cTn id="91" dur="500" fill="hold"/>
                                        <p:tgtEl>
                                          <p:spTgt spid="44"/>
                                        </p:tgtEl>
                                        <p:attrNameLst>
                                          <p:attrName>ppt_x</p:attrName>
                                        </p:attrNameLst>
                                      </p:cBhvr>
                                      <p:tavLst>
                                        <p:tav tm="0">
                                          <p:val>
                                            <p:strVal val="#ppt_x"/>
                                          </p:val>
                                        </p:tav>
                                        <p:tav tm="100000">
                                          <p:val>
                                            <p:strVal val="#ppt_x"/>
                                          </p:val>
                                        </p:tav>
                                      </p:tavLst>
                                    </p:anim>
                                    <p:anim calcmode="lin" valueType="num">
                                      <p:cBhvr additive="base">
                                        <p:cTn id="9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ppt_x"/>
                                          </p:val>
                                        </p:tav>
                                        <p:tav tm="100000">
                                          <p:val>
                                            <p:strVal val="#ppt_x"/>
                                          </p:val>
                                        </p:tav>
                                      </p:tavLst>
                                    </p:anim>
                                    <p:anim calcmode="lin" valueType="num">
                                      <p:cBhvr additive="base">
                                        <p:cTn id="9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11" grpId="0" animBg="1"/>
      <p:bldP spid="14" grpId="0" animBg="1"/>
      <p:bldP spid="34" grpId="0" animBg="1"/>
      <p:bldP spid="39" grpId="0" animBg="1"/>
      <p:bldP spid="40" grpId="0" animBg="1"/>
      <p:bldP spid="42" grpId="0" animBg="1"/>
      <p:bldP spid="43" grpId="0" animBg="1"/>
      <p:bldP spid="44"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extLst>
              <a:ext uri="{BEBA8EAE-BF5A-486C-A8C5-ECC9F3942E4B}">
                <a14:imgProps xmlns:a14="http://schemas.microsoft.com/office/drawing/2010/main">
                  <a14:imgLayer r:embed="rId3">
                    <a14:imgEffect>
                      <a14:sharpenSoften amount="76000"/>
                    </a14:imgEffect>
                    <a14:imgEffect>
                      <a14:brightnessContrast bright="-24000" contrast="-68000"/>
                    </a14:imgEffect>
                  </a14:imgLayer>
                </a14:imgProps>
              </a:ext>
              <a:ext uri="{28A0092B-C50C-407E-A947-70E740481C1C}">
                <a14:useLocalDpi xmlns:a14="http://schemas.microsoft.com/office/drawing/2010/main" val="0"/>
              </a:ext>
            </a:extLst>
          </a:blip>
          <a:srcRect l="3733" r="3293" b="3479"/>
          <a:stretch/>
        </p:blipFill>
        <p:spPr>
          <a:xfrm>
            <a:off x="-31630" y="-27292"/>
            <a:ext cx="12191999" cy="6858000"/>
          </a:xfrm>
          <a:prstGeom prst="rect">
            <a:avLst/>
          </a:prstGeom>
        </p:spPr>
      </p:pic>
      <p:sp>
        <p:nvSpPr>
          <p:cNvPr id="12" name="Rectangle 11"/>
          <p:cNvSpPr/>
          <p:nvPr/>
        </p:nvSpPr>
        <p:spPr>
          <a:xfrm>
            <a:off x="4692770" y="-27292"/>
            <a:ext cx="1759789" cy="577970"/>
          </a:xfrm>
          <a:prstGeom prst="rect">
            <a:avLst/>
          </a:prstGeom>
          <a:solidFill>
            <a:srgbClr val="00666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ATTRIBUTES</a:t>
            </a:r>
            <a:endParaRPr lang="en-US" dirty="0"/>
          </a:p>
        </p:txBody>
      </p:sp>
      <p:sp>
        <p:nvSpPr>
          <p:cNvPr id="17" name="Rounded Rectangle 16"/>
          <p:cNvSpPr/>
          <p:nvPr/>
        </p:nvSpPr>
        <p:spPr>
          <a:xfrm>
            <a:off x="-31630" y="1773832"/>
            <a:ext cx="4025660" cy="465826"/>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solidFill>
                  <a:schemeClr val="tx1"/>
                </a:solidFill>
              </a:rPr>
              <a:t>Donation:</a:t>
            </a:r>
            <a:r>
              <a:rPr lang="en-US" sz="1200" dirty="0" smtClean="0"/>
              <a:t>1</a:t>
            </a:r>
            <a:r>
              <a:rPr lang="en-US" sz="1200" dirty="0"/>
              <a:t>. </a:t>
            </a:r>
            <a:r>
              <a:rPr lang="en-US" sz="1200" dirty="0" err="1"/>
              <a:t>donor_id</a:t>
            </a:r>
            <a:r>
              <a:rPr lang="en-US" sz="1200" dirty="0"/>
              <a:t> - Primary key</a:t>
            </a:r>
          </a:p>
          <a:p>
            <a:r>
              <a:rPr lang="en-US" sz="1200" dirty="0" smtClean="0"/>
              <a:t>                        2</a:t>
            </a:r>
            <a:r>
              <a:rPr lang="en-US" sz="1200" dirty="0"/>
              <a:t>. </a:t>
            </a:r>
            <a:r>
              <a:rPr lang="en-US" sz="1200" dirty="0" err="1"/>
              <a:t>organ_name</a:t>
            </a:r>
            <a:r>
              <a:rPr lang="en-US" sz="1200" dirty="0"/>
              <a:t> - primary key</a:t>
            </a:r>
          </a:p>
        </p:txBody>
      </p:sp>
      <p:sp>
        <p:nvSpPr>
          <p:cNvPr id="18" name="Rounded Rectangle 17"/>
          <p:cNvSpPr/>
          <p:nvPr/>
        </p:nvSpPr>
        <p:spPr>
          <a:xfrm>
            <a:off x="-31629" y="2369089"/>
            <a:ext cx="3965274" cy="491168"/>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a:solidFill>
                  <a:schemeClr val="tx1"/>
                </a:solidFill>
              </a:rPr>
              <a:t>Blood </a:t>
            </a:r>
            <a:r>
              <a:rPr lang="en-US" dirty="0" smtClean="0">
                <a:solidFill>
                  <a:schemeClr val="tx1"/>
                </a:solidFill>
              </a:rPr>
              <a:t>Group</a:t>
            </a:r>
            <a:r>
              <a:rPr lang="en-US" sz="1400" dirty="0" smtClean="0">
                <a:solidFill>
                  <a:schemeClr val="bg1"/>
                </a:solidFill>
              </a:rPr>
              <a:t>:1</a:t>
            </a:r>
            <a:r>
              <a:rPr lang="en-US" sz="1200" dirty="0" smtClean="0">
                <a:solidFill>
                  <a:schemeClr val="bg1"/>
                </a:solidFill>
              </a:rPr>
              <a:t>.</a:t>
            </a:r>
            <a:r>
              <a:rPr lang="en-US" sz="1200" dirty="0" smtClean="0"/>
              <a:t> </a:t>
            </a:r>
            <a:r>
              <a:rPr lang="en-US" sz="1200" dirty="0" err="1"/>
              <a:t>blood_type</a:t>
            </a:r>
            <a:r>
              <a:rPr lang="en-US" sz="1200" dirty="0"/>
              <a:t> - Primary key</a:t>
            </a:r>
          </a:p>
          <a:p>
            <a:r>
              <a:rPr lang="en-US" sz="1200" dirty="0" smtClean="0"/>
              <a:t>                                  2</a:t>
            </a:r>
            <a:r>
              <a:rPr lang="en-US" sz="1200" dirty="0"/>
              <a:t>. </a:t>
            </a:r>
            <a:r>
              <a:rPr lang="en-US" sz="1200" dirty="0" err="1"/>
              <a:t>rh_factor</a:t>
            </a:r>
            <a:r>
              <a:rPr lang="en-US" sz="1200" dirty="0"/>
              <a:t> - Primary key</a:t>
            </a:r>
          </a:p>
        </p:txBody>
      </p:sp>
      <p:sp>
        <p:nvSpPr>
          <p:cNvPr id="23" name="Rounded Rectangle 22"/>
          <p:cNvSpPr/>
          <p:nvPr/>
        </p:nvSpPr>
        <p:spPr>
          <a:xfrm>
            <a:off x="30192" y="575046"/>
            <a:ext cx="3843068" cy="466094"/>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marL="0" lvl="1"/>
            <a:r>
              <a:rPr lang="en-US" dirty="0" smtClean="0">
                <a:solidFill>
                  <a:schemeClr val="tx1"/>
                </a:solidFill>
              </a:rPr>
              <a:t>Organ</a:t>
            </a:r>
            <a:r>
              <a:rPr lang="en-US" sz="1600" dirty="0" smtClean="0"/>
              <a:t>: </a:t>
            </a:r>
            <a:r>
              <a:rPr lang="en-US" sz="1200" dirty="0"/>
              <a:t>1. name </a:t>
            </a:r>
            <a:r>
              <a:rPr lang="en-US" sz="1200" dirty="0" smtClean="0"/>
              <a:t>- Primary </a:t>
            </a:r>
            <a:r>
              <a:rPr lang="en-US" sz="1200" dirty="0"/>
              <a:t>key- </a:t>
            </a:r>
            <a:endParaRPr lang="en-US" sz="1200" dirty="0" smtClean="0"/>
          </a:p>
          <a:p>
            <a:pPr marL="0" lvl="1"/>
            <a:r>
              <a:rPr lang="en-US" sz="1200" dirty="0"/>
              <a:t> </a:t>
            </a:r>
            <a:r>
              <a:rPr lang="en-US" sz="1200" dirty="0" smtClean="0"/>
              <a:t>                 2.durability </a:t>
            </a:r>
            <a:r>
              <a:rPr lang="en-US" sz="1200" dirty="0"/>
              <a:t>Primary </a:t>
            </a:r>
            <a:r>
              <a:rPr lang="en-US" sz="1200" dirty="0" smtClean="0"/>
              <a:t>key</a:t>
            </a:r>
            <a:endParaRPr lang="en-US" sz="1200" dirty="0"/>
          </a:p>
        </p:txBody>
      </p:sp>
      <p:sp>
        <p:nvSpPr>
          <p:cNvPr id="24" name="Rounded Rectangle 23"/>
          <p:cNvSpPr/>
          <p:nvPr/>
        </p:nvSpPr>
        <p:spPr>
          <a:xfrm>
            <a:off x="11503" y="1157320"/>
            <a:ext cx="3922142" cy="500332"/>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chemeClr val="tx1"/>
                </a:solidFill>
              </a:rPr>
              <a:t>HIV </a:t>
            </a:r>
            <a:r>
              <a:rPr lang="en-US" sz="1200" dirty="0" smtClean="0"/>
              <a:t>:1. </a:t>
            </a:r>
            <a:r>
              <a:rPr lang="en-US" sz="1200" dirty="0"/>
              <a:t>name - Primary </a:t>
            </a:r>
            <a:r>
              <a:rPr lang="en-US" sz="1200" dirty="0" smtClean="0"/>
              <a:t>key</a:t>
            </a:r>
          </a:p>
          <a:p>
            <a:pPr algn="ctr"/>
            <a:r>
              <a:rPr lang="en-US" sz="1200" dirty="0" smtClean="0"/>
              <a:t>             2</a:t>
            </a:r>
            <a:r>
              <a:rPr lang="en-US" sz="1200" dirty="0"/>
              <a:t>. </a:t>
            </a:r>
            <a:r>
              <a:rPr lang="en-US" sz="1200" dirty="0" err="1"/>
              <a:t>organ_name</a:t>
            </a:r>
            <a:r>
              <a:rPr lang="en-US" sz="1200" dirty="0"/>
              <a:t> - Foreign key</a:t>
            </a:r>
          </a:p>
        </p:txBody>
      </p:sp>
      <p:sp>
        <p:nvSpPr>
          <p:cNvPr id="25" name="Rounded Rectangle 24"/>
          <p:cNvSpPr/>
          <p:nvPr/>
        </p:nvSpPr>
        <p:spPr>
          <a:xfrm>
            <a:off x="-31631" y="2911760"/>
            <a:ext cx="4025661" cy="967870"/>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a:solidFill>
                  <a:schemeClr val="tx1"/>
                </a:solidFill>
              </a:rPr>
              <a:t>Operation</a:t>
            </a:r>
            <a:r>
              <a:rPr lang="en-US" sz="1600" dirty="0">
                <a:solidFill>
                  <a:schemeClr val="tx1"/>
                </a:solidFill>
              </a:rPr>
              <a:t> </a:t>
            </a:r>
            <a:r>
              <a:rPr lang="en-US" sz="1600" dirty="0" smtClean="0">
                <a:solidFill>
                  <a:schemeClr val="tx1"/>
                </a:solidFill>
              </a:rPr>
              <a:t>Room</a:t>
            </a:r>
            <a:r>
              <a:rPr lang="en-US" sz="1600" dirty="0" smtClean="0">
                <a:solidFill>
                  <a:schemeClr val="bg1"/>
                </a:solidFill>
              </a:rPr>
              <a:t>:1</a:t>
            </a:r>
            <a:r>
              <a:rPr lang="en-US" sz="1200" dirty="0" smtClean="0">
                <a:solidFill>
                  <a:schemeClr val="bg1"/>
                </a:solidFill>
              </a:rPr>
              <a:t>.</a:t>
            </a:r>
            <a:r>
              <a:rPr lang="en-US" sz="1200" dirty="0" smtClean="0"/>
              <a:t> </a:t>
            </a:r>
            <a:r>
              <a:rPr lang="en-US" sz="1200" dirty="0" err="1"/>
              <a:t>room_no</a:t>
            </a:r>
            <a:r>
              <a:rPr lang="en-US" sz="1200" dirty="0"/>
              <a:t> - Primary </a:t>
            </a:r>
            <a:r>
              <a:rPr lang="en-US" sz="1200" dirty="0" smtClean="0"/>
              <a:t>key</a:t>
            </a:r>
          </a:p>
          <a:p>
            <a:r>
              <a:rPr lang="en-US" sz="1200" dirty="0" smtClean="0"/>
              <a:t> 2</a:t>
            </a:r>
            <a:r>
              <a:rPr lang="en-US" sz="1200" dirty="0"/>
              <a:t>. building - Primary </a:t>
            </a:r>
            <a:r>
              <a:rPr lang="en-US" sz="1200" dirty="0" smtClean="0"/>
              <a:t>key </a:t>
            </a:r>
          </a:p>
          <a:p>
            <a:r>
              <a:rPr lang="en-US" sz="1200" dirty="0" smtClean="0"/>
              <a:t> 3</a:t>
            </a:r>
            <a:r>
              <a:rPr lang="en-US" sz="1200" dirty="0"/>
              <a:t>. </a:t>
            </a:r>
            <a:r>
              <a:rPr lang="en-US" sz="1200" dirty="0" err="1"/>
              <a:t>hospital_id</a:t>
            </a:r>
            <a:r>
              <a:rPr lang="en-US" sz="1200" dirty="0"/>
              <a:t> - Foreign </a:t>
            </a:r>
            <a:r>
              <a:rPr lang="en-US" sz="1200" dirty="0" smtClean="0"/>
              <a:t>key</a:t>
            </a:r>
            <a:endParaRPr lang="en-US" sz="1200" dirty="0"/>
          </a:p>
        </p:txBody>
      </p:sp>
      <p:sp>
        <p:nvSpPr>
          <p:cNvPr id="27" name="Rounded Rectangle 26"/>
          <p:cNvSpPr/>
          <p:nvPr/>
        </p:nvSpPr>
        <p:spPr>
          <a:xfrm>
            <a:off x="0" y="4028467"/>
            <a:ext cx="3933645" cy="431321"/>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solidFill>
                  <a:schemeClr val="tx1"/>
                </a:solidFill>
              </a:rPr>
              <a:t>Area</a:t>
            </a:r>
            <a:r>
              <a:rPr lang="en-US" sz="1200" dirty="0" smtClean="0">
                <a:solidFill>
                  <a:schemeClr val="bg1"/>
                </a:solidFill>
              </a:rPr>
              <a:t>:1.</a:t>
            </a:r>
            <a:r>
              <a:rPr lang="en-US" sz="1400" dirty="0" smtClean="0"/>
              <a:t> </a:t>
            </a:r>
            <a:r>
              <a:rPr lang="en-US" sz="1200" dirty="0"/>
              <a:t>name - Primary </a:t>
            </a:r>
            <a:r>
              <a:rPr lang="en-US" sz="1200" dirty="0" smtClean="0"/>
              <a:t>key</a:t>
            </a:r>
          </a:p>
          <a:p>
            <a:r>
              <a:rPr lang="en-US" sz="1200" dirty="0" smtClean="0"/>
              <a:t>2. </a:t>
            </a:r>
            <a:r>
              <a:rPr lang="en-US" sz="1200" dirty="0"/>
              <a:t>code - Primary key</a:t>
            </a:r>
          </a:p>
        </p:txBody>
      </p:sp>
      <p:sp>
        <p:nvSpPr>
          <p:cNvPr id="28" name="Rounded Rectangle 27"/>
          <p:cNvSpPr/>
          <p:nvPr/>
        </p:nvSpPr>
        <p:spPr>
          <a:xfrm>
            <a:off x="11496" y="4553973"/>
            <a:ext cx="3933645" cy="793630"/>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solidFill>
                  <a:schemeClr val="tx1"/>
                </a:solidFill>
              </a:rPr>
              <a:t>Hospital:</a:t>
            </a:r>
            <a:r>
              <a:rPr lang="en-US" sz="1400" dirty="0" smtClean="0"/>
              <a:t>1</a:t>
            </a:r>
            <a:r>
              <a:rPr lang="en-US" sz="1400" dirty="0"/>
              <a:t>.</a:t>
            </a:r>
            <a:r>
              <a:rPr lang="en-US" sz="1200" dirty="0"/>
              <a:t> </a:t>
            </a:r>
            <a:r>
              <a:rPr lang="en-US" sz="1200" dirty="0" err="1"/>
              <a:t>hospita_ID</a:t>
            </a:r>
            <a:r>
              <a:rPr lang="en-US" sz="1200" dirty="0"/>
              <a:t> - Primary </a:t>
            </a:r>
            <a:r>
              <a:rPr lang="en-US" sz="1200" dirty="0" smtClean="0"/>
              <a:t>key </a:t>
            </a:r>
          </a:p>
          <a:p>
            <a:r>
              <a:rPr lang="en-US" sz="1200" dirty="0" smtClean="0"/>
              <a:t> 2</a:t>
            </a:r>
            <a:r>
              <a:rPr lang="en-US" sz="1200" dirty="0"/>
              <a:t>. </a:t>
            </a:r>
            <a:r>
              <a:rPr lang="en-US" sz="1200" dirty="0" err="1"/>
              <a:t>hospital_name</a:t>
            </a:r>
            <a:r>
              <a:rPr lang="en-US" sz="1200" dirty="0"/>
              <a:t> - Primary </a:t>
            </a:r>
            <a:r>
              <a:rPr lang="en-US" sz="1200" dirty="0" smtClean="0"/>
              <a:t>key </a:t>
            </a:r>
          </a:p>
          <a:p>
            <a:r>
              <a:rPr lang="en-US" sz="1200" dirty="0" smtClean="0"/>
              <a:t> 3</a:t>
            </a:r>
            <a:r>
              <a:rPr lang="en-US" sz="1200" dirty="0"/>
              <a:t>. </a:t>
            </a:r>
            <a:r>
              <a:rPr lang="en-US" sz="1200" dirty="0" err="1"/>
              <a:t>area_name</a:t>
            </a:r>
            <a:r>
              <a:rPr lang="en-US" sz="1200" dirty="0"/>
              <a:t> </a:t>
            </a:r>
            <a:r>
              <a:rPr lang="en-US" sz="1200" dirty="0" smtClean="0"/>
              <a:t>– </a:t>
            </a:r>
            <a:r>
              <a:rPr lang="en-US" sz="1200" dirty="0" err="1" smtClean="0"/>
              <a:t>foreing</a:t>
            </a:r>
            <a:r>
              <a:rPr lang="en-US" sz="1200" dirty="0" smtClean="0"/>
              <a:t> key</a:t>
            </a:r>
            <a:endParaRPr lang="en-US" sz="1200" dirty="0"/>
          </a:p>
          <a:p>
            <a:r>
              <a:rPr lang="en-US" sz="1200" dirty="0" smtClean="0"/>
              <a:t>4</a:t>
            </a:r>
            <a:r>
              <a:rPr lang="en-US" sz="1200" dirty="0"/>
              <a:t>. </a:t>
            </a:r>
            <a:r>
              <a:rPr lang="en-US" sz="1200" dirty="0" err="1"/>
              <a:t>area_code</a:t>
            </a:r>
            <a:r>
              <a:rPr lang="en-US" sz="1200" dirty="0"/>
              <a:t> - Foreign key</a:t>
            </a:r>
          </a:p>
        </p:txBody>
      </p:sp>
      <p:sp>
        <p:nvSpPr>
          <p:cNvPr id="29" name="Rounded Rectangle 28"/>
          <p:cNvSpPr/>
          <p:nvPr/>
        </p:nvSpPr>
        <p:spPr>
          <a:xfrm>
            <a:off x="-31631" y="5433918"/>
            <a:ext cx="2582171" cy="1376393"/>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sz="1600" dirty="0" smtClean="0">
                <a:solidFill>
                  <a:schemeClr val="tx1"/>
                </a:solidFill>
              </a:rPr>
              <a:t>Patient</a:t>
            </a:r>
            <a:r>
              <a:rPr lang="en-US" sz="1200" dirty="0" smtClean="0">
                <a:solidFill>
                  <a:schemeClr val="tx1"/>
                </a:solidFill>
              </a:rPr>
              <a:t>:</a:t>
            </a:r>
          </a:p>
          <a:p>
            <a:r>
              <a:rPr lang="en-US" sz="1600" dirty="0" smtClean="0">
                <a:solidFill>
                  <a:srgbClr val="002060"/>
                </a:solidFill>
              </a:rPr>
              <a:t>Primary key,</a:t>
            </a:r>
            <a:r>
              <a:rPr lang="en-US" sz="1200" dirty="0" smtClean="0">
                <a:solidFill>
                  <a:schemeClr val="bg1"/>
                </a:solidFill>
              </a:rPr>
              <a:t>1</a:t>
            </a:r>
            <a:r>
              <a:rPr lang="en-US" sz="1200" dirty="0">
                <a:solidFill>
                  <a:schemeClr val="bg1"/>
                </a:solidFill>
              </a:rPr>
              <a:t>. </a:t>
            </a:r>
            <a:r>
              <a:rPr lang="en-US" sz="1200" dirty="0" err="1" smtClean="0"/>
              <a:t>patient_ID</a:t>
            </a:r>
            <a:endParaRPr lang="en-US" sz="1200" dirty="0" smtClean="0"/>
          </a:p>
          <a:p>
            <a:r>
              <a:rPr lang="en-US" sz="1200" dirty="0" smtClean="0"/>
              <a:t>2</a:t>
            </a:r>
            <a:r>
              <a:rPr lang="en-US" sz="1200" dirty="0"/>
              <a:t>. </a:t>
            </a:r>
            <a:r>
              <a:rPr lang="en-US" sz="1200" dirty="0" err="1" smtClean="0"/>
              <a:t>patient_name</a:t>
            </a:r>
            <a:endParaRPr lang="en-US" sz="1200" dirty="0"/>
          </a:p>
          <a:p>
            <a:r>
              <a:rPr lang="en-US" sz="1200" dirty="0" smtClean="0"/>
              <a:t>3</a:t>
            </a:r>
            <a:r>
              <a:rPr lang="en-US" sz="1200" dirty="0"/>
              <a:t>. </a:t>
            </a:r>
            <a:r>
              <a:rPr lang="en-US" sz="1200" dirty="0" err="1" smtClean="0"/>
              <a:t>patient_age</a:t>
            </a:r>
            <a:r>
              <a:rPr lang="en-US" sz="1200" dirty="0" smtClean="0"/>
              <a:t>  </a:t>
            </a:r>
            <a:endParaRPr lang="en-US" sz="1200" dirty="0"/>
          </a:p>
          <a:p>
            <a:r>
              <a:rPr lang="en-US" sz="1200" dirty="0" smtClean="0"/>
              <a:t>4</a:t>
            </a:r>
            <a:r>
              <a:rPr lang="en-US" sz="1200" dirty="0"/>
              <a:t>. </a:t>
            </a:r>
            <a:r>
              <a:rPr lang="en-US" sz="1200" dirty="0" err="1" smtClean="0"/>
              <a:t>patient_gender</a:t>
            </a:r>
            <a:r>
              <a:rPr lang="en-US" sz="1200" dirty="0" smtClean="0"/>
              <a:t>  </a:t>
            </a:r>
            <a:r>
              <a:rPr lang="en-US" sz="1200" dirty="0" err="1" smtClean="0"/>
              <a:t>rh_factor</a:t>
            </a:r>
            <a:endParaRPr lang="en-US" sz="1200" dirty="0"/>
          </a:p>
        </p:txBody>
      </p:sp>
      <p:sp>
        <p:nvSpPr>
          <p:cNvPr id="31" name="Rounded Rectangle 30"/>
          <p:cNvSpPr/>
          <p:nvPr/>
        </p:nvSpPr>
        <p:spPr>
          <a:xfrm>
            <a:off x="7237200" y="2016148"/>
            <a:ext cx="4205376" cy="1170277"/>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solidFill>
                  <a:schemeClr val="tx1"/>
                </a:solidFill>
              </a:rPr>
              <a:t>Doctor:</a:t>
            </a:r>
            <a:r>
              <a:rPr lang="en-US" sz="1400" dirty="0" smtClean="0">
                <a:solidFill>
                  <a:schemeClr val="bg1"/>
                </a:solidFill>
              </a:rPr>
              <a:t>1</a:t>
            </a:r>
            <a:r>
              <a:rPr lang="en-US" sz="1200" dirty="0">
                <a:solidFill>
                  <a:schemeClr val="bg1"/>
                </a:solidFill>
              </a:rPr>
              <a:t>. </a:t>
            </a:r>
            <a:r>
              <a:rPr lang="en-US" sz="1200" dirty="0" err="1">
                <a:solidFill>
                  <a:schemeClr val="bg1"/>
                </a:solidFill>
              </a:rPr>
              <a:t>doctor_ID</a:t>
            </a:r>
            <a:r>
              <a:rPr lang="en-US" sz="1200" dirty="0">
                <a:solidFill>
                  <a:schemeClr val="bg1"/>
                </a:solidFill>
              </a:rPr>
              <a:t> - Primary </a:t>
            </a:r>
            <a:r>
              <a:rPr lang="en-US" sz="1200" dirty="0" smtClean="0">
                <a:solidFill>
                  <a:schemeClr val="bg1"/>
                </a:solidFill>
              </a:rPr>
              <a:t>key </a:t>
            </a:r>
          </a:p>
          <a:p>
            <a:r>
              <a:rPr lang="en-US" sz="1200" dirty="0" smtClean="0">
                <a:solidFill>
                  <a:schemeClr val="bg1"/>
                </a:solidFill>
              </a:rPr>
              <a:t> 2</a:t>
            </a:r>
            <a:r>
              <a:rPr lang="en-US" sz="1200" dirty="0">
                <a:solidFill>
                  <a:schemeClr val="bg1"/>
                </a:solidFill>
              </a:rPr>
              <a:t>. </a:t>
            </a:r>
            <a:r>
              <a:rPr lang="en-US" sz="1200" dirty="0" err="1">
                <a:solidFill>
                  <a:schemeClr val="bg1"/>
                </a:solidFill>
              </a:rPr>
              <a:t>doctor_name</a:t>
            </a:r>
            <a:r>
              <a:rPr lang="en-US" sz="1200" dirty="0">
                <a:solidFill>
                  <a:schemeClr val="bg1"/>
                </a:solidFill>
              </a:rPr>
              <a:t> -  Primary </a:t>
            </a:r>
            <a:r>
              <a:rPr lang="en-US" sz="1200" dirty="0" smtClean="0">
                <a:solidFill>
                  <a:schemeClr val="bg1"/>
                </a:solidFill>
              </a:rPr>
              <a:t>key        </a:t>
            </a:r>
          </a:p>
          <a:p>
            <a:r>
              <a:rPr lang="en-US" sz="1200" dirty="0" smtClean="0">
                <a:solidFill>
                  <a:schemeClr val="bg1"/>
                </a:solidFill>
              </a:rPr>
              <a:t>3</a:t>
            </a:r>
            <a:r>
              <a:rPr lang="en-US" sz="1200" dirty="0">
                <a:solidFill>
                  <a:schemeClr val="bg1"/>
                </a:solidFill>
              </a:rPr>
              <a:t>. </a:t>
            </a:r>
            <a:r>
              <a:rPr lang="en-US" sz="1200" dirty="0" err="1">
                <a:solidFill>
                  <a:schemeClr val="bg1"/>
                </a:solidFill>
              </a:rPr>
              <a:t>hospital_id</a:t>
            </a:r>
            <a:r>
              <a:rPr lang="en-US" sz="1200" dirty="0">
                <a:solidFill>
                  <a:schemeClr val="bg1"/>
                </a:solidFill>
              </a:rPr>
              <a:t> - Foreign </a:t>
            </a:r>
            <a:r>
              <a:rPr lang="en-US" sz="1200" dirty="0" smtClean="0">
                <a:solidFill>
                  <a:schemeClr val="bg1"/>
                </a:solidFill>
              </a:rPr>
              <a:t>key  </a:t>
            </a:r>
          </a:p>
          <a:p>
            <a:r>
              <a:rPr lang="en-US" sz="1200" dirty="0" smtClean="0">
                <a:solidFill>
                  <a:schemeClr val="bg1"/>
                </a:solidFill>
              </a:rPr>
              <a:t>4</a:t>
            </a:r>
            <a:r>
              <a:rPr lang="en-US" sz="1200" dirty="0">
                <a:solidFill>
                  <a:schemeClr val="bg1"/>
                </a:solidFill>
              </a:rPr>
              <a:t>. salary - Foreign </a:t>
            </a:r>
            <a:r>
              <a:rPr lang="en-US" sz="1200" dirty="0" smtClean="0">
                <a:solidFill>
                  <a:schemeClr val="bg1"/>
                </a:solidFill>
              </a:rPr>
              <a:t>key                   </a:t>
            </a:r>
          </a:p>
          <a:p>
            <a:r>
              <a:rPr lang="en-US" sz="1200" dirty="0" smtClean="0">
                <a:solidFill>
                  <a:schemeClr val="bg1"/>
                </a:solidFill>
              </a:rPr>
              <a:t>5</a:t>
            </a:r>
            <a:r>
              <a:rPr lang="en-US" sz="1200" dirty="0">
                <a:solidFill>
                  <a:schemeClr val="bg1"/>
                </a:solidFill>
              </a:rPr>
              <a:t>. </a:t>
            </a:r>
            <a:r>
              <a:rPr lang="en-US" sz="1200" dirty="0" err="1">
                <a:solidFill>
                  <a:schemeClr val="bg1"/>
                </a:solidFill>
              </a:rPr>
              <a:t>speciality</a:t>
            </a:r>
            <a:r>
              <a:rPr lang="en-US" sz="1200" dirty="0">
                <a:solidFill>
                  <a:schemeClr val="bg1"/>
                </a:solidFill>
              </a:rPr>
              <a:t> - Foreign key</a:t>
            </a:r>
          </a:p>
        </p:txBody>
      </p:sp>
      <p:sp>
        <p:nvSpPr>
          <p:cNvPr id="32" name="Rounded Rectangle 31"/>
          <p:cNvSpPr/>
          <p:nvPr/>
        </p:nvSpPr>
        <p:spPr>
          <a:xfrm>
            <a:off x="7195676" y="3282743"/>
            <a:ext cx="2369389" cy="1305084"/>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solidFill>
                  <a:schemeClr val="tx1"/>
                </a:solidFill>
              </a:rPr>
              <a:t>Surgery: </a:t>
            </a:r>
            <a:r>
              <a:rPr lang="en-US" sz="1400" dirty="0">
                <a:solidFill>
                  <a:schemeClr val="bg1"/>
                </a:solidFill>
              </a:rPr>
              <a:t>P</a:t>
            </a:r>
            <a:r>
              <a:rPr lang="en-US" sz="1400" dirty="0" smtClean="0">
                <a:solidFill>
                  <a:schemeClr val="bg1"/>
                </a:solidFill>
              </a:rPr>
              <a:t>rimary</a:t>
            </a:r>
            <a:r>
              <a:rPr lang="en-US" sz="1400" dirty="0" smtClean="0">
                <a:solidFill>
                  <a:schemeClr val="tx1"/>
                </a:solidFill>
              </a:rPr>
              <a:t> </a:t>
            </a:r>
            <a:r>
              <a:rPr lang="en-US" sz="1400" dirty="0" smtClean="0">
                <a:solidFill>
                  <a:schemeClr val="bg1"/>
                </a:solidFill>
              </a:rPr>
              <a:t>key,</a:t>
            </a:r>
          </a:p>
          <a:p>
            <a:pPr marL="342900" indent="-342900">
              <a:buAutoNum type="arabicPeriod"/>
            </a:pPr>
            <a:r>
              <a:rPr lang="en-US" sz="1400" dirty="0" smtClean="0">
                <a:solidFill>
                  <a:schemeClr val="bg1"/>
                </a:solidFill>
              </a:rPr>
              <a:t>name  </a:t>
            </a:r>
          </a:p>
          <a:p>
            <a:pPr marL="342900" indent="-342900">
              <a:buAutoNum type="arabicPeriod"/>
            </a:pPr>
            <a:r>
              <a:rPr lang="en-US" sz="1400" dirty="0" smtClean="0">
                <a:solidFill>
                  <a:schemeClr val="bg1"/>
                </a:solidFill>
              </a:rPr>
              <a:t>2</a:t>
            </a:r>
            <a:r>
              <a:rPr lang="en-US" sz="1400" dirty="0">
                <a:solidFill>
                  <a:schemeClr val="bg1"/>
                </a:solidFill>
              </a:rPr>
              <a:t>. </a:t>
            </a:r>
            <a:r>
              <a:rPr lang="en-US" sz="1400" dirty="0" err="1" smtClean="0">
                <a:solidFill>
                  <a:schemeClr val="bg1"/>
                </a:solidFill>
              </a:rPr>
              <a:t>patient_id</a:t>
            </a:r>
            <a:endParaRPr lang="en-US" sz="1400" dirty="0">
              <a:solidFill>
                <a:schemeClr val="bg1"/>
              </a:solidFill>
            </a:endParaRPr>
          </a:p>
        </p:txBody>
      </p:sp>
      <p:sp>
        <p:nvSpPr>
          <p:cNvPr id="33" name="Rounded Rectangle 32"/>
          <p:cNvSpPr/>
          <p:nvPr/>
        </p:nvSpPr>
        <p:spPr>
          <a:xfrm>
            <a:off x="7237200" y="4656153"/>
            <a:ext cx="3463506" cy="1137650"/>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a:solidFill>
                  <a:schemeClr val="tx1"/>
                </a:solidFill>
              </a:rPr>
              <a:t>Medical </a:t>
            </a:r>
            <a:r>
              <a:rPr lang="en-US" dirty="0" smtClean="0">
                <a:solidFill>
                  <a:schemeClr val="tx1"/>
                </a:solidFill>
              </a:rPr>
              <a:t>Record: </a:t>
            </a:r>
          </a:p>
          <a:p>
            <a:r>
              <a:rPr lang="en-US" sz="1200" dirty="0" smtClean="0">
                <a:solidFill>
                  <a:schemeClr val="bg1"/>
                </a:solidFill>
              </a:rPr>
              <a:t>Primary</a:t>
            </a:r>
            <a:r>
              <a:rPr lang="en-US" sz="1200" dirty="0" smtClean="0">
                <a:solidFill>
                  <a:schemeClr val="tx1"/>
                </a:solidFill>
              </a:rPr>
              <a:t> </a:t>
            </a:r>
            <a:r>
              <a:rPr lang="en-US" sz="1200" dirty="0" smtClean="0"/>
              <a:t>key,</a:t>
            </a:r>
          </a:p>
          <a:p>
            <a:pPr marL="228600" indent="-228600">
              <a:buAutoNum type="arabicPeriod"/>
            </a:pPr>
            <a:r>
              <a:rPr lang="en-US" sz="1200" dirty="0" err="1" smtClean="0"/>
              <a:t>genetic_diseases</a:t>
            </a:r>
            <a:endParaRPr lang="en-US" sz="1200" dirty="0" smtClean="0"/>
          </a:p>
          <a:p>
            <a:pPr marL="228600" indent="-228600">
              <a:buAutoNum type="arabicPeriod"/>
            </a:pPr>
            <a:r>
              <a:rPr lang="en-US" sz="1200" dirty="0" smtClean="0"/>
              <a:t>2</a:t>
            </a:r>
            <a:r>
              <a:rPr lang="en-US" sz="1200" dirty="0"/>
              <a:t>. </a:t>
            </a:r>
            <a:r>
              <a:rPr lang="en-US" sz="1200" dirty="0" err="1" smtClean="0"/>
              <a:t>acquired_diseases</a:t>
            </a:r>
            <a:endParaRPr lang="en-US" sz="1200" dirty="0"/>
          </a:p>
          <a:p>
            <a:pPr marL="228600" indent="-228600">
              <a:buAutoNum type="arabicPeriod"/>
            </a:pPr>
            <a:r>
              <a:rPr lang="en-US" sz="1200" dirty="0" smtClean="0"/>
              <a:t>3</a:t>
            </a:r>
            <a:r>
              <a:rPr lang="en-US" sz="1200" dirty="0"/>
              <a:t>. allergies</a:t>
            </a:r>
          </a:p>
        </p:txBody>
      </p:sp>
      <p:sp>
        <p:nvSpPr>
          <p:cNvPr id="34" name="Rounded Rectangle 33"/>
          <p:cNvSpPr/>
          <p:nvPr/>
        </p:nvSpPr>
        <p:spPr>
          <a:xfrm>
            <a:off x="7237200" y="5924971"/>
            <a:ext cx="3717985" cy="785004"/>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smtClean="0">
                <a:solidFill>
                  <a:schemeClr val="tx1"/>
                </a:solidFill>
              </a:rPr>
              <a:t>Consultant:</a:t>
            </a:r>
            <a:r>
              <a:rPr lang="en-US" sz="1200" dirty="0" smtClean="0"/>
              <a:t>1</a:t>
            </a:r>
            <a:r>
              <a:rPr lang="en-US" sz="1200" dirty="0"/>
              <a:t>. </a:t>
            </a:r>
            <a:r>
              <a:rPr lang="en-US" sz="1200" dirty="0" err="1"/>
              <a:t>patient_id</a:t>
            </a:r>
            <a:r>
              <a:rPr lang="en-US" sz="1200" dirty="0"/>
              <a:t> - Primary </a:t>
            </a:r>
            <a:r>
              <a:rPr lang="en-US" sz="1200" dirty="0" smtClean="0"/>
              <a:t>key  </a:t>
            </a:r>
          </a:p>
          <a:p>
            <a:r>
              <a:rPr lang="en-US" sz="1200" dirty="0" smtClean="0"/>
              <a:t>2</a:t>
            </a:r>
            <a:r>
              <a:rPr lang="en-US" sz="1200" dirty="0"/>
              <a:t>. </a:t>
            </a:r>
            <a:r>
              <a:rPr lang="en-US" sz="1200" dirty="0" err="1"/>
              <a:t>doctor_ID</a:t>
            </a:r>
            <a:r>
              <a:rPr lang="en-US" sz="1200" dirty="0"/>
              <a:t> - Primary key</a:t>
            </a:r>
          </a:p>
        </p:txBody>
      </p:sp>
      <p:sp>
        <p:nvSpPr>
          <p:cNvPr id="2" name="Rounded Rectangle 1"/>
          <p:cNvSpPr/>
          <p:nvPr/>
        </p:nvSpPr>
        <p:spPr>
          <a:xfrm>
            <a:off x="3165888" y="5441789"/>
            <a:ext cx="2800713" cy="1368522"/>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solidFill>
                  <a:srgbClr val="002060"/>
                </a:solidFill>
              </a:rPr>
              <a:t>Foreign key,</a:t>
            </a:r>
          </a:p>
          <a:p>
            <a:pPr algn="ctr"/>
            <a:r>
              <a:rPr lang="en-US" sz="1200" dirty="0"/>
              <a:t>1. </a:t>
            </a:r>
            <a:r>
              <a:rPr lang="en-US" sz="1200" dirty="0" err="1" smtClean="0"/>
              <a:t>damage_name</a:t>
            </a:r>
            <a:r>
              <a:rPr lang="en-US" sz="1200" dirty="0" smtClean="0"/>
              <a:t> 2.damage_stage</a:t>
            </a:r>
            <a:endParaRPr lang="en-US" sz="1200" dirty="0"/>
          </a:p>
          <a:p>
            <a:pPr algn="ctr"/>
            <a:r>
              <a:rPr lang="en-US" sz="1200" dirty="0"/>
              <a:t>3. </a:t>
            </a:r>
            <a:r>
              <a:rPr lang="en-US" sz="1200" dirty="0" err="1" smtClean="0"/>
              <a:t>hospital_id</a:t>
            </a:r>
            <a:r>
              <a:rPr lang="en-US" sz="1200" dirty="0" smtClean="0"/>
              <a:t> 4</a:t>
            </a:r>
            <a:r>
              <a:rPr lang="en-US" sz="1200" dirty="0"/>
              <a:t>. </a:t>
            </a:r>
            <a:r>
              <a:rPr lang="en-US" sz="1200" dirty="0" err="1"/>
              <a:t>genetic_diseases</a:t>
            </a:r>
            <a:endParaRPr lang="en-US" sz="1200" dirty="0"/>
          </a:p>
          <a:p>
            <a:pPr algn="ctr"/>
            <a:r>
              <a:rPr lang="en-US" sz="1200" dirty="0"/>
              <a:t>5. </a:t>
            </a:r>
            <a:r>
              <a:rPr lang="en-US" sz="1200" dirty="0" err="1" smtClean="0"/>
              <a:t>acquired_diseases</a:t>
            </a:r>
            <a:r>
              <a:rPr lang="en-US" sz="1200" dirty="0" smtClean="0"/>
              <a:t> 6</a:t>
            </a:r>
            <a:r>
              <a:rPr lang="en-US" sz="1200" dirty="0"/>
              <a:t>. allergies</a:t>
            </a:r>
          </a:p>
          <a:p>
            <a:pPr algn="ctr"/>
            <a:r>
              <a:rPr lang="en-US" sz="1200" dirty="0"/>
              <a:t>7. </a:t>
            </a:r>
            <a:r>
              <a:rPr lang="en-US" sz="1200" dirty="0" err="1" smtClean="0"/>
              <a:t>blood_type</a:t>
            </a:r>
            <a:r>
              <a:rPr lang="en-US" sz="1200" dirty="0" smtClean="0"/>
              <a:t>  8</a:t>
            </a:r>
            <a:r>
              <a:rPr lang="en-US" sz="1200" dirty="0"/>
              <a:t>. </a:t>
            </a:r>
            <a:r>
              <a:rPr lang="en-US" sz="1200" dirty="0" err="1"/>
              <a:t>rh_factor</a:t>
            </a:r>
            <a:endParaRPr lang="en-US" sz="1200" dirty="0"/>
          </a:p>
        </p:txBody>
      </p:sp>
      <p:sp>
        <p:nvSpPr>
          <p:cNvPr id="4" name="Right Arrow 3"/>
          <p:cNvSpPr/>
          <p:nvPr/>
        </p:nvSpPr>
        <p:spPr>
          <a:xfrm>
            <a:off x="2550540" y="5999390"/>
            <a:ext cx="615347" cy="365460"/>
          </a:xfrm>
          <a:prstGeom prst="rightArrow">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7" name="Rounded Rectangle 6"/>
          <p:cNvSpPr/>
          <p:nvPr/>
        </p:nvSpPr>
        <p:spPr>
          <a:xfrm>
            <a:off x="7241514" y="268622"/>
            <a:ext cx="2228491" cy="1614459"/>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a:solidFill>
                  <a:schemeClr val="tx1"/>
                </a:solidFill>
              </a:rPr>
              <a:t>Donor:</a:t>
            </a:r>
          </a:p>
          <a:p>
            <a:r>
              <a:rPr lang="en-US" dirty="0">
                <a:solidFill>
                  <a:srgbClr val="002060"/>
                </a:solidFill>
              </a:rPr>
              <a:t>Primary key,</a:t>
            </a:r>
          </a:p>
          <a:p>
            <a:r>
              <a:rPr lang="en-US" sz="1200" dirty="0"/>
              <a:t>1. </a:t>
            </a:r>
            <a:r>
              <a:rPr lang="en-US" sz="1200" dirty="0" err="1"/>
              <a:t>donor_ID</a:t>
            </a:r>
            <a:endParaRPr lang="en-US" sz="1200" dirty="0"/>
          </a:p>
          <a:p>
            <a:r>
              <a:rPr lang="en-US" sz="1200" dirty="0"/>
              <a:t>2. </a:t>
            </a:r>
            <a:r>
              <a:rPr lang="en-US" sz="1200" dirty="0" err="1"/>
              <a:t>donor_name</a:t>
            </a:r>
            <a:endParaRPr lang="en-US" sz="1200" dirty="0"/>
          </a:p>
          <a:p>
            <a:r>
              <a:rPr lang="en-US" sz="1200" dirty="0"/>
              <a:t>3. </a:t>
            </a:r>
            <a:r>
              <a:rPr lang="en-US" sz="1200" dirty="0" err="1"/>
              <a:t>donor_age</a:t>
            </a:r>
            <a:endParaRPr lang="en-US" sz="1200" dirty="0"/>
          </a:p>
          <a:p>
            <a:r>
              <a:rPr lang="en-US" sz="1200" dirty="0"/>
              <a:t>4. </a:t>
            </a:r>
            <a:r>
              <a:rPr lang="en-US" sz="1200" dirty="0" err="1"/>
              <a:t>donor_gender</a:t>
            </a:r>
            <a:endParaRPr lang="en-US" sz="1200" dirty="0"/>
          </a:p>
        </p:txBody>
      </p:sp>
      <p:sp>
        <p:nvSpPr>
          <p:cNvPr id="9" name="Rounded Rectangle 8"/>
          <p:cNvSpPr/>
          <p:nvPr/>
        </p:nvSpPr>
        <p:spPr>
          <a:xfrm>
            <a:off x="10093615" y="243946"/>
            <a:ext cx="1978325" cy="1664612"/>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a:solidFill>
                  <a:srgbClr val="002060"/>
                </a:solidFill>
              </a:rPr>
              <a:t>Foreign key,</a:t>
            </a:r>
          </a:p>
          <a:p>
            <a:r>
              <a:rPr lang="en-US" sz="1200" dirty="0"/>
              <a:t>1. </a:t>
            </a:r>
            <a:r>
              <a:rPr lang="en-US" sz="1200" dirty="0" err="1"/>
              <a:t>hospital_id</a:t>
            </a:r>
            <a:endParaRPr lang="en-US" sz="1200" dirty="0"/>
          </a:p>
          <a:p>
            <a:r>
              <a:rPr lang="en-US" sz="1200" dirty="0"/>
              <a:t>2. </a:t>
            </a:r>
            <a:r>
              <a:rPr lang="en-US" sz="1200" dirty="0" err="1"/>
              <a:t>genetic_diseases</a:t>
            </a:r>
            <a:endParaRPr lang="en-US" sz="1200" dirty="0"/>
          </a:p>
          <a:p>
            <a:r>
              <a:rPr lang="en-US" sz="1200" dirty="0"/>
              <a:t>3. </a:t>
            </a:r>
            <a:r>
              <a:rPr lang="en-US" sz="1200" dirty="0" err="1"/>
              <a:t>acquired_diseases</a:t>
            </a:r>
            <a:endParaRPr lang="en-US" sz="1200" dirty="0"/>
          </a:p>
          <a:p>
            <a:r>
              <a:rPr lang="en-US" sz="1200" dirty="0"/>
              <a:t>4. allergies</a:t>
            </a:r>
          </a:p>
          <a:p>
            <a:r>
              <a:rPr lang="en-US" sz="1200" dirty="0"/>
              <a:t>5. </a:t>
            </a:r>
            <a:r>
              <a:rPr lang="en-US" sz="1200" dirty="0" err="1"/>
              <a:t>blood_type</a:t>
            </a:r>
            <a:endParaRPr lang="en-US" sz="1200" dirty="0"/>
          </a:p>
          <a:p>
            <a:r>
              <a:rPr lang="en-US" sz="1200" dirty="0"/>
              <a:t>6. </a:t>
            </a:r>
            <a:r>
              <a:rPr lang="en-US" sz="1200" dirty="0" err="1"/>
              <a:t>rh_facto</a:t>
            </a:r>
            <a:endParaRPr lang="en-US" sz="1200" dirty="0"/>
          </a:p>
        </p:txBody>
      </p:sp>
      <p:sp>
        <p:nvSpPr>
          <p:cNvPr id="10" name="Right Arrow 9"/>
          <p:cNvSpPr/>
          <p:nvPr/>
        </p:nvSpPr>
        <p:spPr>
          <a:xfrm>
            <a:off x="9488155" y="835184"/>
            <a:ext cx="575094" cy="378182"/>
          </a:xfrm>
          <a:prstGeom prst="rightArrow">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11" name="Rounded Rectangle 10"/>
          <p:cNvSpPr/>
          <p:nvPr/>
        </p:nvSpPr>
        <p:spPr>
          <a:xfrm>
            <a:off x="10063249" y="3254972"/>
            <a:ext cx="2092986" cy="1304863"/>
          </a:xfrm>
          <a:prstGeom prst="roundRect">
            <a:avLst/>
          </a:prstGeom>
          <a:solidFill>
            <a:schemeClr val="accent5">
              <a:lumMod val="75000"/>
            </a:schemeClr>
          </a:solidFill>
        </p:spPr>
        <p:style>
          <a:lnRef idx="0">
            <a:schemeClr val="accent2"/>
          </a:lnRef>
          <a:fillRef idx="3">
            <a:schemeClr val="accent2"/>
          </a:fillRef>
          <a:effectRef idx="3">
            <a:schemeClr val="accent2"/>
          </a:effectRef>
          <a:fontRef idx="minor">
            <a:schemeClr val="lt1"/>
          </a:fontRef>
        </p:style>
        <p:txBody>
          <a:bodyPr rtlCol="0" anchor="ctr"/>
          <a:lstStyle/>
          <a:p>
            <a:r>
              <a:rPr lang="en-US" dirty="0" err="1" smtClean="0">
                <a:solidFill>
                  <a:srgbClr val="002060"/>
                </a:solidFill>
              </a:rPr>
              <a:t>Foreignkey</a:t>
            </a:r>
            <a:r>
              <a:rPr lang="en-US" dirty="0">
                <a:solidFill>
                  <a:srgbClr val="002060"/>
                </a:solidFill>
              </a:rPr>
              <a:t>, 1. </a:t>
            </a:r>
            <a:r>
              <a:rPr lang="en-US" sz="1200" dirty="0" err="1">
                <a:solidFill>
                  <a:schemeClr val="bg1"/>
                </a:solidFill>
              </a:rPr>
              <a:t>patient_id</a:t>
            </a:r>
            <a:endParaRPr lang="en-US" sz="1200" dirty="0">
              <a:solidFill>
                <a:schemeClr val="bg1"/>
              </a:solidFill>
            </a:endParaRPr>
          </a:p>
          <a:p>
            <a:r>
              <a:rPr lang="en-US" sz="1200" dirty="0">
                <a:solidFill>
                  <a:schemeClr val="bg1"/>
                </a:solidFill>
              </a:rPr>
              <a:t>2. </a:t>
            </a:r>
            <a:r>
              <a:rPr lang="en-US" sz="1200" dirty="0" err="1">
                <a:solidFill>
                  <a:schemeClr val="bg1"/>
                </a:solidFill>
              </a:rPr>
              <a:t>doctor_id</a:t>
            </a:r>
            <a:endParaRPr lang="en-US" sz="1200" dirty="0">
              <a:solidFill>
                <a:schemeClr val="bg1"/>
              </a:solidFill>
            </a:endParaRPr>
          </a:p>
          <a:p>
            <a:r>
              <a:rPr lang="en-US" sz="1200" dirty="0">
                <a:solidFill>
                  <a:schemeClr val="bg1"/>
                </a:solidFill>
              </a:rPr>
              <a:t>3. </a:t>
            </a:r>
            <a:r>
              <a:rPr lang="en-US" sz="1200" dirty="0" err="1">
                <a:solidFill>
                  <a:schemeClr val="bg1"/>
                </a:solidFill>
              </a:rPr>
              <a:t>donor_id</a:t>
            </a:r>
            <a:endParaRPr lang="en-US" sz="1200" dirty="0">
              <a:solidFill>
                <a:schemeClr val="bg1"/>
              </a:solidFill>
            </a:endParaRPr>
          </a:p>
          <a:p>
            <a:r>
              <a:rPr lang="en-US" sz="1200" dirty="0">
                <a:solidFill>
                  <a:schemeClr val="bg1"/>
                </a:solidFill>
              </a:rPr>
              <a:t>4. </a:t>
            </a:r>
            <a:r>
              <a:rPr lang="en-US" sz="1200" dirty="0" err="1">
                <a:solidFill>
                  <a:schemeClr val="bg1"/>
                </a:solidFill>
              </a:rPr>
              <a:t>room_no</a:t>
            </a:r>
            <a:endParaRPr lang="en-US" sz="1200" dirty="0">
              <a:solidFill>
                <a:schemeClr val="bg1"/>
              </a:solidFill>
            </a:endParaRPr>
          </a:p>
          <a:p>
            <a:r>
              <a:rPr lang="en-US" sz="1200" dirty="0">
                <a:solidFill>
                  <a:schemeClr val="bg1"/>
                </a:solidFill>
              </a:rPr>
              <a:t>5. building</a:t>
            </a:r>
          </a:p>
        </p:txBody>
      </p:sp>
      <p:sp>
        <p:nvSpPr>
          <p:cNvPr id="13" name="Right Arrow 12"/>
          <p:cNvSpPr/>
          <p:nvPr/>
        </p:nvSpPr>
        <p:spPr>
          <a:xfrm>
            <a:off x="9547192" y="3739153"/>
            <a:ext cx="511923" cy="336499"/>
          </a:xfrm>
          <a:prstGeom prst="rightArrow">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1840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5" y="0"/>
            <a:ext cx="12105736" cy="6858000"/>
          </a:xfrm>
          <a:prstGeom prst="rect">
            <a:avLst/>
          </a:prstGeom>
        </p:spPr>
      </p:pic>
      <p:sp>
        <p:nvSpPr>
          <p:cNvPr id="9" name="Left Arrow 8"/>
          <p:cNvSpPr/>
          <p:nvPr/>
        </p:nvSpPr>
        <p:spPr>
          <a:xfrm>
            <a:off x="9376913" y="431321"/>
            <a:ext cx="2711570" cy="1354347"/>
          </a:xfrm>
          <a:prstGeom prst="leftArrow">
            <a:avLst/>
          </a:prstGeom>
          <a:solidFill>
            <a:schemeClr val="accent5">
              <a:lumMod val="60000"/>
              <a:lumOff val="40000"/>
            </a:schemeClr>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u="sng" dirty="0" err="1">
                <a:solidFill>
                  <a:srgbClr val="002060"/>
                </a:solidFill>
              </a:rPr>
              <a:t>TransplantUnity</a:t>
            </a:r>
            <a:r>
              <a:rPr lang="en-US" sz="1600" u="sng" dirty="0">
                <a:solidFill>
                  <a:srgbClr val="002060"/>
                </a:solidFill>
              </a:rPr>
              <a:t> </a:t>
            </a:r>
            <a:r>
              <a:rPr lang="en-US" sz="1600" u="sng" dirty="0" smtClean="0">
                <a:solidFill>
                  <a:srgbClr val="002060"/>
                </a:solidFill>
              </a:rPr>
              <a:t>Network ER Diagram</a:t>
            </a:r>
            <a:endParaRPr lang="en-US" sz="1600" u="sng" dirty="0">
              <a:solidFill>
                <a:srgbClr val="002060"/>
              </a:solidFill>
            </a:endParaRPr>
          </a:p>
        </p:txBody>
      </p:sp>
    </p:spTree>
    <p:extLst>
      <p:ext uri="{BB962C8B-B14F-4D97-AF65-F5344CB8AC3E}">
        <p14:creationId xmlns:p14="http://schemas.microsoft.com/office/powerpoint/2010/main" val="30829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89" y="86264"/>
            <a:ext cx="9627079" cy="6858000"/>
          </a:xfrm>
          <a:prstGeom prst="rect">
            <a:avLst/>
          </a:prstGeom>
        </p:spPr>
      </p:pic>
      <p:sp>
        <p:nvSpPr>
          <p:cNvPr id="3" name="Right Arrow 2"/>
          <p:cNvSpPr/>
          <p:nvPr/>
        </p:nvSpPr>
        <p:spPr>
          <a:xfrm>
            <a:off x="0" y="276045"/>
            <a:ext cx="2786332" cy="759125"/>
          </a:xfrm>
          <a:prstGeom prst="rightArrow">
            <a:avLst/>
          </a:prstGeom>
          <a:solidFill>
            <a:schemeClr val="accent5"/>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SCHEMA DIAGRAM</a:t>
            </a:r>
          </a:p>
        </p:txBody>
      </p:sp>
    </p:spTree>
    <p:extLst>
      <p:ext uri="{BB962C8B-B14F-4D97-AF65-F5344CB8AC3E}">
        <p14:creationId xmlns:p14="http://schemas.microsoft.com/office/powerpoint/2010/main" val="196129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6355" y="697752"/>
            <a:ext cx="5808616" cy="5632311"/>
          </a:xfrm>
          <a:prstGeom prst="rect">
            <a:avLst/>
          </a:prstGeom>
          <a:noFill/>
          <a:ln>
            <a:solidFill>
              <a:schemeClr val="bg2"/>
            </a:solidFill>
          </a:ln>
        </p:spPr>
        <p:txBody>
          <a:bodyPr wrap="square" rtlCol="0" anchor="ctr" anchorCtr="1">
            <a:spAutoFit/>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Entities and their Relationships (Cardinality):</a:t>
            </a:r>
          </a:p>
          <a:p>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t> </a:t>
            </a:r>
            <a:r>
              <a:rPr lang="en-IN" sz="2000" dirty="0">
                <a:latin typeface="Times New Roman" panose="02020603050405020304" pitchFamily="18" charset="0"/>
                <a:cs typeface="Times New Roman" panose="02020603050405020304" pitchFamily="18" charset="0"/>
              </a:rPr>
              <a:t>HIV-Organ(m:1) Need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Hospital-Area(m:1) Located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Patient-Hospital(m:1) Admitted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Patient-Medical Record(m:1) </a:t>
            </a:r>
            <a:r>
              <a:rPr lang="en-IN" sz="2000" dirty="0" err="1">
                <a:latin typeface="Times New Roman" panose="02020603050405020304" pitchFamily="18" charset="0"/>
                <a:cs typeface="Times New Roman" panose="02020603050405020304" pitchFamily="18" charset="0"/>
              </a:rPr>
              <a:t>Pat_MR</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Patient-Blood Group(m:1) Has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Patient-HIV(m:1) Diagnosed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Donor- Medical Record(m:1) </a:t>
            </a:r>
            <a:r>
              <a:rPr lang="en-IN" sz="2000" dirty="0" err="1">
                <a:latin typeface="Times New Roman" panose="02020603050405020304" pitchFamily="18" charset="0"/>
                <a:cs typeface="Times New Roman" panose="02020603050405020304" pitchFamily="18" charset="0"/>
              </a:rPr>
              <a:t>Don_MR</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Donor-Hospital(m:1) Died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Donor-Blood Group(m:1) Had</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Donor-Organ(</a:t>
            </a:r>
            <a:r>
              <a:rPr lang="en-IN" sz="2000" dirty="0" err="1">
                <a:latin typeface="Times New Roman" panose="02020603050405020304" pitchFamily="18" charset="0"/>
                <a:cs typeface="Times New Roman" panose="02020603050405020304" pitchFamily="18" charset="0"/>
              </a:rPr>
              <a:t>m:n</a:t>
            </a:r>
            <a:r>
              <a:rPr lang="en-IN" sz="2000" dirty="0">
                <a:latin typeface="Times New Roman" panose="02020603050405020304" pitchFamily="18" charset="0"/>
                <a:cs typeface="Times New Roman" panose="02020603050405020304" pitchFamily="18" charset="0"/>
              </a:rPr>
              <a:t>) Donates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Doctor-Hospital(m:1) Works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Doctor-Patient(</a:t>
            </a:r>
            <a:r>
              <a:rPr lang="en-IN" sz="2000" dirty="0" err="1">
                <a:latin typeface="Times New Roman" panose="02020603050405020304" pitchFamily="18" charset="0"/>
                <a:cs typeface="Times New Roman" panose="02020603050405020304" pitchFamily="18" charset="0"/>
              </a:rPr>
              <a:t>m:n</a:t>
            </a:r>
            <a:r>
              <a:rPr lang="en-IN" sz="2000" dirty="0">
                <a:latin typeface="Times New Roman" panose="02020603050405020304" pitchFamily="18" charset="0"/>
                <a:cs typeface="Times New Roman" panose="02020603050405020304" pitchFamily="18" charset="0"/>
              </a:rPr>
              <a:t>) Consultant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Surgery-Operation Room(m:1) Occur</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Surgery-Patient(1:m) Perform</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18116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61555"/>
            <a:ext cx="12192000" cy="584775"/>
          </a:xfrm>
          <a:prstGeom prst="rect">
            <a:avLst/>
          </a:prstGeom>
          <a:solidFill>
            <a:schemeClr val="accent5">
              <a:lumMod val="75000"/>
            </a:schemeClr>
          </a:solidFill>
          <a:ln>
            <a:solidFill>
              <a:schemeClr val="bg2"/>
            </a:solidFill>
          </a:ln>
        </p:spPr>
        <p:txBody>
          <a:bodyPr wrap="square" rtlCol="0" anchor="ctr" anchorCtr="1">
            <a:spAutoFit/>
          </a:bodyPr>
          <a:lstStyle/>
          <a:p>
            <a:r>
              <a:rPr lang="en-US" sz="3200" b="1" u="sng" dirty="0" smtClean="0">
                <a:latin typeface="Times New Roman" panose="02020603050405020304" pitchFamily="18" charset="0"/>
                <a:cs typeface="Times New Roman" panose="02020603050405020304" pitchFamily="18" charset="0"/>
              </a:rPr>
              <a:t>SQL Queries</a:t>
            </a:r>
            <a:endParaRPr lang="en-US" sz="3200" dirty="0"/>
          </a:p>
        </p:txBody>
      </p:sp>
      <p:sp>
        <p:nvSpPr>
          <p:cNvPr id="3" name="TextBox 2"/>
          <p:cNvSpPr txBox="1"/>
          <p:nvPr/>
        </p:nvSpPr>
        <p:spPr>
          <a:xfrm>
            <a:off x="42518" y="633862"/>
            <a:ext cx="3278652" cy="369332"/>
          </a:xfrm>
          <a:prstGeom prst="rect">
            <a:avLst/>
          </a:prstGeom>
          <a:noFill/>
          <a:ln>
            <a:solidFill>
              <a:schemeClr val="bg2"/>
            </a:solidFill>
          </a:ln>
        </p:spPr>
        <p:txBody>
          <a:bodyPr wrap="square" rtlCol="0" anchor="ctr" anchorCtr="1">
            <a:spAutoFit/>
          </a:bodyPr>
          <a:lstStyle/>
          <a:p>
            <a:r>
              <a:rPr lang="en-US" dirty="0" smtClean="0">
                <a:solidFill>
                  <a:srgbClr val="002060"/>
                </a:solidFill>
              </a:rPr>
              <a:t>1.Show all the durability</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2785"/>
            <a:ext cx="4986068" cy="2174430"/>
          </a:xfrm>
          <a:prstGeom prst="rect">
            <a:avLst/>
          </a:prstGeom>
        </p:spPr>
      </p:pic>
      <p:sp>
        <p:nvSpPr>
          <p:cNvPr id="5" name="TextBox 4"/>
          <p:cNvSpPr txBox="1"/>
          <p:nvPr/>
        </p:nvSpPr>
        <p:spPr>
          <a:xfrm>
            <a:off x="0" y="1053453"/>
            <a:ext cx="6717423"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200" dirty="0" smtClean="0">
                <a:solidFill>
                  <a:srgbClr val="002060"/>
                </a:solidFill>
              </a:rPr>
              <a:t>SELECT * FROM organ WHERE durability BETWEEN ‘1-1.5 hours ‘ AND ‘7 days’;</a:t>
            </a:r>
            <a:endParaRPr lang="en-US" sz="1200" dirty="0">
              <a:solidFill>
                <a:srgbClr val="002060"/>
              </a:solidFill>
            </a:endParaRPr>
          </a:p>
        </p:txBody>
      </p:sp>
      <p:sp>
        <p:nvSpPr>
          <p:cNvPr id="6" name="TextBox 5"/>
          <p:cNvSpPr txBox="1"/>
          <p:nvPr/>
        </p:nvSpPr>
        <p:spPr>
          <a:xfrm>
            <a:off x="3699" y="3567233"/>
            <a:ext cx="3356289" cy="369332"/>
          </a:xfrm>
          <a:prstGeom prst="rect">
            <a:avLst/>
          </a:prstGeom>
          <a:noFill/>
          <a:ln>
            <a:solidFill>
              <a:schemeClr val="bg2"/>
            </a:solidFill>
          </a:ln>
        </p:spPr>
        <p:txBody>
          <a:bodyPr wrap="square" rtlCol="0" anchor="ctr" anchorCtr="1">
            <a:spAutoFit/>
          </a:bodyPr>
          <a:lstStyle/>
          <a:p>
            <a:r>
              <a:rPr lang="en-US" dirty="0" smtClean="0">
                <a:solidFill>
                  <a:srgbClr val="002060"/>
                </a:solidFill>
              </a:rPr>
              <a:t>2.Find the name Leukemia.</a:t>
            </a:r>
            <a:endParaRPr lang="en-US" dirty="0">
              <a:solidFill>
                <a:srgbClr val="00206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285"/>
            <a:ext cx="5761219" cy="2476715"/>
          </a:xfrm>
          <a:prstGeom prst="rect">
            <a:avLst/>
          </a:prstGeom>
        </p:spPr>
      </p:pic>
      <p:sp>
        <p:nvSpPr>
          <p:cNvPr id="8" name="TextBox 7"/>
          <p:cNvSpPr txBox="1"/>
          <p:nvPr/>
        </p:nvSpPr>
        <p:spPr>
          <a:xfrm>
            <a:off x="1" y="3961694"/>
            <a:ext cx="5270740" cy="369332"/>
          </a:xfrm>
          <a:prstGeom prst="rect">
            <a:avLst/>
          </a:prstGeom>
          <a:solidFill>
            <a:schemeClr val="accent5">
              <a:lumMod val="60000"/>
              <a:lumOff val="40000"/>
            </a:schemeClr>
          </a:solidFill>
          <a:ln>
            <a:solidFill>
              <a:schemeClr val="bg2"/>
            </a:solidFill>
          </a:ln>
        </p:spPr>
        <p:txBody>
          <a:bodyPr wrap="square" rtlCol="0" anchor="ctr" anchorCtr="1">
            <a:spAutoFit/>
          </a:bodyPr>
          <a:lstStyle/>
          <a:p>
            <a:r>
              <a:rPr lang="en-US" dirty="0" smtClean="0"/>
              <a:t>Query: </a:t>
            </a:r>
            <a:r>
              <a:rPr lang="en-US" sz="1400" dirty="0" smtClean="0">
                <a:solidFill>
                  <a:schemeClr val="accent4">
                    <a:lumMod val="75000"/>
                  </a:schemeClr>
                </a:solidFill>
              </a:rPr>
              <a:t>SELECT * FROM </a:t>
            </a:r>
            <a:r>
              <a:rPr lang="en-US" sz="1400" dirty="0" err="1" smtClean="0">
                <a:solidFill>
                  <a:schemeClr val="accent4">
                    <a:lumMod val="75000"/>
                  </a:schemeClr>
                </a:solidFill>
              </a:rPr>
              <a:t>hiv</a:t>
            </a:r>
            <a:r>
              <a:rPr lang="en-US" sz="1400" dirty="0" smtClean="0">
                <a:solidFill>
                  <a:schemeClr val="accent4">
                    <a:lumMod val="75000"/>
                  </a:schemeClr>
                </a:solidFill>
              </a:rPr>
              <a:t> WHERE name = ‘Leukemia’;</a:t>
            </a:r>
            <a:endParaRPr lang="en-US" sz="1400" dirty="0">
              <a:solidFill>
                <a:schemeClr val="accent4">
                  <a:lumMod val="75000"/>
                </a:schemeClr>
              </a:solidFill>
            </a:endParaRPr>
          </a:p>
        </p:txBody>
      </p:sp>
    </p:spTree>
    <p:extLst>
      <p:ext uri="{BB962C8B-B14F-4D97-AF65-F5344CB8AC3E}">
        <p14:creationId xmlns:p14="http://schemas.microsoft.com/office/powerpoint/2010/main" val="160623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bble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alpha val="80000"/>
              </a:schemeClr>
            </a:gs>
            <a:gs pos="0">
              <a:schemeClr val="phClr">
                <a:lumMod val="40000"/>
                <a:lumOff val="60000"/>
                <a:alpha val="80000"/>
              </a:schemeClr>
            </a:gs>
          </a:gsLst>
          <a:path path="circle">
            <a:fillToRect l="50000" t="50000" r="50000" b="50000"/>
          </a:path>
        </a:gradFill>
        <a:gradFill rotWithShape="1">
          <a:gsLst>
            <a:gs pos="0">
              <a:schemeClr val="phClr">
                <a:lumMod val="20000"/>
                <a:lumOff val="80000"/>
                <a:alpha val="59000"/>
              </a:schemeClr>
            </a:gs>
            <a:gs pos="40000">
              <a:schemeClr val="phClr">
                <a:lumMod val="20000"/>
                <a:lumOff val="80000"/>
                <a:alpha val="66000"/>
              </a:schemeClr>
            </a:gs>
            <a:gs pos="100000">
              <a:schemeClr val="phClr">
                <a:lumMod val="40000"/>
                <a:lumOff val="60000"/>
              </a:schemeClr>
            </a:gs>
          </a:gsLst>
          <a:path path="circle">
            <a:fillToRect l="50000" t="-80000" r="50000" b="180000"/>
          </a:path>
        </a:gradFill>
      </a:bgFillStyleLst>
    </a:fmtScheme>
  </a:themeElements>
  <a:objectDefaults>
    <a:spDef>
      <a:spPr/>
      <a:bodyPr rtlCol="0" anchor="ctr"/>
      <a:lstStyle>
        <a:defPPr algn="ctr">
          <a:defRPr dirty="0"/>
        </a:defPPr>
      </a:lstStyle>
      <a:style>
        <a:lnRef idx="0">
          <a:schemeClr val="accent2"/>
        </a:lnRef>
        <a:fillRef idx="3">
          <a:schemeClr val="accent2"/>
        </a:fillRef>
        <a:effectRef idx="3">
          <a:schemeClr val="accent2"/>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bbles design slides.potx" id="{791C1007-8C16-4095-A382-97B1C9AA36B9}" vid="{20473F13-1D64-4A4A-9CE1-7C3468AE82BE}"/>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Bubbles design slides</Template>
  <TotalTime>372</TotalTime>
  <Words>1005</Words>
  <Application>Microsoft Office PowerPoint</Application>
  <PresentationFormat>Widescreen</PresentationFormat>
  <Paragraphs>141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Courier New</vt:lpstr>
      <vt:lpstr>Times New Roman</vt:lpstr>
      <vt:lpstr>Bubbles design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Ayesha</dc:creator>
  <cp:lastModifiedBy>Asus</cp:lastModifiedBy>
  <cp:revision>39</cp:revision>
  <dcterms:created xsi:type="dcterms:W3CDTF">2023-10-28T12:57:15Z</dcterms:created>
  <dcterms:modified xsi:type="dcterms:W3CDTF">2023-10-30T10:05:03Z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