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1" r:id="rId8"/>
    <p:sldId id="276" r:id="rId9"/>
    <p:sldId id="262" r:id="rId10"/>
    <p:sldId id="263" r:id="rId11"/>
    <p:sldId id="264" r:id="rId12"/>
    <p:sldId id="266" r:id="rId13"/>
    <p:sldId id="277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Afsana/Documents/Project2_Superstore_AfsanaSiraj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Afsana/Documents/Project2_Superstore_AfsanaSiraj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Afsana/Documents/Project2_Superstore_AfsanaSiraj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Afsana/Documents/Project2_Superstore_AfsanaSiraj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Afsana/Documents/Project2_Superstore_AfsanaSiraj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Afsana/Documents/Project2_Superstore_AfsanaSiraj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Afsana/Documents/Project2_Superstore_AfsanaSiraj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Afsana/Documents/Project2_Superstore_AfsanaSiraj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Afsana/Documents/Project2_Superstore_AfsanaSiraj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by Customer Segment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'Analysis &amp; Charts'!$A$5:$A$7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'Analysis &amp; Charts'!$C$5:$C$7</c:f>
              <c:numCache>
                <c:formatCode>"$"#,##0.00</c:formatCode>
                <c:ptCount val="3"/>
                <c:pt idx="0">
                  <c:v>847336.77</c:v>
                </c:pt>
                <c:pt idx="1">
                  <c:v>498778.72</c:v>
                </c:pt>
                <c:pt idx="2">
                  <c:v>312493.6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C000"/>
    </a:solidFill>
    <a:ln>
      <a:noFill/>
    </a:ln>
    <a:effectLst>
      <a:outerShdw blurRad="355600" dist="50800" dir="5400000" algn="ctr" rotWithShape="0">
        <a:srgbClr val="000000"/>
      </a:outerShd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Consumer Profit by Sub- Region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'Analysis &amp; Charts'!$G$5:$G$12</c:f>
              <c:strCache>
                <c:ptCount val="8"/>
                <c:pt idx="0">
                  <c:v>Central America</c:v>
                </c:pt>
                <c:pt idx="1">
                  <c:v>East United States</c:v>
                </c:pt>
                <c:pt idx="2">
                  <c:v>West United States</c:v>
                </c:pt>
                <c:pt idx="3">
                  <c:v>South America</c:v>
                </c:pt>
                <c:pt idx="4">
                  <c:v>Central United States</c:v>
                </c:pt>
                <c:pt idx="5">
                  <c:v>South United States</c:v>
                </c:pt>
                <c:pt idx="6">
                  <c:v>Caribbean</c:v>
                </c:pt>
                <c:pt idx="7">
                  <c:v>North America</c:v>
                </c:pt>
              </c:strCache>
            </c:strRef>
          </c:cat>
          <c:val>
            <c:numRef>
              <c:f>'Analysis &amp; Charts'!$I$5:$I$12</c:f>
              <c:numCache>
                <c:formatCode>"$"#,##0.00</c:formatCode>
                <c:ptCount val="8"/>
                <c:pt idx="0">
                  <c:v>102705.35</c:v>
                </c:pt>
                <c:pt idx="1">
                  <c:v>47780.15</c:v>
                </c:pt>
                <c:pt idx="2">
                  <c:v>46330.56</c:v>
                </c:pt>
                <c:pt idx="3">
                  <c:v>40823.28</c:v>
                </c:pt>
                <c:pt idx="4">
                  <c:v>33348.41</c:v>
                </c:pt>
                <c:pt idx="5">
                  <c:v>27168.63</c:v>
                </c:pt>
                <c:pt idx="6">
                  <c:v>19488.96</c:v>
                </c:pt>
                <c:pt idx="7">
                  <c:v>5457.61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73853376"/>
        <c:axId val="973740352"/>
      </c:barChart>
      <c:catAx>
        <c:axId val="9738533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Sub Region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740352"/>
        <c:crosses val="autoZero"/>
        <c:auto val="1"/>
        <c:lblAlgn val="ctr"/>
        <c:lblOffset val="100"/>
        <c:noMultiLvlLbl val="0"/>
      </c:catAx>
      <c:valAx>
        <c:axId val="97374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85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Profit by Sub- Category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'Analysis &amp; Charts'!$O$4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'Analysis &amp; Charts'!$M$5:$M$21</c:f>
              <c:strCache>
                <c:ptCount val="17"/>
                <c:pt idx="0">
                  <c:v>Phones</c:v>
                </c:pt>
                <c:pt idx="1">
                  <c:v>Copiers</c:v>
                </c:pt>
                <c:pt idx="2">
                  <c:v>Binders</c:v>
                </c:pt>
                <c:pt idx="3">
                  <c:v>Accessories</c:v>
                </c:pt>
                <c:pt idx="4">
                  <c:v>Chairs</c:v>
                </c:pt>
                <c:pt idx="5">
                  <c:v>Machines</c:v>
                </c:pt>
                <c:pt idx="6">
                  <c:v>Appliances</c:v>
                </c:pt>
                <c:pt idx="7">
                  <c:v>Storage</c:v>
                </c:pt>
                <c:pt idx="8">
                  <c:v>Bookcases</c:v>
                </c:pt>
                <c:pt idx="9">
                  <c:v>Art</c:v>
                </c:pt>
                <c:pt idx="10">
                  <c:v>Furnishings</c:v>
                </c:pt>
                <c:pt idx="11">
                  <c:v>Paper</c:v>
                </c:pt>
                <c:pt idx="12">
                  <c:v>Envelopes</c:v>
                </c:pt>
                <c:pt idx="13">
                  <c:v>Tables</c:v>
                </c:pt>
                <c:pt idx="14">
                  <c:v>Supplies</c:v>
                </c:pt>
                <c:pt idx="15">
                  <c:v>Labels</c:v>
                </c:pt>
                <c:pt idx="16">
                  <c:v>Fasteners</c:v>
                </c:pt>
              </c:strCache>
            </c:strRef>
          </c:cat>
          <c:val>
            <c:numRef>
              <c:f>'Analysis &amp; Charts'!$O$5:$O$21</c:f>
              <c:numCache>
                <c:formatCode>"$"#,##0.00</c:formatCode>
                <c:ptCount val="17"/>
                <c:pt idx="0">
                  <c:v>18247.56</c:v>
                </c:pt>
                <c:pt idx="1">
                  <c:v>15529.98</c:v>
                </c:pt>
                <c:pt idx="2">
                  <c:v>10622.32</c:v>
                </c:pt>
                <c:pt idx="3">
                  <c:v>7357.71</c:v>
                </c:pt>
                <c:pt idx="4">
                  <c:v>6906.77</c:v>
                </c:pt>
                <c:pt idx="5">
                  <c:v>6549.48</c:v>
                </c:pt>
                <c:pt idx="6">
                  <c:v>6314.39</c:v>
                </c:pt>
                <c:pt idx="7">
                  <c:v>6228.75</c:v>
                </c:pt>
                <c:pt idx="8">
                  <c:v>4924.27</c:v>
                </c:pt>
                <c:pt idx="9">
                  <c:v>4518.98</c:v>
                </c:pt>
                <c:pt idx="10">
                  <c:v>3080.33</c:v>
                </c:pt>
                <c:pt idx="11">
                  <c:v>3006.48</c:v>
                </c:pt>
                <c:pt idx="12">
                  <c:v>2534.36</c:v>
                </c:pt>
                <c:pt idx="13">
                  <c:v>2485.41</c:v>
                </c:pt>
                <c:pt idx="14">
                  <c:v>2468.11</c:v>
                </c:pt>
                <c:pt idx="15">
                  <c:v>991.69</c:v>
                </c:pt>
                <c:pt idx="16">
                  <c:v>938.76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7568976"/>
        <c:axId val="944290048"/>
      </c:barChart>
      <c:catAx>
        <c:axId val="977568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Sub-</a:t>
                </a:r>
                <a:r>
                  <a:rPr lang="en-US" baseline="0"/>
                  <a:t> Category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290048"/>
        <c:crosses val="autoZero"/>
        <c:auto val="1"/>
        <c:lblAlgn val="ctr"/>
        <c:lblOffset val="100"/>
        <c:noMultiLvlLbl val="0"/>
      </c:catAx>
      <c:valAx>
        <c:axId val="94429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56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Returns per Customer</a:t>
            </a:r>
            <a:r>
              <a:rPr lang="en-US" baseline="0"/>
              <a:t> Segment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'Analysis &amp; Charts'!$B$31</c:f>
              <c:strCache>
                <c:ptCount val="1"/>
                <c:pt idx="0">
                  <c:v>Number of Returns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'Analysis &amp; Charts'!$A$32:$A$34</c:f>
              <c:strCache>
                <c:ptCount val="3"/>
                <c:pt idx="0">
                  <c:v>Home Office</c:v>
                </c:pt>
                <c:pt idx="1">
                  <c:v>Corporate</c:v>
                </c:pt>
                <c:pt idx="2">
                  <c:v>Consumer</c:v>
                </c:pt>
              </c:strCache>
            </c:strRef>
          </c:cat>
          <c:val>
            <c:numRef>
              <c:f>'Analysis &amp; Charts'!$B$32:$B$34</c:f>
              <c:numCache>
                <c:formatCode>General</c:formatCode>
                <c:ptCount val="3"/>
                <c:pt idx="0">
                  <c:v>9940.0</c:v>
                </c:pt>
                <c:pt idx="1">
                  <c:v>14259.0</c:v>
                </c:pt>
                <c:pt idx="2">
                  <c:v>27051.0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2">
        <a:lumMod val="60000"/>
        <a:lumOff val="40000"/>
      </a:schemeClr>
    </a:solidFill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Consumer Reason for Return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'Analysis &amp; Charts'!$B$41</c:f>
              <c:strCache>
                <c:ptCount val="1"/>
                <c:pt idx="0">
                  <c:v>Number of Orders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&amp; Charts'!$A$42:$A$45</c:f>
              <c:strCache>
                <c:ptCount val="4"/>
                <c:pt idx="0">
                  <c:v>Not Needed</c:v>
                </c:pt>
                <c:pt idx="1">
                  <c:v>Wrong Color</c:v>
                </c:pt>
                <c:pt idx="2">
                  <c:v>Wrong Item</c:v>
                </c:pt>
                <c:pt idx="3">
                  <c:v>Not Given</c:v>
                </c:pt>
              </c:strCache>
            </c:strRef>
          </c:cat>
          <c:val>
            <c:numRef>
              <c:f>'Analysis &amp; Charts'!$B$42:$B$45</c:f>
              <c:numCache>
                <c:formatCode>General</c:formatCode>
                <c:ptCount val="4"/>
                <c:pt idx="0">
                  <c:v>3619.0</c:v>
                </c:pt>
                <c:pt idx="1">
                  <c:v>4089.0</c:v>
                </c:pt>
                <c:pt idx="2">
                  <c:v>9031.0</c:v>
                </c:pt>
                <c:pt idx="3">
                  <c:v>10312.0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13711328"/>
        <c:axId val="513718528"/>
      </c:barChart>
      <c:catAx>
        <c:axId val="51371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Reason Returned </a:t>
                </a:r>
              </a:p>
            </c:rich>
          </c:tx>
          <c:layout>
            <c:manualLayout>
              <c:xMode val="edge"/>
              <c:yMode val="edge"/>
              <c:x val="0.444770374515368"/>
              <c:y val="0.8956679337496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18528"/>
        <c:crosses val="autoZero"/>
        <c:auto val="1"/>
        <c:lblAlgn val="ctr"/>
        <c:lblOffset val="100"/>
        <c:noMultiLvlLbl val="0"/>
      </c:catAx>
      <c:valAx>
        <c:axId val="5137185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crossAx val="51371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Consumer</a:t>
            </a:r>
            <a:r>
              <a:rPr lang="en-US" baseline="0"/>
              <a:t> Sales Per Quarter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'Analysis &amp; Charts'!$D$75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'Analysis &amp; Charts'!$A$76:$A$79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'Analysis &amp; Charts'!$D$76:$D$79</c:f>
              <c:numCache>
                <c:formatCode>"$"#,##0.00</c:formatCode>
                <c:ptCount val="4"/>
                <c:pt idx="0">
                  <c:v>1.79873843E6</c:v>
                </c:pt>
                <c:pt idx="1">
                  <c:v>2.26637297E6</c:v>
                </c:pt>
                <c:pt idx="2">
                  <c:v>3.3095609E6</c:v>
                </c:pt>
                <c:pt idx="3">
                  <c:v>4.54317801E6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2641248"/>
        <c:axId val="980745328"/>
      </c:lineChart>
      <c:lineChart>
        <c:grouping val="standard"/>
        <c:varyColors val="0"/>
        <c:ser>
          <c:idx val="1"/>
          <c:order val="1"/>
          <c:tx>
            <c:strRef>
              <c:f>'Analysis &amp; Charts'!$E$75</c:f>
              <c:strCache>
                <c:ptCount val="1"/>
                <c:pt idx="0">
                  <c:v>average discount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'Analysis &amp; Charts'!$A$76:$A$79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'Analysis &amp; Charts'!$E$76:$E$79</c:f>
              <c:numCache>
                <c:formatCode>0.00%</c:formatCode>
                <c:ptCount val="4"/>
                <c:pt idx="0">
                  <c:v>0.279</c:v>
                </c:pt>
                <c:pt idx="1">
                  <c:v>0.251</c:v>
                </c:pt>
                <c:pt idx="2">
                  <c:v>0.252</c:v>
                </c:pt>
                <c:pt idx="3">
                  <c:v>0.249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0521952"/>
        <c:axId val="980471728"/>
      </c:lineChart>
      <c:catAx>
        <c:axId val="982641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745328"/>
        <c:crosses val="autoZero"/>
        <c:auto val="1"/>
        <c:lblAlgn val="ctr"/>
        <c:lblOffset val="100"/>
        <c:noMultiLvlLbl val="0"/>
      </c:catAx>
      <c:valAx>
        <c:axId val="98074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641248"/>
        <c:crosses val="autoZero"/>
        <c:crossBetween val="between"/>
      </c:valAx>
      <c:valAx>
        <c:axId val="9804717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Discount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521952"/>
        <c:crosses val="max"/>
        <c:crossBetween val="between"/>
      </c:valAx>
      <c:catAx>
        <c:axId val="980521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0471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Corporate</a:t>
            </a:r>
            <a:r>
              <a:rPr lang="en-US" baseline="0"/>
              <a:t> Sales Per Quarter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Sales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'Analysis &amp; Charts'!$A$83:$A$86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'Analysis &amp; Charts'!$D$83:$D$86</c:f>
              <c:numCache>
                <c:formatCode>"$"#,##0.00</c:formatCode>
                <c:ptCount val="4"/>
                <c:pt idx="0">
                  <c:v>1.0496106E6</c:v>
                </c:pt>
                <c:pt idx="1">
                  <c:v>1.63208573E6</c:v>
                </c:pt>
                <c:pt idx="2">
                  <c:v>1.83371984E6</c:v>
                </c:pt>
                <c:pt idx="3">
                  <c:v>2.15038927E6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554448"/>
        <c:axId val="982805520"/>
      </c:lineChart>
      <c:lineChart>
        <c:grouping val="standard"/>
        <c:varyColors val="0"/>
        <c:ser>
          <c:idx val="1"/>
          <c:order val="1"/>
          <c:tx>
            <c:v>Average Discount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'Analysis &amp; Charts'!$A$83:$A$86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'Analysis &amp; Charts'!$E$83:$E$86</c:f>
              <c:numCache>
                <c:formatCode>0.00%</c:formatCode>
                <c:ptCount val="4"/>
                <c:pt idx="0">
                  <c:v>0.254</c:v>
                </c:pt>
                <c:pt idx="1">
                  <c:v>0.251</c:v>
                </c:pt>
                <c:pt idx="2">
                  <c:v>0.256</c:v>
                </c:pt>
                <c:pt idx="3">
                  <c:v>0.251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3259744"/>
        <c:axId val="982959600"/>
      </c:lineChart>
      <c:catAx>
        <c:axId val="45455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805520"/>
        <c:crosses val="autoZero"/>
        <c:auto val="1"/>
        <c:lblAlgn val="ctr"/>
        <c:lblOffset val="100"/>
        <c:noMultiLvlLbl val="0"/>
      </c:catAx>
      <c:valAx>
        <c:axId val="98280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554448"/>
        <c:crosses val="autoZero"/>
        <c:crossBetween val="between"/>
      </c:valAx>
      <c:valAx>
        <c:axId val="9829596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Discount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259744"/>
        <c:crosses val="max"/>
        <c:crossBetween val="between"/>
      </c:valAx>
      <c:catAx>
        <c:axId val="90325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29596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Home</a:t>
            </a:r>
            <a:r>
              <a:rPr lang="en-US" baseline="0"/>
              <a:t> Office Sales per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'Analysis &amp; Charts'!$D$89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'Analysis &amp; Charts'!$A$90:$A$93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'Analysis &amp; Charts'!$D$90:$D$93</c:f>
              <c:numCache>
                <c:formatCode>"$"#,##0.00</c:formatCode>
                <c:ptCount val="4"/>
                <c:pt idx="0">
                  <c:v>831646.16</c:v>
                </c:pt>
                <c:pt idx="1">
                  <c:v>591031.55</c:v>
                </c:pt>
                <c:pt idx="2">
                  <c:v>1.43378479E6</c:v>
                </c:pt>
                <c:pt idx="3">
                  <c:v>1.24208587E6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808368"/>
        <c:axId val="459002032"/>
      </c:lineChart>
      <c:lineChart>
        <c:grouping val="standard"/>
        <c:varyColors val="0"/>
        <c:ser>
          <c:idx val="1"/>
          <c:order val="1"/>
          <c:tx>
            <c:strRef>
              <c:f>'Analysis &amp; Charts'!$E$89</c:f>
              <c:strCache>
                <c:ptCount val="1"/>
                <c:pt idx="0">
                  <c:v>average discount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'Analysis &amp; Charts'!$A$90:$A$93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'Analysis &amp; Charts'!$E$90:$E$93</c:f>
              <c:numCache>
                <c:formatCode>0.00%</c:formatCode>
                <c:ptCount val="4"/>
                <c:pt idx="0">
                  <c:v>0.256</c:v>
                </c:pt>
                <c:pt idx="1">
                  <c:v>0.217</c:v>
                </c:pt>
                <c:pt idx="2">
                  <c:v>0.251</c:v>
                </c:pt>
                <c:pt idx="3">
                  <c:v>0.222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346768"/>
        <c:axId val="458556272"/>
      </c:lineChart>
      <c:catAx>
        <c:axId val="457808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002032"/>
        <c:crosses val="autoZero"/>
        <c:auto val="1"/>
        <c:lblAlgn val="ctr"/>
        <c:lblOffset val="100"/>
        <c:noMultiLvlLbl val="0"/>
      </c:catAx>
      <c:valAx>
        <c:axId val="45900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808368"/>
        <c:crosses val="autoZero"/>
        <c:crossBetween val="between"/>
      </c:valAx>
      <c:valAx>
        <c:axId val="4585562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Sales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46768"/>
        <c:crosses val="max"/>
        <c:crossBetween val="between"/>
      </c:valAx>
      <c:catAx>
        <c:axId val="458346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855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 Returned Based on ship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'Analysis &amp; Charts'!$B$139</c:f>
              <c:strCache>
                <c:ptCount val="1"/>
                <c:pt idx="0">
                  <c:v>order_returned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&amp; Charts'!$A$140:$A$147</c:f>
              <c:strCache>
                <c:ptCount val="8"/>
                <c:pt idx="0">
                  <c:v>0:00:00</c:v>
                </c:pt>
                <c:pt idx="1">
                  <c:v>1 day</c:v>
                </c:pt>
                <c:pt idx="2">
                  <c:v>2 days</c:v>
                </c:pt>
                <c:pt idx="3">
                  <c:v>3 days</c:v>
                </c:pt>
                <c:pt idx="4">
                  <c:v>4 days</c:v>
                </c:pt>
                <c:pt idx="5">
                  <c:v>5 days</c:v>
                </c:pt>
                <c:pt idx="6">
                  <c:v>6 days</c:v>
                </c:pt>
                <c:pt idx="7">
                  <c:v>7 days</c:v>
                </c:pt>
              </c:strCache>
            </c:strRef>
          </c:cat>
          <c:val>
            <c:numRef>
              <c:f>'Analysis &amp; Charts'!$B$140:$B$147</c:f>
              <c:numCache>
                <c:formatCode>General</c:formatCode>
                <c:ptCount val="8"/>
                <c:pt idx="0">
                  <c:v>8204.0</c:v>
                </c:pt>
                <c:pt idx="1">
                  <c:v>8125.0</c:v>
                </c:pt>
                <c:pt idx="2">
                  <c:v>8584.0</c:v>
                </c:pt>
                <c:pt idx="3">
                  <c:v>8334.0</c:v>
                </c:pt>
                <c:pt idx="4">
                  <c:v>8768.0</c:v>
                </c:pt>
                <c:pt idx="5">
                  <c:v>8748.0</c:v>
                </c:pt>
                <c:pt idx="6">
                  <c:v>288.0</c:v>
                </c:pt>
                <c:pt idx="7">
                  <c:v>199.0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09042224"/>
        <c:axId val="460791888"/>
      </c:barChart>
      <c:catAx>
        <c:axId val="50904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 to ship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791888"/>
        <c:crosses val="autoZero"/>
        <c:auto val="1"/>
        <c:lblAlgn val="ctr"/>
        <c:lblOffset val="100"/>
        <c:noMultiLvlLbl val="0"/>
      </c:catAx>
      <c:valAx>
        <c:axId val="46079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 Returned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4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40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Superstore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Afsana Siraj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88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-Shape 19"/>
          <p:cNvSpPr/>
          <p:nvPr/>
        </p:nvSpPr>
        <p:spPr>
          <a:xfrm>
            <a:off x="720153" y="3844977"/>
            <a:ext cx="4412104" cy="3013023"/>
          </a:xfrm>
          <a:prstGeom prst="corner">
            <a:avLst/>
          </a:prstGeom>
          <a:solidFill>
            <a:schemeClr val="accent2">
              <a:lumMod val="60000"/>
              <a:lumOff val="40000"/>
              <a:tint val="66000"/>
              <a:satMod val="1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201" y="912527"/>
            <a:ext cx="5610070" cy="118797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Q4 Consumer Sales</a:t>
            </a:r>
            <a:endParaRPr lang="en-US" sz="48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970565"/>
              </p:ext>
            </p:extLst>
          </p:nvPr>
        </p:nvGraphicFramePr>
        <p:xfrm>
          <a:off x="5819307" y="4182256"/>
          <a:ext cx="6155337" cy="196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401"/>
                <a:gridCol w="1608870"/>
                <a:gridCol w="1426097"/>
                <a:gridCol w="1519969"/>
              </a:tblGrid>
              <a:tr h="357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Sub 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Quantity Ordered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profit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sales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0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Tables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u="none" strike="noStrike" dirty="0">
                          <a:effectLst/>
                        </a:rPr>
                        <a:t>1510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-$742.73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$1,418,879.07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0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Supplies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3311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$871.79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$456,696.87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0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Phones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4473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$17,218.50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$2,122,350.22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0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Chairs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4970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$17,689.31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$2,253,781.40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0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Copiers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3236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$18,461.62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$2,336,545.13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07201" y="2474096"/>
            <a:ext cx="3944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dirty="0" smtClean="0"/>
              <a:t>Consumers had the highest sales during Q4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dirty="0" smtClean="0"/>
              <a:t>The top 3 sub categories that had the highest profit were phones, chairs, and copiers.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dirty="0" smtClean="0"/>
              <a:t>The lowest sales were from tables and supplies.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dirty="0" smtClean="0"/>
              <a:t>Tables actually had a negative profit despite having high sales.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dirty="0" smtClean="0"/>
              <a:t>Tables had almost triple the sales of supplies and still had a -$742.73 profit</a:t>
            </a:r>
            <a:endParaRPr lang="en-US" dirty="0"/>
          </a:p>
        </p:txBody>
      </p:sp>
      <p:sp>
        <p:nvSpPr>
          <p:cNvPr id="22" name="L-Shape 21"/>
          <p:cNvSpPr/>
          <p:nvPr/>
        </p:nvSpPr>
        <p:spPr>
          <a:xfrm rot="10800000">
            <a:off x="7779896" y="0"/>
            <a:ext cx="4412104" cy="3013023"/>
          </a:xfrm>
          <a:prstGeom prst="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987"/>
            <a:ext cx="7997252" cy="918148"/>
          </a:xfrm>
        </p:spPr>
        <p:txBody>
          <a:bodyPr>
            <a:normAutofit/>
          </a:bodyPr>
          <a:lstStyle/>
          <a:p>
            <a:r>
              <a:rPr lang="en-US" dirty="0" smtClean="0"/>
              <a:t>Returns based on Shipping time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447556"/>
              </p:ext>
            </p:extLst>
          </p:nvPr>
        </p:nvGraphicFramePr>
        <p:xfrm>
          <a:off x="5179102" y="2098623"/>
          <a:ext cx="6483246" cy="3274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603948"/>
            <a:ext cx="3485213" cy="4263452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One the right is the returns based on shipping time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The graph shows any orders that took 5 days or less to ship had similar returns.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These results are similar across all consumer segments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There seems to effect on returns based on how long an order took to 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8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3901190" y="139114"/>
            <a:ext cx="5059180" cy="149246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90" y="555334"/>
            <a:ext cx="4414603" cy="82820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Recommendations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180" y="1963709"/>
            <a:ext cx="9601200" cy="4068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Sub-regions:</a:t>
            </a:r>
          </a:p>
          <a:p>
            <a:r>
              <a:rPr lang="en-US" dirty="0" smtClean="0"/>
              <a:t>To increase </a:t>
            </a:r>
            <a:r>
              <a:rPr lang="en-US" dirty="0"/>
              <a:t>sales have </a:t>
            </a:r>
            <a:r>
              <a:rPr lang="en-US" dirty="0" smtClean="0"/>
              <a:t>a </a:t>
            </a:r>
            <a:r>
              <a:rPr lang="en-US" dirty="0"/>
              <a:t>program for </a:t>
            </a:r>
            <a:r>
              <a:rPr lang="en-US" dirty="0" smtClean="0"/>
              <a:t>referrals, or points in sub-regions with lower sales. </a:t>
            </a:r>
          </a:p>
          <a:p>
            <a:r>
              <a:rPr lang="en-US" dirty="0" smtClean="0"/>
              <a:t>This will ensure more people will at least see Superstore and may place an order</a:t>
            </a:r>
          </a:p>
          <a:p>
            <a:pPr marL="0" indent="0">
              <a:buNone/>
            </a:pPr>
            <a:r>
              <a:rPr lang="en-US" dirty="0" smtClean="0"/>
              <a:t>Sub-category:</a:t>
            </a:r>
          </a:p>
          <a:p>
            <a:r>
              <a:rPr lang="en-US" dirty="0"/>
              <a:t>Smaller items such as fasteners and labels had the least profit, increase discounts for bulk purchases. </a:t>
            </a:r>
            <a:endParaRPr lang="en-US" dirty="0" smtClean="0"/>
          </a:p>
          <a:p>
            <a:r>
              <a:rPr lang="en-US" dirty="0" smtClean="0"/>
              <a:t>To encourage </a:t>
            </a:r>
            <a:r>
              <a:rPr lang="en-US" dirty="0"/>
              <a:t>consumers to purchase more to increase sales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Phones and copiers </a:t>
            </a:r>
            <a:r>
              <a:rPr lang="en-US" dirty="0" smtClean="0"/>
              <a:t>made </a:t>
            </a:r>
            <a:r>
              <a:rPr lang="en-US" dirty="0"/>
              <a:t>the most profit. </a:t>
            </a:r>
            <a:r>
              <a:rPr lang="en-US" dirty="0" smtClean="0"/>
              <a:t>Offer customers discounts on updates of new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9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296" y="2092075"/>
            <a:ext cx="9601200" cy="4443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Returns:</a:t>
            </a:r>
          </a:p>
          <a:p>
            <a:r>
              <a:rPr lang="en-US" dirty="0"/>
              <a:t>E</a:t>
            </a:r>
            <a:r>
              <a:rPr lang="en-US" dirty="0" smtClean="0"/>
              <a:t>ncourage </a:t>
            </a:r>
            <a:r>
              <a:rPr lang="en-US" dirty="0"/>
              <a:t>customers to leave a </a:t>
            </a:r>
            <a:r>
              <a:rPr lang="en-US" dirty="0" smtClean="0"/>
              <a:t>reason, made is mandatory or offer a 2% cash back for leaving feedback for returning.</a:t>
            </a:r>
            <a:endParaRPr lang="en-US" dirty="0"/>
          </a:p>
          <a:p>
            <a:r>
              <a:rPr lang="en-US" dirty="0" smtClean="0"/>
              <a:t>Many returns were the </a:t>
            </a:r>
            <a:r>
              <a:rPr lang="en-US" dirty="0"/>
              <a:t>company’s fault, </a:t>
            </a:r>
            <a:r>
              <a:rPr lang="en-US" dirty="0" smtClean="0"/>
              <a:t>wrong item or color. </a:t>
            </a:r>
            <a:r>
              <a:rPr lang="en-US" dirty="0"/>
              <a:t>So keep track internally to ensure accuracy on orders shipped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Quarter </a:t>
            </a:r>
            <a:r>
              <a:rPr lang="en-US" dirty="0" smtClean="0"/>
              <a:t>sales:</a:t>
            </a:r>
            <a:endParaRPr lang="en-US" dirty="0"/>
          </a:p>
          <a:p>
            <a:r>
              <a:rPr lang="en-US" dirty="0"/>
              <a:t>Since Q1 is the least popular among all the customer segments increase average discount by 3% and increase specialty deals to encourage more orders. </a:t>
            </a:r>
          </a:p>
          <a:p>
            <a:r>
              <a:rPr lang="en-US" dirty="0"/>
              <a:t>Q4 is the most popular quarter among all customer segments so Superstore should decrease the average discount by 5% to increase sales and profit. 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4062334" y="169093"/>
            <a:ext cx="4733144" cy="149246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55433" y="716480"/>
            <a:ext cx="4414603" cy="828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Recommendations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80684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rtoon Awning Stock Illustrations – 3,474 Cartoon Awning Stock  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47" y="2173573"/>
            <a:ext cx="5500141" cy="412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48131" y="685800"/>
            <a:ext cx="6041036" cy="1049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682" y="835701"/>
            <a:ext cx="6041036" cy="1049311"/>
          </a:xfrm>
        </p:spPr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833" y="2173573"/>
            <a:ext cx="4774367" cy="41672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  <a:defRPr/>
            </a:pPr>
            <a:r>
              <a:rPr lang="en-US" dirty="0" smtClean="0"/>
              <a:t>What </a:t>
            </a:r>
            <a:r>
              <a:rPr lang="en-US" dirty="0"/>
              <a:t>items were the most profitable in </a:t>
            </a:r>
            <a:r>
              <a:rPr lang="en-US" dirty="0" smtClean="0"/>
              <a:t>each </a:t>
            </a:r>
            <a:r>
              <a:rPr lang="en-US" dirty="0"/>
              <a:t>customer </a:t>
            </a:r>
            <a:r>
              <a:rPr lang="en-US" dirty="0" smtClean="0"/>
              <a:t>segment?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What </a:t>
            </a:r>
            <a:r>
              <a:rPr lang="en-US" dirty="0"/>
              <a:t>products had the highest quantity ordered from each customer segment</a:t>
            </a:r>
            <a:r>
              <a:rPr lang="en-US" dirty="0" smtClean="0"/>
              <a:t>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Which salesperson had the highest sales?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Did they have higher sales based on region?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Tables had a negative profit, what caused this?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Did all tables have a negative profit?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78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2118" y="2398426"/>
            <a:ext cx="4542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</a:p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963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335" y="582742"/>
            <a:ext cx="5958590" cy="14859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About Superstore</a:t>
            </a:r>
            <a:endParaRPr lang="en-US" sz="6000" b="1" dirty="0"/>
          </a:p>
        </p:txBody>
      </p:sp>
      <p:pic>
        <p:nvPicPr>
          <p:cNvPr id="1026" name="Picture 2" descr=" tricks for saving time and money at the grocery sto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51" y="2351581"/>
            <a:ext cx="5662149" cy="29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262" y="2254080"/>
            <a:ext cx="4736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Superstore is an online store.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They have a data set that tracks orders, returns, regions, customers, and product details.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Superstore’s regional manager would like to maximize their profit based on best performing products and customer segments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 This analysis will look at customer segments closer to help find a way to increase profit and sales.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341519" y="820712"/>
            <a:ext cx="1663908" cy="1394086"/>
          </a:xfrm>
          <a:prstGeom prst="roundRect">
            <a:avLst/>
          </a:prstGeom>
          <a:gradFill>
            <a:gsLst>
              <a:gs pos="0">
                <a:schemeClr val="accent5">
                  <a:tint val="67000"/>
                  <a:satMod val="105000"/>
                  <a:lumMod val="110000"/>
                  <a:alpha val="0"/>
                </a:schemeClr>
              </a:gs>
              <a:gs pos="50000">
                <a:schemeClr val="accent5">
                  <a:tint val="73000"/>
                  <a:satMod val="103000"/>
                  <a:lumMod val="10500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3748" y="539646"/>
            <a:ext cx="1663908" cy="1394086"/>
          </a:xfrm>
          <a:prstGeom prst="roundRect">
            <a:avLst/>
          </a:prstGeom>
          <a:gradFill>
            <a:gsLst>
              <a:gs pos="0">
                <a:schemeClr val="accent4">
                  <a:tint val="67000"/>
                  <a:satMod val="105000"/>
                  <a:lumMod val="110000"/>
                  <a:alpha val="0"/>
                </a:schemeClr>
              </a:gs>
              <a:gs pos="50000">
                <a:schemeClr val="accent4">
                  <a:tint val="73000"/>
                  <a:satMod val="103000"/>
                  <a:lumMod val="105000"/>
                </a:schemeClr>
              </a:gs>
              <a:gs pos="100000">
                <a:schemeClr val="accent4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12240" y="870990"/>
            <a:ext cx="1663908" cy="1394086"/>
          </a:xfrm>
          <a:prstGeom prst="roundRect">
            <a:avLst/>
          </a:prstGeom>
          <a:gradFill>
            <a:gsLst>
              <a:gs pos="0">
                <a:schemeClr val="accent6">
                  <a:tint val="67000"/>
                  <a:satMod val="105000"/>
                  <a:lumMod val="110000"/>
                  <a:alpha val="0"/>
                </a:schemeClr>
              </a:gs>
              <a:gs pos="50000">
                <a:schemeClr val="accent6">
                  <a:tint val="73000"/>
                  <a:satMod val="103000"/>
                  <a:lumMod val="105000"/>
                </a:schemeClr>
              </a:gs>
              <a:gs pos="100000">
                <a:schemeClr val="accent6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15031" y="535898"/>
            <a:ext cx="1663908" cy="1394086"/>
          </a:xfrm>
          <a:prstGeom prst="roundRect">
            <a:avLst/>
          </a:prstGeom>
          <a:gradFill>
            <a:gsLst>
              <a:gs pos="0">
                <a:schemeClr val="accent2">
                  <a:tint val="67000"/>
                  <a:satMod val="105000"/>
                  <a:lumMod val="110000"/>
                  <a:alpha val="0"/>
                </a:schemeClr>
              </a:gs>
              <a:gs pos="50000">
                <a:schemeClr val="accent2">
                  <a:tint val="73000"/>
                  <a:satMod val="103000"/>
                  <a:lumMod val="105000"/>
                </a:schemeClr>
              </a:gs>
              <a:gs pos="100000">
                <a:schemeClr val="accent2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39078" y="517160"/>
            <a:ext cx="1663908" cy="1394086"/>
          </a:xfrm>
          <a:prstGeom prst="roundRect">
            <a:avLst/>
          </a:prstGeom>
          <a:gradFill>
            <a:gsLst>
              <a:gs pos="0">
                <a:schemeClr val="accent4">
                  <a:tint val="67000"/>
                  <a:satMod val="105000"/>
                  <a:lumMod val="110000"/>
                  <a:alpha val="0"/>
                </a:schemeClr>
              </a:gs>
              <a:gs pos="50000">
                <a:schemeClr val="accent4">
                  <a:tint val="73000"/>
                  <a:satMod val="103000"/>
                  <a:lumMod val="105000"/>
                </a:schemeClr>
              </a:gs>
              <a:gs pos="100000">
                <a:schemeClr val="accent4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20712"/>
            <a:ext cx="9601200" cy="1113020"/>
          </a:xfrm>
        </p:spPr>
        <p:txBody>
          <a:bodyPr/>
          <a:lstStyle/>
          <a:p>
            <a:pPr algn="ctr"/>
            <a:r>
              <a:rPr lang="en-US" dirty="0" smtClean="0"/>
              <a:t>Questions to Analyze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385"/>
            <a:ext cx="9601200" cy="338777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customer segment had the highest sales and profit?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sub regions were these customers in?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customers had the highest returns and what was the reason?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quarter is most popular among each customer segment?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What </a:t>
            </a:r>
            <a:r>
              <a:rPr lang="en-US" dirty="0"/>
              <a:t>items were the most profitable in the customer segment with the most sales?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item had the least </a:t>
            </a:r>
            <a:r>
              <a:rPr lang="en-US" dirty="0" smtClean="0"/>
              <a:t>profit? Did it have </a:t>
            </a:r>
            <a:r>
              <a:rPr lang="en-US" dirty="0"/>
              <a:t>high sales?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Does </a:t>
            </a:r>
            <a:r>
              <a:rPr lang="en-US" dirty="0"/>
              <a:t>shorter shipping time have a lower chance of being returned?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42520" y="820712"/>
            <a:ext cx="1663908" cy="1394086"/>
          </a:xfrm>
          <a:prstGeom prst="roundRect">
            <a:avLst/>
          </a:prstGeom>
          <a:gradFill>
            <a:gsLst>
              <a:gs pos="0">
                <a:schemeClr val="accent5">
                  <a:tint val="67000"/>
                  <a:satMod val="105000"/>
                  <a:lumMod val="110000"/>
                  <a:alpha val="0"/>
                </a:schemeClr>
              </a:gs>
              <a:gs pos="50000">
                <a:schemeClr val="accent5">
                  <a:tint val="73000"/>
                  <a:satMod val="103000"/>
                  <a:lumMod val="10500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5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553" y="430967"/>
            <a:ext cx="9601200" cy="1485900"/>
          </a:xfrm>
        </p:spPr>
        <p:txBody>
          <a:bodyPr/>
          <a:lstStyle/>
          <a:p>
            <a:r>
              <a:rPr lang="en-US" b="1" dirty="0" smtClean="0"/>
              <a:t>Profit by Customer Segment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18414"/>
              </p:ext>
            </p:extLst>
          </p:nvPr>
        </p:nvGraphicFramePr>
        <p:xfrm>
          <a:off x="1210456" y="1929983"/>
          <a:ext cx="5658787" cy="3888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89954" y="1916867"/>
            <a:ext cx="3597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There are 3 customer segments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Corporate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Consumer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Home office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Superstore had the highest profit from the consumer segment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Consumer’s also contributed most to Superstore’s overall sales.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Less than a third from the corporate segment and almost a fifth from the home office segment</a:t>
            </a:r>
          </a:p>
        </p:txBody>
      </p:sp>
    </p:spTree>
    <p:extLst>
      <p:ext uri="{BB962C8B-B14F-4D97-AF65-F5344CB8AC3E}">
        <p14:creationId xmlns:p14="http://schemas.microsoft.com/office/powerpoint/2010/main" val="41485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8229590" y="1015583"/>
            <a:ext cx="3687585" cy="492426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548313"/>
              </p:ext>
            </p:extLst>
          </p:nvPr>
        </p:nvGraphicFramePr>
        <p:xfrm>
          <a:off x="889104" y="1015583"/>
          <a:ext cx="7190594" cy="4924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590" y="2896769"/>
            <a:ext cx="3597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There are 8 different sub- regions.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Consumers in North America made Superstore the least profit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Consumers in Central America made Superstore the most profit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4323" y="1356012"/>
            <a:ext cx="278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Profit by Sub-Region</a:t>
            </a:r>
          </a:p>
        </p:txBody>
      </p:sp>
    </p:spTree>
    <p:extLst>
      <p:ext uri="{BB962C8B-B14F-4D97-AF65-F5344CB8AC3E}">
        <p14:creationId xmlns:p14="http://schemas.microsoft.com/office/powerpoint/2010/main" val="87824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759478"/>
              </p:ext>
            </p:extLst>
          </p:nvPr>
        </p:nvGraphicFramePr>
        <p:xfrm>
          <a:off x="1076899" y="1745953"/>
          <a:ext cx="7122722" cy="4729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6899" y="419724"/>
            <a:ext cx="553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Profit by Sub-Category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65683" y="2679334"/>
            <a:ext cx="3327816" cy="286232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Breaking down the categories into sub-categories to see which items had the highest profit in the consumer segment. 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Phones and copiers made the most profit for Superstore.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Fasteners and labels made the least in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2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0305738" y="3968123"/>
            <a:ext cx="1150494" cy="11012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04154" y="3346832"/>
            <a:ext cx="929390" cy="9233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815" y="2243864"/>
            <a:ext cx="3125449" cy="903157"/>
          </a:xfrm>
        </p:spPr>
        <p:txBody>
          <a:bodyPr/>
          <a:lstStyle/>
          <a:p>
            <a:r>
              <a:rPr lang="en-US" dirty="0" smtClean="0"/>
              <a:t>Returns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495189"/>
              </p:ext>
            </p:extLst>
          </p:nvPr>
        </p:nvGraphicFramePr>
        <p:xfrm>
          <a:off x="1247931" y="1481943"/>
          <a:ext cx="5523875" cy="4113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8849" y="3746453"/>
            <a:ext cx="3987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though the consumer segment had the highest profit, they also had the highest number of returns.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5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075" y="595859"/>
            <a:ext cx="5651291" cy="1098030"/>
          </a:xfrm>
        </p:spPr>
        <p:txBody>
          <a:bodyPr/>
          <a:lstStyle/>
          <a:p>
            <a:r>
              <a:rPr lang="en-US" smtClean="0"/>
              <a:t>Reason for Returns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619036"/>
              </p:ext>
            </p:extLst>
          </p:nvPr>
        </p:nvGraphicFramePr>
        <p:xfrm>
          <a:off x="1371600" y="2083947"/>
          <a:ext cx="5726243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10318229" y="3086199"/>
            <a:ext cx="1499016" cy="15116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28875" y="2310673"/>
            <a:ext cx="1109272" cy="11392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8756" y="2715590"/>
            <a:ext cx="4208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the reason for consumer returns, many received the wrong item or in the wrong color.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Superstore is at fault for the customer’s returns.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8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ded Corner 7"/>
          <p:cNvSpPr/>
          <p:nvPr/>
        </p:nvSpPr>
        <p:spPr>
          <a:xfrm>
            <a:off x="1573967" y="1352854"/>
            <a:ext cx="4009869" cy="20049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364" y="569617"/>
            <a:ext cx="3852472" cy="783237"/>
          </a:xfrm>
        </p:spPr>
        <p:txBody>
          <a:bodyPr>
            <a:noAutofit/>
          </a:bodyPr>
          <a:lstStyle/>
          <a:p>
            <a:r>
              <a:rPr lang="en-US" dirty="0" smtClean="0"/>
              <a:t>Quarter Sales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257056"/>
              </p:ext>
            </p:extLst>
          </p:nvPr>
        </p:nvGraphicFramePr>
        <p:xfrm>
          <a:off x="6688110" y="3582650"/>
          <a:ext cx="4594485" cy="270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31613"/>
              </p:ext>
            </p:extLst>
          </p:nvPr>
        </p:nvGraphicFramePr>
        <p:xfrm>
          <a:off x="6710595" y="7270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052955"/>
              </p:ext>
            </p:extLst>
          </p:nvPr>
        </p:nvGraphicFramePr>
        <p:xfrm>
          <a:off x="1371600" y="35826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31364" y="1588957"/>
            <a:ext cx="3852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Breaking down each consumer segment by quarter we can see which quarters produced the highest sales and what the average discount is during the quarter </a:t>
            </a:r>
          </a:p>
        </p:txBody>
      </p:sp>
    </p:spTree>
    <p:extLst>
      <p:ext uri="{BB962C8B-B14F-4D97-AF65-F5344CB8AC3E}">
        <p14:creationId xmlns:p14="http://schemas.microsoft.com/office/powerpoint/2010/main" val="1805690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5477</TotalTime>
  <Words>793</Words>
  <Application>Microsoft Macintosh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Wingdings</vt:lpstr>
      <vt:lpstr>Arial</vt:lpstr>
      <vt:lpstr>Crop</vt:lpstr>
      <vt:lpstr>Superstore Analysis</vt:lpstr>
      <vt:lpstr>About Superstore</vt:lpstr>
      <vt:lpstr>Questions to Analyze </vt:lpstr>
      <vt:lpstr>Profit by Customer Segment </vt:lpstr>
      <vt:lpstr>PowerPoint Presentation</vt:lpstr>
      <vt:lpstr>PowerPoint Presentation</vt:lpstr>
      <vt:lpstr>Returns</vt:lpstr>
      <vt:lpstr>Reason for Returns</vt:lpstr>
      <vt:lpstr>Quarter Sales </vt:lpstr>
      <vt:lpstr>Q4 Consumer Sales</vt:lpstr>
      <vt:lpstr>Returns based on Shipping time </vt:lpstr>
      <vt:lpstr>Recommendations </vt:lpstr>
      <vt:lpstr>PowerPoint Presentation</vt:lpstr>
      <vt:lpstr>Future Considerations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</dc:title>
  <dc:creator>afsanax16@aol.com</dc:creator>
  <cp:lastModifiedBy>afsanax16@aol.com</cp:lastModifiedBy>
  <cp:revision>30</cp:revision>
  <dcterms:created xsi:type="dcterms:W3CDTF">2021-11-15T06:02:43Z</dcterms:created>
  <dcterms:modified xsi:type="dcterms:W3CDTF">2021-11-19T01:20:23Z</dcterms:modified>
</cp:coreProperties>
</file>