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2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73B0-9926-7B21-1DC1-5C717D9BC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775AA1-EB82-D6B1-57A9-6E9DB9455D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A4DA5D3-6FC0-D283-F795-0F9F3585015C}"/>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5" name="Footer Placeholder 4">
            <a:extLst>
              <a:ext uri="{FF2B5EF4-FFF2-40B4-BE49-F238E27FC236}">
                <a16:creationId xmlns:a16="http://schemas.microsoft.com/office/drawing/2014/main" id="{2A149F32-6B9A-802A-C6B3-55556A5E18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4C151E-A490-B27B-F0F0-892476F30B52}"/>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43335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B711-A94F-A2CB-00BB-FD284164078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E34168-08A7-DBBC-889A-301247CC49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37058C-AC06-BE10-A30B-9D490004C6B6}"/>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5" name="Footer Placeholder 4">
            <a:extLst>
              <a:ext uri="{FF2B5EF4-FFF2-40B4-BE49-F238E27FC236}">
                <a16:creationId xmlns:a16="http://schemas.microsoft.com/office/drawing/2014/main" id="{D2795A94-9B7E-E2DB-D770-B40F66EB1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EE9EBD-CC7D-7266-9AFA-AD70060DC721}"/>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48936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19AB2-3684-8EF5-8536-0A31CF2206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43639B-200F-082E-2552-E3FA5DC3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978417-B3A0-5DB1-FC49-7369D3863515}"/>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5" name="Footer Placeholder 4">
            <a:extLst>
              <a:ext uri="{FF2B5EF4-FFF2-40B4-BE49-F238E27FC236}">
                <a16:creationId xmlns:a16="http://schemas.microsoft.com/office/drawing/2014/main" id="{15A15E29-25F8-2F56-5ED1-8D47DABFF7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340202-AA4C-87C1-A38D-3510F8F7236B}"/>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132330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3400-D330-4D5F-FC2E-E5808E4218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3C50E8-B59E-8A55-0884-04B6F8414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CDED2D-8B33-3B47-3651-4486C9F16D84}"/>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5" name="Footer Placeholder 4">
            <a:extLst>
              <a:ext uri="{FF2B5EF4-FFF2-40B4-BE49-F238E27FC236}">
                <a16:creationId xmlns:a16="http://schemas.microsoft.com/office/drawing/2014/main" id="{8EF51DCB-7216-722E-BADA-9D3AD25899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47C362-A1E5-681F-867D-32B70A485521}"/>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364710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707B-28A5-CC34-A4DD-0016DC08D2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7246A03-0B30-93B7-C809-843745C85F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FD8D33-9DD4-6243-B1A8-27F90851F044}"/>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5" name="Footer Placeholder 4">
            <a:extLst>
              <a:ext uri="{FF2B5EF4-FFF2-40B4-BE49-F238E27FC236}">
                <a16:creationId xmlns:a16="http://schemas.microsoft.com/office/drawing/2014/main" id="{EE4D8A35-627B-11A0-89D6-803A02EE3A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BC46AB-C61D-E1A0-FDD1-A0D48FBE9466}"/>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395960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BBD3-D756-BAC3-800C-D919EB1BC9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110623-5574-69C2-E313-01CE38C38E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D5B781-0E5F-0897-B2FE-ACD319F021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C54C5-EA16-2C32-96D7-6413E488CE41}"/>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6" name="Footer Placeholder 5">
            <a:extLst>
              <a:ext uri="{FF2B5EF4-FFF2-40B4-BE49-F238E27FC236}">
                <a16:creationId xmlns:a16="http://schemas.microsoft.com/office/drawing/2014/main" id="{3424FB27-BA51-CC68-0A8D-DB6F98616E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5F7ABE-62A1-DAEF-2718-85B4BCE4FFF0}"/>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302610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34CC-61EB-D5D6-EF0F-32228529BC2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044FB7-BFDD-4F96-99FD-05A3E4FEE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DC45D1-D54D-8101-1D52-422E7B067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CF8A62-75E1-EFBC-4EE3-4C0C9991A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8366A6-0352-B492-B914-F1D629A323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593FBC-81D0-173D-6B4B-3AEDD748DB7C}"/>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8" name="Footer Placeholder 7">
            <a:extLst>
              <a:ext uri="{FF2B5EF4-FFF2-40B4-BE49-F238E27FC236}">
                <a16:creationId xmlns:a16="http://schemas.microsoft.com/office/drawing/2014/main" id="{F24ED16C-5DBA-2394-6129-381523D428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E2D80F-4AC3-5266-D581-3B81FEAFBFAA}"/>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247808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EDAD-C12F-4376-A118-7F0AB7E3555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2882F6C-0F30-103C-059F-73E3C1AD5E84}"/>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4" name="Footer Placeholder 3">
            <a:extLst>
              <a:ext uri="{FF2B5EF4-FFF2-40B4-BE49-F238E27FC236}">
                <a16:creationId xmlns:a16="http://schemas.microsoft.com/office/drawing/2014/main" id="{358203C4-F783-0AC7-8509-2751322BD7A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69B9D1-630C-C69B-F593-7C47CC81E268}"/>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114746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BCC7B-0210-F53F-8F68-436195F9431F}"/>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3" name="Footer Placeholder 2">
            <a:extLst>
              <a:ext uri="{FF2B5EF4-FFF2-40B4-BE49-F238E27FC236}">
                <a16:creationId xmlns:a16="http://schemas.microsoft.com/office/drawing/2014/main" id="{54CA22D1-4344-1994-4803-50960E1650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014AB58-359B-ECC3-4C69-7F93B0ECFAAB}"/>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178725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9B14-BF63-5166-30E8-6543353C9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45384C-CF15-DFF1-A383-1AFC1E4FD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86C2292-9B87-1037-AEFE-44CC48402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6E768-27DF-211B-40D1-9AC81DE88126}"/>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6" name="Footer Placeholder 5">
            <a:extLst>
              <a:ext uri="{FF2B5EF4-FFF2-40B4-BE49-F238E27FC236}">
                <a16:creationId xmlns:a16="http://schemas.microsoft.com/office/drawing/2014/main" id="{B66F43E9-0866-5C11-9FDE-78BEB209DB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D1F173-A498-0273-195A-3BC225A29754}"/>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255054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A88E-39F4-2D7C-4898-905E4A1A9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29EA69E-CF31-1E08-0A9A-F8451D2F8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E50314-801D-9617-B923-51331677F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5AC8A-A6CD-A684-D4BA-A86C49660B9B}"/>
              </a:ext>
            </a:extLst>
          </p:cNvPr>
          <p:cNvSpPr>
            <a:spLocks noGrp="1"/>
          </p:cNvSpPr>
          <p:nvPr>
            <p:ph type="dt" sz="half" idx="10"/>
          </p:nvPr>
        </p:nvSpPr>
        <p:spPr/>
        <p:txBody>
          <a:bodyPr/>
          <a:lstStyle/>
          <a:p>
            <a:fld id="{98506994-4B10-4FCD-9F65-ACCC6A4BF59C}" type="datetimeFigureOut">
              <a:rPr lang="en-GB" smtClean="0"/>
              <a:t>06/10/2024</a:t>
            </a:fld>
            <a:endParaRPr lang="en-GB"/>
          </a:p>
        </p:txBody>
      </p:sp>
      <p:sp>
        <p:nvSpPr>
          <p:cNvPr id="6" name="Footer Placeholder 5">
            <a:extLst>
              <a:ext uri="{FF2B5EF4-FFF2-40B4-BE49-F238E27FC236}">
                <a16:creationId xmlns:a16="http://schemas.microsoft.com/office/drawing/2014/main" id="{DA45CB31-D3A4-1D82-142A-5878959E31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5BB6A4-FFB0-556F-D3FD-934FA4B24B10}"/>
              </a:ext>
            </a:extLst>
          </p:cNvPr>
          <p:cNvSpPr>
            <a:spLocks noGrp="1"/>
          </p:cNvSpPr>
          <p:nvPr>
            <p:ph type="sldNum" sz="quarter" idx="12"/>
          </p:nvPr>
        </p:nvSpPr>
        <p:spPr/>
        <p:txBody>
          <a:bodyPr/>
          <a:lstStyle/>
          <a:p>
            <a:fld id="{852CD613-1D3D-4342-AF51-EAF57F8D4479}" type="slidenum">
              <a:rPr lang="en-GB" smtClean="0"/>
              <a:t>‹#›</a:t>
            </a:fld>
            <a:endParaRPr lang="en-GB"/>
          </a:p>
        </p:txBody>
      </p:sp>
    </p:spTree>
    <p:extLst>
      <p:ext uri="{BB962C8B-B14F-4D97-AF65-F5344CB8AC3E}">
        <p14:creationId xmlns:p14="http://schemas.microsoft.com/office/powerpoint/2010/main" val="56308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74BFEF-D6E2-A977-35E1-22AB4D254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FCC0F4-7281-F403-2696-1EC26A2F5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3DC3D8-9694-3D22-59F5-D9DC417D0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06994-4B10-4FCD-9F65-ACCC6A4BF59C}" type="datetimeFigureOut">
              <a:rPr lang="en-GB" smtClean="0"/>
              <a:t>06/10/2024</a:t>
            </a:fld>
            <a:endParaRPr lang="en-GB"/>
          </a:p>
        </p:txBody>
      </p:sp>
      <p:sp>
        <p:nvSpPr>
          <p:cNvPr id="5" name="Footer Placeholder 4">
            <a:extLst>
              <a:ext uri="{FF2B5EF4-FFF2-40B4-BE49-F238E27FC236}">
                <a16:creationId xmlns:a16="http://schemas.microsoft.com/office/drawing/2014/main" id="{E7C533B0-1959-5BCB-9E5D-84C82209E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D91909F-A2EC-DBEC-21BE-596E52563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CD613-1D3D-4342-AF51-EAF57F8D4479}" type="slidenum">
              <a:rPr lang="en-GB" smtClean="0"/>
              <a:t>‹#›</a:t>
            </a:fld>
            <a:endParaRPr lang="en-GB"/>
          </a:p>
        </p:txBody>
      </p:sp>
    </p:spTree>
    <p:extLst>
      <p:ext uri="{BB962C8B-B14F-4D97-AF65-F5344CB8AC3E}">
        <p14:creationId xmlns:p14="http://schemas.microsoft.com/office/powerpoint/2010/main" val="951526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D237AD0-4A57-98E6-2E7C-59D052E9B356}"/>
              </a:ext>
            </a:extLst>
          </p:cNvPr>
          <p:cNvSpPr/>
          <p:nvPr/>
        </p:nvSpPr>
        <p:spPr>
          <a:xfrm>
            <a:off x="7577526" y="3738172"/>
            <a:ext cx="2683240" cy="61834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47193D48-6944-6421-AA13-C593585F5B50}"/>
              </a:ext>
            </a:extLst>
          </p:cNvPr>
          <p:cNvSpPr/>
          <p:nvPr/>
        </p:nvSpPr>
        <p:spPr>
          <a:xfrm>
            <a:off x="104930" y="224851"/>
            <a:ext cx="11947161" cy="3106033"/>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2CDFC99-F002-DA34-2B13-950271FBF389}"/>
              </a:ext>
            </a:extLst>
          </p:cNvPr>
          <p:cNvSpPr>
            <a:spLocks noGrp="1"/>
          </p:cNvSpPr>
          <p:nvPr>
            <p:ph type="ctrTitle"/>
          </p:nvPr>
        </p:nvSpPr>
        <p:spPr>
          <a:xfrm>
            <a:off x="1524000" y="1238472"/>
            <a:ext cx="9144000" cy="1231458"/>
          </a:xfrm>
        </p:spPr>
        <p:txBody>
          <a:bodyPr>
            <a:normAutofit/>
          </a:bodyPr>
          <a:lstStyle/>
          <a:p>
            <a:r>
              <a:rPr lang="en-US" sz="4000" b="1" dirty="0"/>
              <a:t>Working Capital Management of </a:t>
            </a:r>
            <a:r>
              <a:rPr lang="en-US" sz="4000" b="1" dirty="0" err="1"/>
              <a:t>Beximco</a:t>
            </a:r>
            <a:r>
              <a:rPr lang="en-US" sz="4000" b="1" dirty="0"/>
              <a:t> &amp; Square Pharmaceutical Ltd.</a:t>
            </a:r>
            <a:endParaRPr lang="en-GB" sz="4000" b="1" dirty="0"/>
          </a:p>
        </p:txBody>
      </p:sp>
      <p:sp>
        <p:nvSpPr>
          <p:cNvPr id="3" name="Subtitle 2">
            <a:extLst>
              <a:ext uri="{FF2B5EF4-FFF2-40B4-BE49-F238E27FC236}">
                <a16:creationId xmlns:a16="http://schemas.microsoft.com/office/drawing/2014/main" id="{331DF3BD-D9F1-8548-48FE-3286AB8D1C6B}"/>
              </a:ext>
            </a:extLst>
          </p:cNvPr>
          <p:cNvSpPr>
            <a:spLocks noGrp="1"/>
          </p:cNvSpPr>
          <p:nvPr>
            <p:ph type="subTitle" idx="1"/>
          </p:nvPr>
        </p:nvSpPr>
        <p:spPr>
          <a:xfrm>
            <a:off x="7577526" y="3809715"/>
            <a:ext cx="2683241" cy="618344"/>
          </a:xfrm>
        </p:spPr>
        <p:txBody>
          <a:bodyPr/>
          <a:lstStyle/>
          <a:p>
            <a:r>
              <a:rPr lang="en-US" dirty="0">
                <a:solidFill>
                  <a:schemeClr val="bg1"/>
                </a:solidFill>
              </a:rPr>
              <a:t>Afsana Mitu</a:t>
            </a:r>
            <a:endParaRPr lang="en-GB" dirty="0">
              <a:solidFill>
                <a:schemeClr val="bg1"/>
              </a:solidFill>
            </a:endParaRPr>
          </a:p>
        </p:txBody>
      </p:sp>
      <p:sp>
        <p:nvSpPr>
          <p:cNvPr id="7" name="Rectangle: Rounded Corners 6">
            <a:extLst>
              <a:ext uri="{FF2B5EF4-FFF2-40B4-BE49-F238E27FC236}">
                <a16:creationId xmlns:a16="http://schemas.microsoft.com/office/drawing/2014/main" id="{12AA9F29-CBF0-5AED-652B-4D21136696E5}"/>
              </a:ext>
            </a:extLst>
          </p:cNvPr>
          <p:cNvSpPr/>
          <p:nvPr/>
        </p:nvSpPr>
        <p:spPr>
          <a:xfrm>
            <a:off x="7577525" y="4526174"/>
            <a:ext cx="2683240" cy="61834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ubtitle 2">
            <a:extLst>
              <a:ext uri="{FF2B5EF4-FFF2-40B4-BE49-F238E27FC236}">
                <a16:creationId xmlns:a16="http://schemas.microsoft.com/office/drawing/2014/main" id="{6B41B71F-756C-3F86-1A40-68EF5F6BB971}"/>
              </a:ext>
            </a:extLst>
          </p:cNvPr>
          <p:cNvSpPr txBox="1">
            <a:spLocks/>
          </p:cNvSpPr>
          <p:nvPr/>
        </p:nvSpPr>
        <p:spPr>
          <a:xfrm>
            <a:off x="7577525" y="4597717"/>
            <a:ext cx="2683241" cy="618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Roll No: 18</a:t>
            </a:r>
            <a:endParaRPr lang="en-GB" dirty="0">
              <a:solidFill>
                <a:schemeClr val="bg1"/>
              </a:solidFill>
            </a:endParaRPr>
          </a:p>
        </p:txBody>
      </p:sp>
      <p:sp>
        <p:nvSpPr>
          <p:cNvPr id="9" name="Rectangle: Rounded Corners 8">
            <a:extLst>
              <a:ext uri="{FF2B5EF4-FFF2-40B4-BE49-F238E27FC236}">
                <a16:creationId xmlns:a16="http://schemas.microsoft.com/office/drawing/2014/main" id="{83221080-7D0C-8FD9-7D70-372D75B482E8}"/>
              </a:ext>
            </a:extLst>
          </p:cNvPr>
          <p:cNvSpPr/>
          <p:nvPr/>
        </p:nvSpPr>
        <p:spPr>
          <a:xfrm>
            <a:off x="7577524" y="5310356"/>
            <a:ext cx="2683240" cy="61834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ubtitle 2">
            <a:extLst>
              <a:ext uri="{FF2B5EF4-FFF2-40B4-BE49-F238E27FC236}">
                <a16:creationId xmlns:a16="http://schemas.microsoft.com/office/drawing/2014/main" id="{4A9D5FB7-7310-D766-C38F-1BD9704F7844}"/>
              </a:ext>
            </a:extLst>
          </p:cNvPr>
          <p:cNvSpPr txBox="1">
            <a:spLocks/>
          </p:cNvSpPr>
          <p:nvPr/>
        </p:nvSpPr>
        <p:spPr>
          <a:xfrm>
            <a:off x="7577524" y="5381899"/>
            <a:ext cx="2683241" cy="618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Batch: 26</a:t>
            </a:r>
            <a:endParaRPr lang="en-GB" dirty="0">
              <a:solidFill>
                <a:schemeClr val="bg1"/>
              </a:solidFill>
            </a:endParaRPr>
          </a:p>
        </p:txBody>
      </p:sp>
    </p:spTree>
    <p:extLst>
      <p:ext uri="{BB962C8B-B14F-4D97-AF65-F5344CB8AC3E}">
        <p14:creationId xmlns:p14="http://schemas.microsoft.com/office/powerpoint/2010/main" val="85522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50CBCB8E-56B1-6A4C-5433-E93BB4434FF9}"/>
              </a:ext>
            </a:extLst>
          </p:cNvPr>
          <p:cNvSpPr/>
          <p:nvPr/>
        </p:nvSpPr>
        <p:spPr>
          <a:xfrm>
            <a:off x="843197" y="5265663"/>
            <a:ext cx="6142219" cy="1065735"/>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82902B6F-7899-BC0E-28BD-5C8A8B38A69B}"/>
              </a:ext>
            </a:extLst>
          </p:cNvPr>
          <p:cNvSpPr/>
          <p:nvPr/>
        </p:nvSpPr>
        <p:spPr>
          <a:xfrm>
            <a:off x="3301582" y="3518925"/>
            <a:ext cx="7896070" cy="1200329"/>
          </a:xfrm>
          <a:prstGeom prst="roundRect">
            <a:avLst/>
          </a:prstGeom>
          <a:solidFill>
            <a:srgbClr val="5959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DD5008E1-6762-4441-F301-0C4D8DD3E99D}"/>
              </a:ext>
            </a:extLst>
          </p:cNvPr>
          <p:cNvSpPr/>
          <p:nvPr/>
        </p:nvSpPr>
        <p:spPr>
          <a:xfrm>
            <a:off x="719528" y="2049186"/>
            <a:ext cx="5801193" cy="923330"/>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2603E246-8D01-DAB9-85CE-6EF68801A734}"/>
              </a:ext>
            </a:extLst>
          </p:cNvPr>
          <p:cNvSpPr/>
          <p:nvPr/>
        </p:nvSpPr>
        <p:spPr>
          <a:xfrm>
            <a:off x="122419" y="271319"/>
            <a:ext cx="11947161" cy="123145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Introduction</a:t>
            </a:r>
            <a:endParaRPr lang="en-GB" sz="4800" b="1" dirty="0">
              <a:solidFill>
                <a:schemeClr val="tx1"/>
              </a:solidFill>
            </a:endParaRPr>
          </a:p>
        </p:txBody>
      </p:sp>
      <p:sp>
        <p:nvSpPr>
          <p:cNvPr id="9" name="TextBox 8">
            <a:extLst>
              <a:ext uri="{FF2B5EF4-FFF2-40B4-BE49-F238E27FC236}">
                <a16:creationId xmlns:a16="http://schemas.microsoft.com/office/drawing/2014/main" id="{4D4105C9-4E6B-3F5E-4E06-CB03DD8FF5BD}"/>
              </a:ext>
            </a:extLst>
          </p:cNvPr>
          <p:cNvSpPr txBox="1"/>
          <p:nvPr/>
        </p:nvSpPr>
        <p:spPr>
          <a:xfrm>
            <a:off x="843197" y="2049186"/>
            <a:ext cx="5527623" cy="923330"/>
          </a:xfrm>
          <a:prstGeom prst="rect">
            <a:avLst/>
          </a:prstGeom>
          <a:noFill/>
        </p:spPr>
        <p:txBody>
          <a:bodyPr wrap="square">
            <a:spAutoFit/>
          </a:bodyPr>
          <a:lstStyle/>
          <a:p>
            <a:pPr algn="just"/>
            <a:r>
              <a:rPr lang="en-GB" dirty="0">
                <a:solidFill>
                  <a:schemeClr val="bg1"/>
                </a:solidFill>
              </a:rPr>
              <a:t>Working capital is essential for daily business operations, allowing companies to make routine payments, cover unexpected costs, and purchase materials for production.</a:t>
            </a:r>
          </a:p>
        </p:txBody>
      </p:sp>
      <p:sp>
        <p:nvSpPr>
          <p:cNvPr id="11" name="TextBox 10">
            <a:extLst>
              <a:ext uri="{FF2B5EF4-FFF2-40B4-BE49-F238E27FC236}">
                <a16:creationId xmlns:a16="http://schemas.microsoft.com/office/drawing/2014/main" id="{AAE1F405-9978-5517-03CD-2C9B984CD1C0}"/>
              </a:ext>
            </a:extLst>
          </p:cNvPr>
          <p:cNvSpPr txBox="1"/>
          <p:nvPr/>
        </p:nvSpPr>
        <p:spPr>
          <a:xfrm>
            <a:off x="3369037" y="3518925"/>
            <a:ext cx="7761159" cy="1200329"/>
          </a:xfrm>
          <a:prstGeom prst="rect">
            <a:avLst/>
          </a:prstGeom>
          <a:noFill/>
        </p:spPr>
        <p:txBody>
          <a:bodyPr wrap="square">
            <a:spAutoFit/>
          </a:bodyPr>
          <a:lstStyle/>
          <a:p>
            <a:pPr algn="just"/>
            <a:r>
              <a:rPr lang="en-US" dirty="0">
                <a:solidFill>
                  <a:schemeClr val="bg1"/>
                </a:solidFill>
              </a:rPr>
              <a:t>Working capital requirements vary by industry and among similar companies due to several factors. These include differences in collection and payment policies, the timing of asset purchases, the likelihood of writing off overdue accounts receivable, and any capital-raising efforts the company may be undertaking.</a:t>
            </a:r>
            <a:endParaRPr lang="en-GB" dirty="0">
              <a:solidFill>
                <a:schemeClr val="bg1"/>
              </a:solidFill>
            </a:endParaRPr>
          </a:p>
        </p:txBody>
      </p:sp>
      <p:sp>
        <p:nvSpPr>
          <p:cNvPr id="13" name="TextBox 12">
            <a:extLst>
              <a:ext uri="{FF2B5EF4-FFF2-40B4-BE49-F238E27FC236}">
                <a16:creationId xmlns:a16="http://schemas.microsoft.com/office/drawing/2014/main" id="{31474D9B-077D-E433-EF42-50D8054E9560}"/>
              </a:ext>
            </a:extLst>
          </p:cNvPr>
          <p:cNvSpPr txBox="1"/>
          <p:nvPr/>
        </p:nvSpPr>
        <p:spPr>
          <a:xfrm>
            <a:off x="843197" y="5336865"/>
            <a:ext cx="6142219" cy="923330"/>
          </a:xfrm>
          <a:prstGeom prst="rect">
            <a:avLst/>
          </a:prstGeom>
          <a:noFill/>
        </p:spPr>
        <p:txBody>
          <a:bodyPr wrap="square">
            <a:spAutoFit/>
          </a:bodyPr>
          <a:lstStyle/>
          <a:p>
            <a:pPr algn="just"/>
            <a:r>
              <a:rPr lang="en-US" dirty="0">
                <a:solidFill>
                  <a:schemeClr val="bg1"/>
                </a:solidFill>
              </a:rPr>
              <a:t>The primary purpose of working capital management is to make sure the company always maintains sufficient cash flow to meet its short-term operating costs and short-term debt obligations. </a:t>
            </a:r>
            <a:endParaRPr lang="en-GB" dirty="0">
              <a:solidFill>
                <a:schemeClr val="bg1"/>
              </a:solidFill>
            </a:endParaRPr>
          </a:p>
        </p:txBody>
      </p:sp>
    </p:spTree>
    <p:extLst>
      <p:ext uri="{BB962C8B-B14F-4D97-AF65-F5344CB8AC3E}">
        <p14:creationId xmlns:p14="http://schemas.microsoft.com/office/powerpoint/2010/main" val="305876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ardrop 7">
            <a:extLst>
              <a:ext uri="{FF2B5EF4-FFF2-40B4-BE49-F238E27FC236}">
                <a16:creationId xmlns:a16="http://schemas.microsoft.com/office/drawing/2014/main" id="{279CFE8E-DC19-89A5-4EA6-31B3699DBC9B}"/>
              </a:ext>
            </a:extLst>
          </p:cNvPr>
          <p:cNvSpPr/>
          <p:nvPr/>
        </p:nvSpPr>
        <p:spPr>
          <a:xfrm>
            <a:off x="86817" y="2193794"/>
            <a:ext cx="3264108" cy="3447738"/>
          </a:xfrm>
          <a:prstGeom prst="teardrop">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E651A0E9-719A-CBC5-C3C0-D6F591ECF308}"/>
              </a:ext>
            </a:extLst>
          </p:cNvPr>
          <p:cNvPicPr>
            <a:picLocks noChangeAspect="1"/>
          </p:cNvPicPr>
          <p:nvPr/>
        </p:nvPicPr>
        <p:blipFill>
          <a:blip r:embed="rId2"/>
          <a:srcRect l="1363" t="5405" r="618" b="6032"/>
          <a:stretch/>
        </p:blipFill>
        <p:spPr>
          <a:xfrm>
            <a:off x="3702363" y="2081368"/>
            <a:ext cx="8367217" cy="3672590"/>
          </a:xfrm>
          <a:prstGeom prst="rect">
            <a:avLst/>
          </a:prstGeom>
        </p:spPr>
      </p:pic>
      <p:sp>
        <p:nvSpPr>
          <p:cNvPr id="5" name="Rectangle: Rounded Corners 4">
            <a:extLst>
              <a:ext uri="{FF2B5EF4-FFF2-40B4-BE49-F238E27FC236}">
                <a16:creationId xmlns:a16="http://schemas.microsoft.com/office/drawing/2014/main" id="{A7D47550-0E24-544A-A412-8B3337BC313C}"/>
              </a:ext>
            </a:extLst>
          </p:cNvPr>
          <p:cNvSpPr/>
          <p:nvPr/>
        </p:nvSpPr>
        <p:spPr>
          <a:xfrm>
            <a:off x="122419" y="271319"/>
            <a:ext cx="11947161" cy="123145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b="1" dirty="0">
                <a:solidFill>
                  <a:schemeClr val="tx1"/>
                </a:solidFill>
              </a:rPr>
              <a:t>Inventory Turnover Ratio</a:t>
            </a:r>
          </a:p>
        </p:txBody>
      </p:sp>
      <p:sp>
        <p:nvSpPr>
          <p:cNvPr id="7" name="TextBox 6">
            <a:extLst>
              <a:ext uri="{FF2B5EF4-FFF2-40B4-BE49-F238E27FC236}">
                <a16:creationId xmlns:a16="http://schemas.microsoft.com/office/drawing/2014/main" id="{DC2FC598-0D6D-FA87-AEAB-B2BB1B264157}"/>
              </a:ext>
            </a:extLst>
          </p:cNvPr>
          <p:cNvSpPr txBox="1"/>
          <p:nvPr/>
        </p:nvSpPr>
        <p:spPr>
          <a:xfrm>
            <a:off x="379125" y="2902000"/>
            <a:ext cx="2679492" cy="2308324"/>
          </a:xfrm>
          <a:prstGeom prst="rect">
            <a:avLst/>
          </a:prstGeom>
          <a:noFill/>
        </p:spPr>
        <p:txBody>
          <a:bodyPr wrap="square">
            <a:spAutoFit/>
          </a:bodyPr>
          <a:lstStyle/>
          <a:p>
            <a:pPr algn="ctr"/>
            <a:r>
              <a:rPr lang="en-US" b="1" dirty="0"/>
              <a:t>The inventory turnover ratio is an efficiency ratio that shows how effectively inventory is managed by comparing cost of goods sold with average inventory for a period</a:t>
            </a:r>
            <a:endParaRPr lang="en-GB" b="1" dirty="0"/>
          </a:p>
        </p:txBody>
      </p:sp>
    </p:spTree>
    <p:extLst>
      <p:ext uri="{BB962C8B-B14F-4D97-AF65-F5344CB8AC3E}">
        <p14:creationId xmlns:p14="http://schemas.microsoft.com/office/powerpoint/2010/main" val="381940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ardrop 9">
            <a:extLst>
              <a:ext uri="{FF2B5EF4-FFF2-40B4-BE49-F238E27FC236}">
                <a16:creationId xmlns:a16="http://schemas.microsoft.com/office/drawing/2014/main" id="{9FC24022-17A3-51BB-4ABE-FC189324E66C}"/>
              </a:ext>
            </a:extLst>
          </p:cNvPr>
          <p:cNvSpPr/>
          <p:nvPr/>
        </p:nvSpPr>
        <p:spPr>
          <a:xfrm rot="21321283" flipH="1">
            <a:off x="8150551" y="2218711"/>
            <a:ext cx="3877019" cy="4217905"/>
          </a:xfrm>
          <a:prstGeom prst="teardrop">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5B36AB33-5098-28B4-7884-3C0D87F21E0E}"/>
              </a:ext>
            </a:extLst>
          </p:cNvPr>
          <p:cNvPicPr>
            <a:picLocks noChangeAspect="1"/>
          </p:cNvPicPr>
          <p:nvPr/>
        </p:nvPicPr>
        <p:blipFill>
          <a:blip r:embed="rId2"/>
          <a:srcRect t="7147"/>
          <a:stretch/>
        </p:blipFill>
        <p:spPr>
          <a:xfrm>
            <a:off x="1079525" y="2293495"/>
            <a:ext cx="6735115" cy="3564725"/>
          </a:xfrm>
          <a:prstGeom prst="rect">
            <a:avLst/>
          </a:prstGeom>
        </p:spPr>
      </p:pic>
      <p:sp>
        <p:nvSpPr>
          <p:cNvPr id="5" name="Rectangle: Rounded Corners 4">
            <a:extLst>
              <a:ext uri="{FF2B5EF4-FFF2-40B4-BE49-F238E27FC236}">
                <a16:creationId xmlns:a16="http://schemas.microsoft.com/office/drawing/2014/main" id="{FEDBF28D-68A9-2425-28EF-380C69A9A2A7}"/>
              </a:ext>
            </a:extLst>
          </p:cNvPr>
          <p:cNvSpPr/>
          <p:nvPr/>
        </p:nvSpPr>
        <p:spPr>
          <a:xfrm>
            <a:off x="122419" y="271319"/>
            <a:ext cx="11947161" cy="123145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b="1" dirty="0">
                <a:solidFill>
                  <a:schemeClr val="tx1"/>
                </a:solidFill>
              </a:rPr>
              <a:t>Inventory Turnover Ratio</a:t>
            </a:r>
          </a:p>
        </p:txBody>
      </p:sp>
      <p:sp>
        <p:nvSpPr>
          <p:cNvPr id="7" name="TextBox 6">
            <a:extLst>
              <a:ext uri="{FF2B5EF4-FFF2-40B4-BE49-F238E27FC236}">
                <a16:creationId xmlns:a16="http://schemas.microsoft.com/office/drawing/2014/main" id="{95CFDA08-36A8-33A4-4F09-814BB30AAE67}"/>
              </a:ext>
            </a:extLst>
          </p:cNvPr>
          <p:cNvSpPr txBox="1"/>
          <p:nvPr/>
        </p:nvSpPr>
        <p:spPr>
          <a:xfrm rot="20863589">
            <a:off x="8739944" y="2619501"/>
            <a:ext cx="2698231" cy="3416320"/>
          </a:xfrm>
          <a:prstGeom prst="rect">
            <a:avLst/>
          </a:prstGeom>
          <a:noFill/>
        </p:spPr>
        <p:txBody>
          <a:bodyPr wrap="square">
            <a:spAutoFit/>
          </a:bodyPr>
          <a:lstStyle/>
          <a:p>
            <a:pPr algn="ctr"/>
            <a:r>
              <a:rPr lang="en-US" b="1" dirty="0"/>
              <a:t>The inventory turnover ratio comparison between Square Pharmaceuticals and </a:t>
            </a:r>
            <a:r>
              <a:rPr lang="en-US" b="1" dirty="0" err="1"/>
              <a:t>Beximco</a:t>
            </a:r>
            <a:r>
              <a:rPr lang="en-US" b="1" dirty="0"/>
              <a:t> Pharmaceuticals shows that Square has consistently outperformed </a:t>
            </a:r>
            <a:r>
              <a:rPr lang="en-US" b="1" dirty="0" err="1"/>
              <a:t>Beximco</a:t>
            </a:r>
            <a:r>
              <a:rPr lang="en-US" b="1" dirty="0"/>
              <a:t> in terms of inventory efficiency across most years from 2014-15 to 2022-23. </a:t>
            </a:r>
            <a:endParaRPr lang="en-GB" b="1" dirty="0"/>
          </a:p>
        </p:txBody>
      </p:sp>
    </p:spTree>
    <p:extLst>
      <p:ext uri="{BB962C8B-B14F-4D97-AF65-F5344CB8AC3E}">
        <p14:creationId xmlns:p14="http://schemas.microsoft.com/office/powerpoint/2010/main" val="174481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63CA870-7BDD-35FF-94EE-194D84750C61}"/>
              </a:ext>
            </a:extLst>
          </p:cNvPr>
          <p:cNvSpPr/>
          <p:nvPr/>
        </p:nvSpPr>
        <p:spPr>
          <a:xfrm>
            <a:off x="122419" y="2813271"/>
            <a:ext cx="11947161" cy="123145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b="1" dirty="0">
                <a:solidFill>
                  <a:schemeClr val="tx1"/>
                </a:solidFill>
              </a:rPr>
              <a:t>Thank You</a:t>
            </a:r>
          </a:p>
        </p:txBody>
      </p:sp>
    </p:spTree>
    <p:extLst>
      <p:ext uri="{BB962C8B-B14F-4D97-AF65-F5344CB8AC3E}">
        <p14:creationId xmlns:p14="http://schemas.microsoft.com/office/powerpoint/2010/main" val="3365889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Working Capital Management of Beximco &amp; Square Pharmaceutical Ltd.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mehedi hasan</dc:creator>
  <cp:lastModifiedBy>mehedi hasan</cp:lastModifiedBy>
  <cp:revision>1</cp:revision>
  <dcterms:created xsi:type="dcterms:W3CDTF">2024-10-05T20:50:31Z</dcterms:created>
  <dcterms:modified xsi:type="dcterms:W3CDTF">2024-10-05T20:50:40Z</dcterms:modified>
</cp:coreProperties>
</file>