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aleway"/>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italic.fntdata"/><Relationship Id="rId25" Type="http://schemas.openxmlformats.org/officeDocument/2006/relationships/font" Target="fonts/Raleway-bold.fntdata"/><Relationship Id="rId28" Type="http://schemas.openxmlformats.org/officeDocument/2006/relationships/font" Target="fonts/Lato-regular.fntdata"/><Relationship Id="rId27" Type="http://schemas.openxmlformats.org/officeDocument/2006/relationships/font" Target="fonts/Raleway-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256a4a17cf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256a4a17cf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256a4a17cf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256a4a17cf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492f20d684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492f20d684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256a4a17cf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256a4a17cf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256a4a17cf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256a4a17cf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256a4a17cf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256a4a17cf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256a4a17cf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256a4a17cf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256a4a17cf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256a4a17cf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492f20d684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492f20d684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492f20d684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492f20d684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492f20d684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492f20d684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492f20d684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492f20d684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492f20d684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492f20d684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492f20d684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492f20d684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492f20d684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492f20d684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256a4a17cf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256a4a17cf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256a4a17c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256a4a17c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Adventure Works Cycles</a:t>
            </a:r>
            <a:endParaRPr/>
          </a:p>
          <a:p>
            <a:pPr indent="0" lvl="0" marL="0" rtl="0" algn="l">
              <a:spcBef>
                <a:spcPts val="0"/>
              </a:spcBef>
              <a:spcAft>
                <a:spcPts val="0"/>
              </a:spcAft>
              <a:buNone/>
            </a:pPr>
            <a:r>
              <a:rPr lang="en-GB" sz="1700"/>
              <a:t>Manufacturing and Sales of Bicycles and Related Products</a:t>
            </a:r>
            <a:endParaRPr sz="1700"/>
          </a:p>
        </p:txBody>
      </p:sp>
      <p:sp>
        <p:nvSpPr>
          <p:cNvPr id="87" name="Google Shape;87;p13"/>
          <p:cNvSpPr txBox="1"/>
          <p:nvPr>
            <p:ph idx="1" type="subTitle"/>
          </p:nvPr>
        </p:nvSpPr>
        <p:spPr>
          <a:xfrm>
            <a:off x="729450" y="2834125"/>
            <a:ext cx="8102700" cy="205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2500"/>
          </a:p>
          <a:p>
            <a:pPr indent="0" lvl="0" marL="0" rtl="0" algn="l">
              <a:lnSpc>
                <a:spcPct val="150000"/>
              </a:lnSpc>
              <a:spcBef>
                <a:spcPts val="0"/>
              </a:spcBef>
              <a:spcAft>
                <a:spcPts val="0"/>
              </a:spcAft>
              <a:buNone/>
            </a:pPr>
            <a:r>
              <a:rPr lang="en-GB" sz="1800"/>
              <a:t>Presented by:  Maia Calvo, Karleng Lim and Afsaneh Talebi</a:t>
            </a:r>
            <a:endParaRPr sz="1800"/>
          </a:p>
          <a:p>
            <a:pPr indent="0" lvl="0" marL="0" rtl="0" algn="l">
              <a:lnSpc>
                <a:spcPct val="150000"/>
              </a:lnSpc>
              <a:spcBef>
                <a:spcPts val="0"/>
              </a:spcBef>
              <a:spcAft>
                <a:spcPts val="0"/>
              </a:spcAft>
              <a:buNone/>
            </a:pPr>
            <a:r>
              <a:rPr lang="en-GB" sz="1800"/>
              <a:t>Last updated:  24 May 2023</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Question 5</a:t>
            </a:r>
            <a:endParaRPr/>
          </a:p>
        </p:txBody>
      </p:sp>
      <p:sp>
        <p:nvSpPr>
          <p:cNvPr id="146" name="Google Shape;146;p22"/>
          <p:cNvSpPr txBox="1"/>
          <p:nvPr>
            <p:ph idx="1" type="body"/>
          </p:nvPr>
        </p:nvSpPr>
        <p:spPr>
          <a:xfrm>
            <a:off x="729450" y="2078875"/>
            <a:ext cx="2586900" cy="26667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GB" sz="1750">
                <a:solidFill>
                  <a:srgbClr val="000000"/>
                </a:solidFill>
                <a:latin typeface="Arial"/>
                <a:ea typeface="Arial"/>
                <a:cs typeface="Arial"/>
                <a:sym typeface="Arial"/>
              </a:rPr>
              <a:t>What is the relationship between annual leave taken and bonus?</a:t>
            </a:r>
            <a:endParaRPr sz="1750">
              <a:solidFill>
                <a:srgbClr val="000000"/>
              </a:solidFill>
              <a:latin typeface="Arial"/>
              <a:ea typeface="Arial"/>
              <a:cs typeface="Arial"/>
              <a:sym typeface="Arial"/>
            </a:endParaRPr>
          </a:p>
          <a:p>
            <a:pPr indent="0" lvl="0" marL="0" rtl="0" algn="l">
              <a:spcBef>
                <a:spcPts val="0"/>
              </a:spcBef>
              <a:spcAft>
                <a:spcPts val="0"/>
              </a:spcAft>
              <a:buNone/>
            </a:pPr>
            <a:r>
              <a:t/>
            </a:r>
            <a:endParaRPr sz="1750">
              <a:solidFill>
                <a:srgbClr val="000000"/>
              </a:solidFill>
              <a:latin typeface="Arial"/>
              <a:ea typeface="Arial"/>
              <a:cs typeface="Arial"/>
              <a:sym typeface="Arial"/>
            </a:endParaRPr>
          </a:p>
          <a:p>
            <a:pPr indent="0" lvl="0" marL="0" rtl="0" algn="l">
              <a:spcBef>
                <a:spcPts val="0"/>
              </a:spcBef>
              <a:spcAft>
                <a:spcPts val="0"/>
              </a:spcAft>
              <a:buNone/>
            </a:pPr>
            <a:r>
              <a:t/>
            </a:r>
            <a:endParaRPr sz="1750">
              <a:solidFill>
                <a:srgbClr val="000000"/>
              </a:solidFill>
              <a:latin typeface="Arial"/>
              <a:ea typeface="Arial"/>
              <a:cs typeface="Arial"/>
              <a:sym typeface="Arial"/>
            </a:endParaRPr>
          </a:p>
          <a:p>
            <a:pPr indent="0" lvl="0" marL="0" rtl="0" algn="l">
              <a:spcBef>
                <a:spcPts val="0"/>
              </a:spcBef>
              <a:spcAft>
                <a:spcPts val="0"/>
              </a:spcAft>
              <a:buNone/>
            </a:pPr>
            <a:r>
              <a:t/>
            </a:r>
            <a:endParaRPr sz="1750">
              <a:solidFill>
                <a:srgbClr val="000000"/>
              </a:solidFill>
              <a:latin typeface="Arial"/>
              <a:ea typeface="Arial"/>
              <a:cs typeface="Arial"/>
              <a:sym typeface="Arial"/>
            </a:endParaRPr>
          </a:p>
          <a:p>
            <a:pPr indent="0" lvl="0" marL="0" rtl="0" algn="l">
              <a:spcBef>
                <a:spcPts val="0"/>
              </a:spcBef>
              <a:spcAft>
                <a:spcPts val="0"/>
              </a:spcAft>
              <a:buNone/>
            </a:pPr>
            <a:r>
              <a:rPr lang="en-GB" sz="1393">
                <a:solidFill>
                  <a:srgbClr val="000000"/>
                </a:solidFill>
                <a:latin typeface="Arial"/>
                <a:ea typeface="Arial"/>
                <a:cs typeface="Arial"/>
                <a:sym typeface="Arial"/>
              </a:rPr>
              <a:t>Note: 	0 - CEO,</a:t>
            </a:r>
            <a:br>
              <a:rPr lang="en-GB" sz="1393">
                <a:solidFill>
                  <a:srgbClr val="000000"/>
                </a:solidFill>
                <a:latin typeface="Arial"/>
                <a:ea typeface="Arial"/>
                <a:cs typeface="Arial"/>
                <a:sym typeface="Arial"/>
              </a:rPr>
            </a:br>
            <a:r>
              <a:rPr lang="en-GB" sz="1393">
                <a:solidFill>
                  <a:srgbClr val="000000"/>
                </a:solidFill>
                <a:latin typeface="Arial"/>
                <a:ea typeface="Arial"/>
                <a:cs typeface="Arial"/>
                <a:sym typeface="Arial"/>
              </a:rPr>
              <a:t>	1 - Executive management</a:t>
            </a:r>
            <a:br>
              <a:rPr lang="en-GB" sz="1393">
                <a:solidFill>
                  <a:srgbClr val="000000"/>
                </a:solidFill>
                <a:latin typeface="Arial"/>
                <a:ea typeface="Arial"/>
                <a:cs typeface="Arial"/>
                <a:sym typeface="Arial"/>
              </a:rPr>
            </a:br>
            <a:r>
              <a:rPr lang="en-GB" sz="1393">
                <a:solidFill>
                  <a:srgbClr val="000000"/>
                </a:solidFill>
                <a:latin typeface="Arial"/>
                <a:ea typeface="Arial"/>
                <a:cs typeface="Arial"/>
                <a:sym typeface="Arial"/>
              </a:rPr>
              <a:t>	2 - Middle management</a:t>
            </a:r>
            <a:br>
              <a:rPr lang="en-GB" sz="1393">
                <a:solidFill>
                  <a:srgbClr val="000000"/>
                </a:solidFill>
                <a:latin typeface="Arial"/>
                <a:ea typeface="Arial"/>
                <a:cs typeface="Arial"/>
                <a:sym typeface="Arial"/>
              </a:rPr>
            </a:br>
            <a:r>
              <a:rPr lang="en-GB" sz="1393">
                <a:solidFill>
                  <a:srgbClr val="000000"/>
                </a:solidFill>
                <a:latin typeface="Arial"/>
                <a:ea typeface="Arial"/>
                <a:cs typeface="Arial"/>
                <a:sym typeface="Arial"/>
              </a:rPr>
              <a:t>	3 - Supervisory management</a:t>
            </a:r>
            <a:br>
              <a:rPr lang="en-GB" sz="1393">
                <a:solidFill>
                  <a:srgbClr val="000000"/>
                </a:solidFill>
                <a:latin typeface="Arial"/>
                <a:ea typeface="Arial"/>
                <a:cs typeface="Arial"/>
                <a:sym typeface="Arial"/>
              </a:rPr>
            </a:br>
            <a:r>
              <a:rPr lang="en-GB" sz="1393">
                <a:solidFill>
                  <a:srgbClr val="000000"/>
                </a:solidFill>
                <a:latin typeface="Arial"/>
                <a:ea typeface="Arial"/>
                <a:cs typeface="Arial"/>
                <a:sym typeface="Arial"/>
              </a:rPr>
              <a:t>	4 - Non-management </a:t>
            </a:r>
            <a:endParaRPr sz="1393">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pic>
        <p:nvPicPr>
          <p:cNvPr id="147" name="Google Shape;147;p22"/>
          <p:cNvPicPr preferRelativeResize="0"/>
          <p:nvPr/>
        </p:nvPicPr>
        <p:blipFill rotWithShape="1">
          <a:blip r:embed="rId3">
            <a:alphaModFix/>
          </a:blip>
          <a:srcRect b="8223" l="3707" r="18724" t="0"/>
          <a:stretch/>
        </p:blipFill>
        <p:spPr>
          <a:xfrm>
            <a:off x="3316257" y="626075"/>
            <a:ext cx="5827744" cy="4362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Question 6</a:t>
            </a:r>
            <a:endParaRPr/>
          </a:p>
        </p:txBody>
      </p:sp>
      <p:sp>
        <p:nvSpPr>
          <p:cNvPr id="153" name="Google Shape;153;p23"/>
          <p:cNvSpPr txBox="1"/>
          <p:nvPr>
            <p:ph idx="1" type="body"/>
          </p:nvPr>
        </p:nvSpPr>
        <p:spPr>
          <a:xfrm>
            <a:off x="729450" y="2078875"/>
            <a:ext cx="2591700" cy="2574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GB" sz="1750">
                <a:solidFill>
                  <a:srgbClr val="000000"/>
                </a:solidFill>
                <a:latin typeface="Arial"/>
                <a:ea typeface="Arial"/>
                <a:cs typeface="Arial"/>
                <a:sym typeface="Arial"/>
              </a:rPr>
              <a:t>What is the relationship between sick leave and Job Title (PersonType)?</a:t>
            </a:r>
            <a:endParaRPr sz="1750">
              <a:solidFill>
                <a:srgbClr val="000000"/>
              </a:solidFill>
              <a:latin typeface="Arial"/>
              <a:ea typeface="Arial"/>
              <a:cs typeface="Arial"/>
              <a:sym typeface="Arial"/>
            </a:endParaRPr>
          </a:p>
          <a:p>
            <a:pPr indent="0" lvl="0" marL="0" rtl="0" algn="l">
              <a:spcBef>
                <a:spcPts val="0"/>
              </a:spcBef>
              <a:spcAft>
                <a:spcPts val="0"/>
              </a:spcAft>
              <a:buNone/>
            </a:pPr>
            <a:r>
              <a:t/>
            </a:r>
            <a:endParaRPr sz="1750">
              <a:solidFill>
                <a:srgbClr val="000000"/>
              </a:solidFill>
              <a:latin typeface="Arial"/>
              <a:ea typeface="Arial"/>
              <a:cs typeface="Arial"/>
              <a:sym typeface="Arial"/>
            </a:endParaRPr>
          </a:p>
          <a:p>
            <a:pPr indent="0" lvl="0" marL="0" rtl="0" algn="l">
              <a:spcBef>
                <a:spcPts val="0"/>
              </a:spcBef>
              <a:spcAft>
                <a:spcPts val="0"/>
              </a:spcAft>
              <a:buNone/>
            </a:pPr>
            <a:r>
              <a:t/>
            </a:r>
            <a:endParaRPr sz="1750">
              <a:solidFill>
                <a:srgbClr val="000000"/>
              </a:solidFill>
              <a:latin typeface="Arial"/>
              <a:ea typeface="Arial"/>
              <a:cs typeface="Arial"/>
              <a:sym typeface="Arial"/>
            </a:endParaRPr>
          </a:p>
          <a:p>
            <a:pPr indent="0" lvl="0" marL="0" rtl="0" algn="l">
              <a:spcBef>
                <a:spcPts val="0"/>
              </a:spcBef>
              <a:spcAft>
                <a:spcPts val="0"/>
              </a:spcAft>
              <a:buNone/>
            </a:pPr>
            <a:r>
              <a:t/>
            </a:r>
            <a:endParaRPr sz="1750">
              <a:solidFill>
                <a:srgbClr val="000000"/>
              </a:solidFill>
              <a:latin typeface="Arial"/>
              <a:ea typeface="Arial"/>
              <a:cs typeface="Arial"/>
              <a:sym typeface="Arial"/>
            </a:endParaRPr>
          </a:p>
          <a:p>
            <a:pPr indent="0" lvl="0" marL="0" rtl="0" algn="l">
              <a:spcBef>
                <a:spcPts val="0"/>
              </a:spcBef>
              <a:spcAft>
                <a:spcPts val="0"/>
              </a:spcAft>
              <a:buNone/>
            </a:pPr>
            <a:r>
              <a:t/>
            </a:r>
            <a:endParaRPr sz="1750">
              <a:solidFill>
                <a:srgbClr val="000000"/>
              </a:solidFill>
              <a:latin typeface="Arial"/>
              <a:ea typeface="Arial"/>
              <a:cs typeface="Arial"/>
              <a:sym typeface="Arial"/>
            </a:endParaRPr>
          </a:p>
          <a:p>
            <a:pPr indent="0" lvl="0" marL="0" rtl="0" algn="l">
              <a:spcBef>
                <a:spcPts val="0"/>
              </a:spcBef>
              <a:spcAft>
                <a:spcPts val="0"/>
              </a:spcAft>
              <a:buNone/>
            </a:pPr>
            <a:r>
              <a:rPr lang="en-GB" sz="1350">
                <a:solidFill>
                  <a:srgbClr val="000000"/>
                </a:solidFill>
                <a:latin typeface="Arial"/>
                <a:ea typeface="Arial"/>
                <a:cs typeface="Arial"/>
                <a:sym typeface="Arial"/>
              </a:rPr>
              <a:t>Note: This data shows the remaining balance of sick leave for each level in the organisation.</a:t>
            </a:r>
            <a:endParaRPr sz="135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pic>
        <p:nvPicPr>
          <p:cNvPr id="154" name="Google Shape;154;p23"/>
          <p:cNvPicPr preferRelativeResize="0"/>
          <p:nvPr/>
        </p:nvPicPr>
        <p:blipFill>
          <a:blip r:embed="rId3">
            <a:alphaModFix/>
          </a:blip>
          <a:stretch>
            <a:fillRect/>
          </a:stretch>
        </p:blipFill>
        <p:spPr>
          <a:xfrm>
            <a:off x="3214762" y="1242450"/>
            <a:ext cx="6022013" cy="32619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Conclusions</a:t>
            </a:r>
            <a:endParaRPr/>
          </a:p>
        </p:txBody>
      </p:sp>
      <p:sp>
        <p:nvSpPr>
          <p:cNvPr id="160" name="Google Shape;160;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750">
                <a:solidFill>
                  <a:srgbClr val="000000"/>
                </a:solidFill>
                <a:latin typeface="Arial"/>
                <a:ea typeface="Arial"/>
                <a:cs typeface="Arial"/>
                <a:sym typeface="Arial"/>
              </a:rPr>
              <a:t>Q1: </a:t>
            </a:r>
            <a:r>
              <a:rPr lang="en-GB" sz="1750">
                <a:solidFill>
                  <a:srgbClr val="000000"/>
                </a:solidFill>
                <a:latin typeface="Arial"/>
                <a:ea typeface="Arial"/>
                <a:cs typeface="Arial"/>
                <a:sym typeface="Arial"/>
              </a:rPr>
              <a:t>What is the relationship between Country and Revenue?</a:t>
            </a:r>
            <a:endParaRPr sz="1750">
              <a:solidFill>
                <a:srgbClr val="000000"/>
              </a:solidFill>
              <a:latin typeface="Arial"/>
              <a:ea typeface="Arial"/>
              <a:cs typeface="Arial"/>
              <a:sym typeface="Arial"/>
            </a:endParaRPr>
          </a:p>
          <a:p>
            <a:pPr indent="0" lvl="0" marL="0" rtl="0" algn="l">
              <a:spcBef>
                <a:spcPts val="0"/>
              </a:spcBef>
              <a:spcAft>
                <a:spcPts val="0"/>
              </a:spcAft>
              <a:buNone/>
            </a:pPr>
            <a:r>
              <a:t/>
            </a:r>
            <a:endParaRPr sz="1750">
              <a:solidFill>
                <a:srgbClr val="000000"/>
              </a:solidFill>
              <a:latin typeface="Arial"/>
              <a:ea typeface="Arial"/>
              <a:cs typeface="Arial"/>
              <a:sym typeface="Arial"/>
            </a:endParaRPr>
          </a:p>
          <a:p>
            <a:pPr indent="0" lvl="0" marL="0" rtl="0" algn="l">
              <a:spcBef>
                <a:spcPts val="0"/>
              </a:spcBef>
              <a:spcAft>
                <a:spcPts val="0"/>
              </a:spcAft>
              <a:buNone/>
            </a:pPr>
            <a:r>
              <a:rPr lang="en-GB" sz="1750">
                <a:solidFill>
                  <a:srgbClr val="000000"/>
                </a:solidFill>
                <a:latin typeface="Arial"/>
                <a:ea typeface="Arial"/>
                <a:cs typeface="Arial"/>
                <a:sym typeface="Arial"/>
              </a:rPr>
              <a:t>Our data shows that US is the best performing country in terms of revenue. The population is larger than the other countries, has the highest GDP per capita, and they also have the highest number of stores. </a:t>
            </a:r>
            <a:endParaRPr sz="1750">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Conclusions</a:t>
            </a:r>
            <a:endParaRPr/>
          </a:p>
          <a:p>
            <a:pPr indent="0" lvl="0" marL="0" rtl="0" algn="l">
              <a:spcBef>
                <a:spcPts val="0"/>
              </a:spcBef>
              <a:spcAft>
                <a:spcPts val="0"/>
              </a:spcAft>
              <a:buNone/>
            </a:pPr>
            <a:r>
              <a:t/>
            </a:r>
            <a:endParaRPr/>
          </a:p>
        </p:txBody>
      </p:sp>
      <p:sp>
        <p:nvSpPr>
          <p:cNvPr id="166" name="Google Shape;166;p2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750">
                <a:solidFill>
                  <a:srgbClr val="000000"/>
                </a:solidFill>
                <a:latin typeface="Arial"/>
                <a:ea typeface="Arial"/>
                <a:cs typeface="Arial"/>
                <a:sym typeface="Arial"/>
              </a:rPr>
              <a:t>Q2: </a:t>
            </a:r>
            <a:r>
              <a:rPr lang="en-GB" sz="1750">
                <a:solidFill>
                  <a:srgbClr val="000000"/>
                </a:solidFill>
                <a:latin typeface="Arial"/>
                <a:ea typeface="Arial"/>
                <a:cs typeface="Arial"/>
                <a:sym typeface="Arial"/>
              </a:rPr>
              <a:t>What are the regional sales in the best performing country?</a:t>
            </a:r>
            <a:endParaRPr sz="1750">
              <a:solidFill>
                <a:srgbClr val="000000"/>
              </a:solidFill>
              <a:latin typeface="Arial"/>
              <a:ea typeface="Arial"/>
              <a:cs typeface="Arial"/>
              <a:sym typeface="Arial"/>
            </a:endParaRPr>
          </a:p>
          <a:p>
            <a:pPr indent="0" lvl="0" marL="0" rtl="0" algn="l">
              <a:spcBef>
                <a:spcPts val="0"/>
              </a:spcBef>
              <a:spcAft>
                <a:spcPts val="0"/>
              </a:spcAft>
              <a:buNone/>
            </a:pPr>
            <a:r>
              <a:t/>
            </a:r>
            <a:endParaRPr sz="1750">
              <a:solidFill>
                <a:srgbClr val="000000"/>
              </a:solidFill>
              <a:latin typeface="Arial"/>
              <a:ea typeface="Arial"/>
              <a:cs typeface="Arial"/>
              <a:sym typeface="Arial"/>
            </a:endParaRPr>
          </a:p>
          <a:p>
            <a:pPr indent="0" lvl="0" marL="0" rtl="0" algn="l">
              <a:spcBef>
                <a:spcPts val="0"/>
              </a:spcBef>
              <a:spcAft>
                <a:spcPts val="0"/>
              </a:spcAft>
              <a:buNone/>
            </a:pPr>
            <a:r>
              <a:rPr lang="en-GB" sz="1750">
                <a:solidFill>
                  <a:srgbClr val="000000"/>
                </a:solidFill>
                <a:latin typeface="Arial"/>
                <a:ea typeface="Arial"/>
                <a:cs typeface="Arial"/>
                <a:sym typeface="Arial"/>
              </a:rPr>
              <a:t>The Southwest is the best performing region in the US because the region has a lot of out varied terrain, scenic beauty, warm weather, lack of traffic, and abundant bike trails.</a:t>
            </a:r>
            <a:endParaRPr sz="175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Conclusions</a:t>
            </a:r>
            <a:endParaRPr/>
          </a:p>
        </p:txBody>
      </p:sp>
      <p:sp>
        <p:nvSpPr>
          <p:cNvPr id="172" name="Google Shape;172;p2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750">
                <a:solidFill>
                  <a:srgbClr val="000000"/>
                </a:solidFill>
                <a:latin typeface="Arial"/>
                <a:ea typeface="Arial"/>
                <a:cs typeface="Arial"/>
                <a:sym typeface="Arial"/>
              </a:rPr>
              <a:t>Q3: </a:t>
            </a:r>
            <a:r>
              <a:rPr lang="en-GB" sz="1750">
                <a:solidFill>
                  <a:srgbClr val="000000"/>
                </a:solidFill>
                <a:latin typeface="Arial"/>
                <a:ea typeface="Arial"/>
                <a:cs typeface="Arial"/>
                <a:sym typeface="Arial"/>
              </a:rPr>
              <a:t>What is the relationship between store trading duration and revenue?</a:t>
            </a:r>
            <a:endParaRPr sz="1750">
              <a:solidFill>
                <a:srgbClr val="000000"/>
              </a:solidFill>
              <a:latin typeface="Arial"/>
              <a:ea typeface="Arial"/>
              <a:cs typeface="Arial"/>
              <a:sym typeface="Arial"/>
            </a:endParaRPr>
          </a:p>
          <a:p>
            <a:pPr indent="0" lvl="0" marL="0" rtl="0" algn="l">
              <a:spcBef>
                <a:spcPts val="0"/>
              </a:spcBef>
              <a:spcAft>
                <a:spcPts val="0"/>
              </a:spcAft>
              <a:buNone/>
            </a:pPr>
            <a:r>
              <a:t/>
            </a:r>
            <a:endParaRPr sz="1750">
              <a:solidFill>
                <a:srgbClr val="000000"/>
              </a:solidFill>
              <a:latin typeface="Arial"/>
              <a:ea typeface="Arial"/>
              <a:cs typeface="Arial"/>
              <a:sym typeface="Arial"/>
            </a:endParaRPr>
          </a:p>
          <a:p>
            <a:pPr indent="0" lvl="0" marL="0" rtl="0" algn="l">
              <a:spcBef>
                <a:spcPts val="0"/>
              </a:spcBef>
              <a:spcAft>
                <a:spcPts val="0"/>
              </a:spcAft>
              <a:buNone/>
            </a:pPr>
            <a:r>
              <a:rPr lang="en-GB" sz="1500">
                <a:solidFill>
                  <a:srgbClr val="000000"/>
                </a:solidFill>
                <a:latin typeface="Arial"/>
                <a:ea typeface="Arial"/>
                <a:cs typeface="Arial"/>
                <a:sym typeface="Arial"/>
              </a:rPr>
              <a:t>The data shows that there is little to no correlation between the store trading duration and the revenue</a:t>
            </a:r>
            <a:endParaRPr sz="1700"/>
          </a:p>
          <a:p>
            <a:pPr indent="0" lvl="0" marL="0" rtl="0" algn="l">
              <a:spcBef>
                <a:spcPts val="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Conclusions</a:t>
            </a:r>
            <a:endParaRPr/>
          </a:p>
        </p:txBody>
      </p:sp>
      <p:sp>
        <p:nvSpPr>
          <p:cNvPr id="178" name="Google Shape;178;p2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750">
                <a:solidFill>
                  <a:srgbClr val="000000"/>
                </a:solidFill>
                <a:latin typeface="Arial"/>
                <a:ea typeface="Arial"/>
                <a:cs typeface="Arial"/>
                <a:sym typeface="Arial"/>
              </a:rPr>
              <a:t>Q4: </a:t>
            </a:r>
            <a:r>
              <a:rPr lang="en-GB" sz="1750">
                <a:solidFill>
                  <a:srgbClr val="000000"/>
                </a:solidFill>
                <a:latin typeface="Arial"/>
                <a:ea typeface="Arial"/>
                <a:cs typeface="Arial"/>
                <a:sym typeface="Arial"/>
              </a:rPr>
              <a:t>What is the relationship between the size of the stores, number of employees and revenue?</a:t>
            </a:r>
            <a:endParaRPr sz="1750">
              <a:solidFill>
                <a:srgbClr val="000000"/>
              </a:solidFill>
              <a:latin typeface="Arial"/>
              <a:ea typeface="Arial"/>
              <a:cs typeface="Arial"/>
              <a:sym typeface="Arial"/>
            </a:endParaRPr>
          </a:p>
          <a:p>
            <a:pPr indent="0" lvl="0" marL="0" rtl="0" algn="l">
              <a:spcBef>
                <a:spcPts val="0"/>
              </a:spcBef>
              <a:spcAft>
                <a:spcPts val="0"/>
              </a:spcAft>
              <a:buNone/>
            </a:pPr>
            <a:r>
              <a:t/>
            </a:r>
            <a:endParaRPr sz="1750">
              <a:solidFill>
                <a:srgbClr val="000000"/>
              </a:solidFill>
              <a:latin typeface="Arial"/>
              <a:ea typeface="Arial"/>
              <a:cs typeface="Arial"/>
              <a:sym typeface="Arial"/>
            </a:endParaRPr>
          </a:p>
          <a:p>
            <a:pPr indent="0" lvl="0" marL="0" rtl="0" algn="l">
              <a:spcBef>
                <a:spcPts val="0"/>
              </a:spcBef>
              <a:spcAft>
                <a:spcPts val="0"/>
              </a:spcAft>
              <a:buNone/>
            </a:pPr>
            <a:r>
              <a:rPr lang="en-GB" sz="1750">
                <a:solidFill>
                  <a:srgbClr val="000000"/>
                </a:solidFill>
                <a:latin typeface="Arial"/>
                <a:ea typeface="Arial"/>
                <a:cs typeface="Arial"/>
                <a:sym typeface="Arial"/>
              </a:rPr>
              <a:t>There is a strong relationship between the store size, number of employees and revenues.  The larger store size would require a larger number of employees and they also generate larger revenues.</a:t>
            </a:r>
            <a:endParaRPr sz="1750">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Conclusions</a:t>
            </a:r>
            <a:endParaRPr/>
          </a:p>
        </p:txBody>
      </p:sp>
      <p:sp>
        <p:nvSpPr>
          <p:cNvPr id="184" name="Google Shape;184;p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rPr lang="en-GB" sz="1687">
                <a:solidFill>
                  <a:srgbClr val="000000"/>
                </a:solidFill>
                <a:latin typeface="Arial"/>
                <a:ea typeface="Arial"/>
                <a:cs typeface="Arial"/>
                <a:sym typeface="Arial"/>
              </a:rPr>
              <a:t>Q5: </a:t>
            </a:r>
            <a:r>
              <a:rPr lang="en-GB" sz="1687">
                <a:solidFill>
                  <a:srgbClr val="000000"/>
                </a:solidFill>
                <a:latin typeface="Arial"/>
                <a:ea typeface="Arial"/>
                <a:cs typeface="Arial"/>
                <a:sym typeface="Arial"/>
              </a:rPr>
              <a:t>What is the relationship between annual leave taken and bonus?</a:t>
            </a:r>
            <a:endParaRPr sz="1687">
              <a:solidFill>
                <a:srgbClr val="000000"/>
              </a:solidFill>
              <a:latin typeface="Arial"/>
              <a:ea typeface="Arial"/>
              <a:cs typeface="Arial"/>
              <a:sym typeface="Arial"/>
            </a:endParaRPr>
          </a:p>
          <a:p>
            <a:pPr indent="0" lvl="0" marL="0" rtl="0" algn="l">
              <a:lnSpc>
                <a:spcPct val="95000"/>
              </a:lnSpc>
              <a:spcBef>
                <a:spcPts val="0"/>
              </a:spcBef>
              <a:spcAft>
                <a:spcPts val="0"/>
              </a:spcAft>
              <a:buSzPts val="935"/>
              <a:buNone/>
            </a:pPr>
            <a:r>
              <a:t/>
            </a:r>
            <a:endParaRPr sz="1687">
              <a:solidFill>
                <a:srgbClr val="000000"/>
              </a:solidFill>
              <a:latin typeface="Arial"/>
              <a:ea typeface="Arial"/>
              <a:cs typeface="Arial"/>
              <a:sym typeface="Arial"/>
            </a:endParaRPr>
          </a:p>
          <a:p>
            <a:pPr indent="0" lvl="0" marL="0" rtl="0" algn="l">
              <a:lnSpc>
                <a:spcPct val="95000"/>
              </a:lnSpc>
              <a:spcBef>
                <a:spcPts val="0"/>
              </a:spcBef>
              <a:spcAft>
                <a:spcPts val="0"/>
              </a:spcAft>
              <a:buSzPts val="935"/>
              <a:buNone/>
            </a:pPr>
            <a:r>
              <a:t/>
            </a:r>
            <a:endParaRPr sz="1687">
              <a:solidFill>
                <a:srgbClr val="000000"/>
              </a:solidFill>
              <a:latin typeface="Arial"/>
              <a:ea typeface="Arial"/>
              <a:cs typeface="Arial"/>
              <a:sym typeface="Arial"/>
            </a:endParaRPr>
          </a:p>
          <a:p>
            <a:pPr indent="0" lvl="0" marL="0" marR="0" rtl="0" algn="l">
              <a:lnSpc>
                <a:spcPct val="95000"/>
              </a:lnSpc>
              <a:spcBef>
                <a:spcPts val="0"/>
              </a:spcBef>
              <a:spcAft>
                <a:spcPts val="0"/>
              </a:spcAft>
              <a:buSzPts val="935"/>
              <a:buNone/>
            </a:pPr>
            <a:r>
              <a:rPr lang="en-GB" sz="1687">
                <a:solidFill>
                  <a:srgbClr val="000000"/>
                </a:solidFill>
                <a:latin typeface="Arial"/>
                <a:ea typeface="Arial"/>
                <a:cs typeface="Arial"/>
                <a:sym typeface="Arial"/>
              </a:rPr>
              <a:t>CEO and Level 1 officers and level 4 employees took advantage of their annual leaves more than level 3.  It makes sense because Level 3 (Supervisory management) are in sales and if they miss work, they miss opportunities to earn from bonuses.</a:t>
            </a:r>
            <a:endParaRPr sz="1687">
              <a:solidFill>
                <a:srgbClr val="000000"/>
              </a:solidFill>
              <a:latin typeface="Arial"/>
              <a:ea typeface="Arial"/>
              <a:cs typeface="Arial"/>
              <a:sym typeface="Arial"/>
            </a:endParaRPr>
          </a:p>
          <a:p>
            <a:pPr indent="0" lvl="0" marL="0" marR="0" rtl="0" algn="l">
              <a:lnSpc>
                <a:spcPct val="95000"/>
              </a:lnSpc>
              <a:spcBef>
                <a:spcPts val="0"/>
              </a:spcBef>
              <a:spcAft>
                <a:spcPts val="0"/>
              </a:spcAft>
              <a:buSzPts val="935"/>
              <a:buNone/>
            </a:pPr>
            <a:r>
              <a:t/>
            </a:r>
            <a:endParaRPr sz="1687">
              <a:solidFill>
                <a:srgbClr val="000000"/>
              </a:solidFill>
              <a:latin typeface="Arial"/>
              <a:ea typeface="Arial"/>
              <a:cs typeface="Arial"/>
              <a:sym typeface="Arial"/>
            </a:endParaRPr>
          </a:p>
          <a:p>
            <a:pPr indent="0" lvl="0" marL="0" rtl="0" algn="l">
              <a:lnSpc>
                <a:spcPct val="95000"/>
              </a:lnSpc>
              <a:spcBef>
                <a:spcPts val="0"/>
              </a:spcBef>
              <a:spcAft>
                <a:spcPts val="0"/>
              </a:spcAft>
              <a:buSzPts val="935"/>
              <a:buNone/>
            </a:pPr>
            <a:r>
              <a:t/>
            </a:r>
            <a:endParaRPr sz="1305"/>
          </a:p>
          <a:p>
            <a:pPr indent="0" lvl="0" marL="0" rtl="0" algn="l">
              <a:lnSpc>
                <a:spcPct val="95000"/>
              </a:lnSpc>
              <a:spcBef>
                <a:spcPts val="1200"/>
              </a:spcBef>
              <a:spcAft>
                <a:spcPts val="1200"/>
              </a:spcAft>
              <a:buSzPts val="935"/>
              <a:buNone/>
            </a:pPr>
            <a:r>
              <a:t/>
            </a:r>
            <a:endParaRPr sz="1305"/>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Conclusions</a:t>
            </a:r>
            <a:endParaRPr/>
          </a:p>
        </p:txBody>
      </p:sp>
      <p:sp>
        <p:nvSpPr>
          <p:cNvPr id="190" name="Google Shape;190;p2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sz="1750">
                <a:solidFill>
                  <a:srgbClr val="000000"/>
                </a:solidFill>
                <a:latin typeface="Arial"/>
                <a:ea typeface="Arial"/>
                <a:cs typeface="Arial"/>
                <a:sym typeface="Arial"/>
              </a:rPr>
              <a:t>Q6: </a:t>
            </a:r>
            <a:r>
              <a:rPr lang="en-GB" sz="1750">
                <a:solidFill>
                  <a:srgbClr val="000000"/>
                </a:solidFill>
                <a:latin typeface="Arial"/>
                <a:ea typeface="Arial"/>
                <a:cs typeface="Arial"/>
                <a:sym typeface="Arial"/>
              </a:rPr>
              <a:t>What is the relationship between sick leave and Job Title (PersonType)?</a:t>
            </a:r>
            <a:endParaRPr sz="1750">
              <a:solidFill>
                <a:srgbClr val="000000"/>
              </a:solidFill>
              <a:latin typeface="Arial"/>
              <a:ea typeface="Arial"/>
              <a:cs typeface="Arial"/>
              <a:sym typeface="Arial"/>
            </a:endParaRPr>
          </a:p>
          <a:p>
            <a:pPr indent="0" lvl="0" marL="0" rtl="0" algn="l">
              <a:spcBef>
                <a:spcPts val="0"/>
              </a:spcBef>
              <a:spcAft>
                <a:spcPts val="0"/>
              </a:spcAft>
              <a:buNone/>
            </a:pPr>
            <a:r>
              <a:t/>
            </a:r>
            <a:endParaRPr sz="1750">
              <a:solidFill>
                <a:srgbClr val="000000"/>
              </a:solidFill>
              <a:latin typeface="Arial"/>
              <a:ea typeface="Arial"/>
              <a:cs typeface="Arial"/>
              <a:sym typeface="Arial"/>
            </a:endParaRPr>
          </a:p>
          <a:p>
            <a:pPr indent="0" lvl="0" marL="0" rtl="0" algn="l">
              <a:spcBef>
                <a:spcPts val="0"/>
              </a:spcBef>
              <a:spcAft>
                <a:spcPts val="0"/>
              </a:spcAft>
              <a:buNone/>
            </a:pPr>
            <a:r>
              <a:t/>
            </a:r>
            <a:endParaRPr sz="1750">
              <a:solidFill>
                <a:srgbClr val="000000"/>
              </a:solidFill>
              <a:latin typeface="Arial"/>
              <a:ea typeface="Arial"/>
              <a:cs typeface="Arial"/>
              <a:sym typeface="Arial"/>
            </a:endParaRPr>
          </a:p>
          <a:p>
            <a:pPr indent="0" lvl="0" marL="0" rtl="0" algn="l">
              <a:spcBef>
                <a:spcPts val="0"/>
              </a:spcBef>
              <a:spcAft>
                <a:spcPts val="0"/>
              </a:spcAft>
              <a:buNone/>
            </a:pPr>
            <a:r>
              <a:rPr lang="en-GB" sz="1750">
                <a:solidFill>
                  <a:srgbClr val="000000"/>
                </a:solidFill>
                <a:latin typeface="Arial"/>
                <a:ea typeface="Arial"/>
                <a:cs typeface="Arial"/>
                <a:sym typeface="Arial"/>
              </a:rPr>
              <a:t>CEO rarely takes sick leave that is why the balance of sick leave is high.  CEO is seems to take more of annual leave person than sick leave compared to the others.</a:t>
            </a:r>
            <a:endParaRPr sz="1750">
              <a:solidFill>
                <a:srgbClr val="000000"/>
              </a:solidFill>
              <a:latin typeface="Arial"/>
              <a:ea typeface="Arial"/>
              <a:cs typeface="Arial"/>
              <a:sym typeface="Arial"/>
            </a:endParaRPr>
          </a:p>
          <a:p>
            <a:pPr indent="0" lvl="0" marL="0" rtl="0" algn="l">
              <a:spcBef>
                <a:spcPts val="0"/>
              </a:spcBef>
              <a:spcAft>
                <a:spcPts val="0"/>
              </a:spcAft>
              <a:buNone/>
            </a:pPr>
            <a:r>
              <a:t/>
            </a:r>
            <a:endParaRPr sz="1750">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Table of Contents:</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b="1" lang="en-GB" sz="1500"/>
              <a:t>Adventure Works Cycles</a:t>
            </a:r>
            <a:endParaRPr b="1" sz="1500"/>
          </a:p>
          <a:p>
            <a:pPr indent="-311150" lvl="0" marL="457200" rtl="0" algn="l">
              <a:lnSpc>
                <a:spcPct val="150000"/>
              </a:lnSpc>
              <a:spcBef>
                <a:spcPts val="1200"/>
              </a:spcBef>
              <a:spcAft>
                <a:spcPts val="0"/>
              </a:spcAft>
              <a:buSzPts val="1300"/>
              <a:buChar char="●"/>
            </a:pPr>
            <a:r>
              <a:rPr lang="en-GB"/>
              <a:t>What are we talking about and </a:t>
            </a:r>
            <a:r>
              <a:rPr lang="en-GB"/>
              <a:t>overview</a:t>
            </a:r>
            <a:r>
              <a:rPr lang="en-GB"/>
              <a:t> of the project</a:t>
            </a:r>
            <a:endParaRPr/>
          </a:p>
          <a:p>
            <a:pPr indent="-311150" lvl="0" marL="457200" rtl="0" algn="l">
              <a:lnSpc>
                <a:spcPct val="150000"/>
              </a:lnSpc>
              <a:spcBef>
                <a:spcPts val="0"/>
              </a:spcBef>
              <a:spcAft>
                <a:spcPts val="0"/>
              </a:spcAft>
              <a:buSzPts val="1300"/>
              <a:buChar char="●"/>
            </a:pPr>
            <a:r>
              <a:rPr lang="en-GB"/>
              <a:t>Tell our story with Data</a:t>
            </a:r>
            <a:endParaRPr/>
          </a:p>
          <a:p>
            <a:pPr indent="-311150" lvl="0" marL="457200" rtl="0" algn="l">
              <a:lnSpc>
                <a:spcPct val="150000"/>
              </a:lnSpc>
              <a:spcBef>
                <a:spcPts val="0"/>
              </a:spcBef>
              <a:spcAft>
                <a:spcPts val="0"/>
              </a:spcAft>
              <a:buSzPts val="1300"/>
              <a:buChar char="●"/>
            </a:pPr>
            <a:r>
              <a:rPr lang="en-GB"/>
              <a:t>Conclusion</a:t>
            </a:r>
            <a:endParaRPr/>
          </a:p>
          <a:p>
            <a:pPr indent="-311150" lvl="0" marL="457200" rtl="0" algn="l">
              <a:lnSpc>
                <a:spcPct val="150000"/>
              </a:lnSpc>
              <a:spcBef>
                <a:spcPts val="0"/>
              </a:spcBef>
              <a:spcAft>
                <a:spcPts val="0"/>
              </a:spcAft>
              <a:buSzPts val="1300"/>
              <a:buChar char="●"/>
            </a:pPr>
            <a:r>
              <a:rPr lang="en-GB"/>
              <a:t>Appendix</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 are we talking about?</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 Adventure Works Cycles dataset</a:t>
            </a:r>
            <a:endParaRPr/>
          </a:p>
          <a:p>
            <a:pPr indent="0" lvl="0" marL="0" rtl="0" algn="l">
              <a:spcBef>
                <a:spcPts val="1200"/>
              </a:spcBef>
              <a:spcAft>
                <a:spcPts val="0"/>
              </a:spcAft>
              <a:buNone/>
            </a:pPr>
            <a:r>
              <a:rPr lang="en-GB"/>
              <a:t>And how we went about addressing this project</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Objective</a:t>
            </a:r>
            <a:endParaRPr/>
          </a:p>
        </p:txBody>
      </p:sp>
      <p:sp>
        <p:nvSpPr>
          <p:cNvPr id="105" name="Google Shape;105;p16"/>
          <p:cNvSpPr txBox="1"/>
          <p:nvPr>
            <p:ph idx="1" type="body"/>
          </p:nvPr>
        </p:nvSpPr>
        <p:spPr>
          <a:xfrm>
            <a:off x="729450" y="1853850"/>
            <a:ext cx="8023500" cy="3057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018"/>
              <a:buNone/>
            </a:pPr>
            <a:r>
              <a:rPr lang="en-GB" sz="1750">
                <a:solidFill>
                  <a:srgbClr val="000000"/>
                </a:solidFill>
                <a:latin typeface="Arial"/>
                <a:ea typeface="Arial"/>
                <a:cs typeface="Arial"/>
                <a:sym typeface="Arial"/>
              </a:rPr>
              <a:t>Investigate the AdventureWorks dataset and to answer the following questions: </a:t>
            </a:r>
            <a:endParaRPr sz="1750">
              <a:solidFill>
                <a:srgbClr val="000000"/>
              </a:solidFill>
              <a:latin typeface="Arial"/>
              <a:ea typeface="Arial"/>
              <a:cs typeface="Arial"/>
              <a:sym typeface="Arial"/>
            </a:endParaRPr>
          </a:p>
          <a:p>
            <a:pPr indent="0" lvl="0" marL="0" rtl="0" algn="l">
              <a:lnSpc>
                <a:spcPct val="115000"/>
              </a:lnSpc>
              <a:spcBef>
                <a:spcPts val="0"/>
              </a:spcBef>
              <a:spcAft>
                <a:spcPts val="0"/>
              </a:spcAft>
              <a:buSzPts val="1018"/>
              <a:buNone/>
            </a:pPr>
            <a:r>
              <a:t/>
            </a:r>
            <a:endParaRPr sz="1750">
              <a:solidFill>
                <a:srgbClr val="000000"/>
              </a:solidFill>
              <a:latin typeface="Arial"/>
              <a:ea typeface="Arial"/>
              <a:cs typeface="Arial"/>
              <a:sym typeface="Arial"/>
            </a:endParaRPr>
          </a:p>
          <a:p>
            <a:pPr indent="-339725" lvl="0" marL="457200" rtl="0" algn="l">
              <a:spcBef>
                <a:spcPts val="0"/>
              </a:spcBef>
              <a:spcAft>
                <a:spcPts val="0"/>
              </a:spcAft>
              <a:buClr>
                <a:srgbClr val="000000"/>
              </a:buClr>
              <a:buSzPts val="1750"/>
              <a:buFont typeface="Arial"/>
              <a:buAutoNum type="arabicPeriod"/>
            </a:pPr>
            <a:r>
              <a:rPr lang="en-GB" sz="1750">
                <a:solidFill>
                  <a:srgbClr val="000000"/>
                </a:solidFill>
                <a:latin typeface="Arial"/>
                <a:ea typeface="Arial"/>
                <a:cs typeface="Arial"/>
                <a:sym typeface="Arial"/>
              </a:rPr>
              <a:t>What is the relationship between Country and Revenue?</a:t>
            </a:r>
            <a:endParaRPr sz="1750">
              <a:solidFill>
                <a:srgbClr val="000000"/>
              </a:solidFill>
              <a:latin typeface="Arial"/>
              <a:ea typeface="Arial"/>
              <a:cs typeface="Arial"/>
              <a:sym typeface="Arial"/>
            </a:endParaRPr>
          </a:p>
          <a:p>
            <a:pPr indent="-339725" lvl="0" marL="457200" rtl="0" algn="l">
              <a:lnSpc>
                <a:spcPct val="115000"/>
              </a:lnSpc>
              <a:spcBef>
                <a:spcPts val="0"/>
              </a:spcBef>
              <a:spcAft>
                <a:spcPts val="0"/>
              </a:spcAft>
              <a:buClr>
                <a:srgbClr val="000000"/>
              </a:buClr>
              <a:buSzPts val="1750"/>
              <a:buFont typeface="Arial"/>
              <a:buAutoNum type="arabicPeriod"/>
            </a:pPr>
            <a:r>
              <a:rPr lang="en-GB" sz="1750">
                <a:solidFill>
                  <a:srgbClr val="000000"/>
                </a:solidFill>
                <a:latin typeface="Arial"/>
                <a:ea typeface="Arial"/>
                <a:cs typeface="Arial"/>
                <a:sym typeface="Arial"/>
              </a:rPr>
              <a:t>What are the regional sales in the best performing country?</a:t>
            </a:r>
            <a:endParaRPr sz="1750">
              <a:solidFill>
                <a:srgbClr val="000000"/>
              </a:solidFill>
              <a:latin typeface="Arial"/>
              <a:ea typeface="Arial"/>
              <a:cs typeface="Arial"/>
              <a:sym typeface="Arial"/>
            </a:endParaRPr>
          </a:p>
          <a:p>
            <a:pPr indent="-339725" lvl="0" marL="457200" rtl="0" algn="l">
              <a:spcBef>
                <a:spcPts val="0"/>
              </a:spcBef>
              <a:spcAft>
                <a:spcPts val="0"/>
              </a:spcAft>
              <a:buClr>
                <a:srgbClr val="000000"/>
              </a:buClr>
              <a:buSzPts val="1750"/>
              <a:buFont typeface="Arial"/>
              <a:buAutoNum type="arabicPeriod"/>
            </a:pPr>
            <a:r>
              <a:rPr lang="en-GB" sz="1750">
                <a:solidFill>
                  <a:srgbClr val="000000"/>
                </a:solidFill>
                <a:latin typeface="Arial"/>
                <a:ea typeface="Arial"/>
                <a:cs typeface="Arial"/>
                <a:sym typeface="Arial"/>
              </a:rPr>
              <a:t>What is the relationship between store trading duration and revenue?</a:t>
            </a:r>
            <a:endParaRPr sz="1750">
              <a:solidFill>
                <a:srgbClr val="000000"/>
              </a:solidFill>
              <a:latin typeface="Arial"/>
              <a:ea typeface="Arial"/>
              <a:cs typeface="Arial"/>
              <a:sym typeface="Arial"/>
            </a:endParaRPr>
          </a:p>
          <a:p>
            <a:pPr indent="-339725" lvl="0" marL="457200" rtl="0" algn="l">
              <a:spcBef>
                <a:spcPts val="0"/>
              </a:spcBef>
              <a:spcAft>
                <a:spcPts val="0"/>
              </a:spcAft>
              <a:buClr>
                <a:srgbClr val="000000"/>
              </a:buClr>
              <a:buSzPts val="1750"/>
              <a:buFont typeface="Arial"/>
              <a:buAutoNum type="arabicPeriod"/>
            </a:pPr>
            <a:r>
              <a:rPr lang="en-GB" sz="1750">
                <a:solidFill>
                  <a:srgbClr val="000000"/>
                </a:solidFill>
                <a:latin typeface="Arial"/>
                <a:ea typeface="Arial"/>
                <a:cs typeface="Arial"/>
                <a:sym typeface="Arial"/>
              </a:rPr>
              <a:t>What is the relationship between the size of the stores, number of employees and revenue?</a:t>
            </a:r>
            <a:endParaRPr sz="1750">
              <a:solidFill>
                <a:srgbClr val="000000"/>
              </a:solidFill>
              <a:latin typeface="Arial"/>
              <a:ea typeface="Arial"/>
              <a:cs typeface="Arial"/>
              <a:sym typeface="Arial"/>
            </a:endParaRPr>
          </a:p>
          <a:p>
            <a:pPr indent="-339725" lvl="0" marL="457200" rtl="0" algn="l">
              <a:spcBef>
                <a:spcPts val="0"/>
              </a:spcBef>
              <a:spcAft>
                <a:spcPts val="0"/>
              </a:spcAft>
              <a:buClr>
                <a:srgbClr val="000000"/>
              </a:buClr>
              <a:buSzPts val="1750"/>
              <a:buFont typeface="Arial"/>
              <a:buAutoNum type="arabicPeriod"/>
            </a:pPr>
            <a:r>
              <a:rPr lang="en-GB" sz="1750">
                <a:solidFill>
                  <a:srgbClr val="000000"/>
                </a:solidFill>
                <a:latin typeface="Arial"/>
                <a:ea typeface="Arial"/>
                <a:cs typeface="Arial"/>
                <a:sym typeface="Arial"/>
              </a:rPr>
              <a:t>What is the relationship between annual leave taken and bonus?</a:t>
            </a:r>
            <a:endParaRPr sz="1750">
              <a:solidFill>
                <a:srgbClr val="000000"/>
              </a:solidFill>
              <a:latin typeface="Arial"/>
              <a:ea typeface="Arial"/>
              <a:cs typeface="Arial"/>
              <a:sym typeface="Arial"/>
            </a:endParaRPr>
          </a:p>
          <a:p>
            <a:pPr indent="-339725" lvl="0" marL="457200" rtl="0" algn="l">
              <a:lnSpc>
                <a:spcPct val="115000"/>
              </a:lnSpc>
              <a:spcBef>
                <a:spcPts val="0"/>
              </a:spcBef>
              <a:spcAft>
                <a:spcPts val="0"/>
              </a:spcAft>
              <a:buClr>
                <a:srgbClr val="000000"/>
              </a:buClr>
              <a:buSzPts val="1750"/>
              <a:buFont typeface="Arial"/>
              <a:buAutoNum type="arabicPeriod"/>
            </a:pPr>
            <a:r>
              <a:rPr lang="en-GB" sz="1750">
                <a:solidFill>
                  <a:srgbClr val="000000"/>
                </a:solidFill>
                <a:latin typeface="Arial"/>
                <a:ea typeface="Arial"/>
                <a:cs typeface="Arial"/>
                <a:sym typeface="Arial"/>
              </a:rPr>
              <a:t>What is the relationship between sick leave and Job Title (PersonType)?</a:t>
            </a:r>
            <a:endParaRPr sz="1750">
              <a:solidFill>
                <a:srgbClr val="000000"/>
              </a:solidFill>
              <a:latin typeface="Arial"/>
              <a:ea typeface="Arial"/>
              <a:cs typeface="Arial"/>
              <a:sym typeface="Arial"/>
            </a:endParaRPr>
          </a:p>
          <a:p>
            <a:pPr indent="0" lvl="0" marL="0" rtl="0" algn="l">
              <a:lnSpc>
                <a:spcPct val="105000"/>
              </a:lnSpc>
              <a:spcBef>
                <a:spcPts val="0"/>
              </a:spcBef>
              <a:spcAft>
                <a:spcPts val="1200"/>
              </a:spcAft>
              <a:buSzPts val="1018"/>
              <a:buNone/>
            </a:pPr>
            <a:r>
              <a:t/>
            </a:r>
            <a:endParaRPr sz="175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 Presentation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Question 1</a:t>
            </a:r>
            <a:endParaRPr/>
          </a:p>
        </p:txBody>
      </p:sp>
      <p:sp>
        <p:nvSpPr>
          <p:cNvPr id="116" name="Google Shape;116;p18"/>
          <p:cNvSpPr txBox="1"/>
          <p:nvPr>
            <p:ph idx="1" type="body"/>
          </p:nvPr>
        </p:nvSpPr>
        <p:spPr>
          <a:xfrm>
            <a:off x="729450" y="2078875"/>
            <a:ext cx="26124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750">
                <a:solidFill>
                  <a:srgbClr val="000000"/>
                </a:solidFill>
                <a:latin typeface="Arial"/>
                <a:ea typeface="Arial"/>
                <a:cs typeface="Arial"/>
                <a:sym typeface="Arial"/>
              </a:rPr>
              <a:t>What is the relationship between Country and Revenue?</a:t>
            </a:r>
            <a:endParaRPr/>
          </a:p>
        </p:txBody>
      </p:sp>
      <p:pic>
        <p:nvPicPr>
          <p:cNvPr id="117" name="Google Shape;117;p18"/>
          <p:cNvPicPr preferRelativeResize="0"/>
          <p:nvPr/>
        </p:nvPicPr>
        <p:blipFill>
          <a:blip r:embed="rId3">
            <a:alphaModFix/>
          </a:blip>
          <a:stretch>
            <a:fillRect/>
          </a:stretch>
        </p:blipFill>
        <p:spPr>
          <a:xfrm>
            <a:off x="3506650" y="488875"/>
            <a:ext cx="6163027" cy="4654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Question 2 </a:t>
            </a:r>
            <a:endParaRPr/>
          </a:p>
        </p:txBody>
      </p:sp>
      <p:sp>
        <p:nvSpPr>
          <p:cNvPr id="123" name="Google Shape;123;p19"/>
          <p:cNvSpPr txBox="1"/>
          <p:nvPr>
            <p:ph idx="1" type="body"/>
          </p:nvPr>
        </p:nvSpPr>
        <p:spPr>
          <a:xfrm>
            <a:off x="729450" y="2078875"/>
            <a:ext cx="30348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750">
                <a:solidFill>
                  <a:srgbClr val="000000"/>
                </a:solidFill>
                <a:latin typeface="Arial"/>
                <a:ea typeface="Arial"/>
                <a:cs typeface="Arial"/>
                <a:sym typeface="Arial"/>
              </a:rPr>
              <a:t>What are the regional sales in the best performing country?</a:t>
            </a:r>
            <a:endParaRPr sz="1750">
              <a:solidFill>
                <a:srgbClr val="000000"/>
              </a:solidFill>
              <a:latin typeface="Arial"/>
              <a:ea typeface="Arial"/>
              <a:cs typeface="Arial"/>
              <a:sym typeface="Arial"/>
            </a:endParaRPr>
          </a:p>
          <a:p>
            <a:pPr indent="0" lvl="0" marL="0" rtl="0" algn="l">
              <a:spcBef>
                <a:spcPts val="0"/>
              </a:spcBef>
              <a:spcAft>
                <a:spcPts val="0"/>
              </a:spcAft>
              <a:buNone/>
            </a:pPr>
            <a:r>
              <a:t/>
            </a:r>
            <a:endParaRPr sz="1750">
              <a:solidFill>
                <a:srgbClr val="000000"/>
              </a:solidFill>
              <a:latin typeface="Arial"/>
              <a:ea typeface="Arial"/>
              <a:cs typeface="Arial"/>
              <a:sym typeface="Arial"/>
            </a:endParaRPr>
          </a:p>
          <a:p>
            <a:pPr indent="0" lvl="0" marL="0" rtl="0" algn="l">
              <a:spcBef>
                <a:spcPts val="0"/>
              </a:spcBef>
              <a:spcAft>
                <a:spcPts val="0"/>
              </a:spcAft>
              <a:buNone/>
            </a:pPr>
            <a:r>
              <a:t/>
            </a:r>
            <a:endParaRPr sz="175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pic>
        <p:nvPicPr>
          <p:cNvPr id="124" name="Google Shape;124;p19"/>
          <p:cNvPicPr preferRelativeResize="0"/>
          <p:nvPr/>
        </p:nvPicPr>
        <p:blipFill>
          <a:blip r:embed="rId3">
            <a:alphaModFix/>
          </a:blip>
          <a:stretch>
            <a:fillRect/>
          </a:stretch>
        </p:blipFill>
        <p:spPr>
          <a:xfrm>
            <a:off x="4060827" y="720000"/>
            <a:ext cx="4496575" cy="4056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Question 3</a:t>
            </a:r>
            <a:endParaRPr/>
          </a:p>
        </p:txBody>
      </p:sp>
      <p:sp>
        <p:nvSpPr>
          <p:cNvPr id="130" name="Google Shape;130;p20"/>
          <p:cNvSpPr txBox="1"/>
          <p:nvPr>
            <p:ph idx="1" type="body"/>
          </p:nvPr>
        </p:nvSpPr>
        <p:spPr>
          <a:xfrm>
            <a:off x="729450" y="2078875"/>
            <a:ext cx="29421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750">
                <a:solidFill>
                  <a:srgbClr val="000000"/>
                </a:solidFill>
                <a:latin typeface="Arial"/>
                <a:ea typeface="Arial"/>
                <a:cs typeface="Arial"/>
                <a:sym typeface="Arial"/>
              </a:rPr>
              <a:t>What is the relationship between store trading duration and revenue?</a:t>
            </a:r>
            <a:endParaRPr sz="1750">
              <a:solidFill>
                <a:srgbClr val="000000"/>
              </a:solidFill>
              <a:latin typeface="Arial"/>
              <a:ea typeface="Arial"/>
              <a:cs typeface="Arial"/>
              <a:sym typeface="Arial"/>
            </a:endParaRPr>
          </a:p>
          <a:p>
            <a:pPr indent="0" lvl="0" marL="0" rtl="0" algn="l">
              <a:spcBef>
                <a:spcPts val="0"/>
              </a:spcBef>
              <a:spcAft>
                <a:spcPts val="0"/>
              </a:spcAft>
              <a:buNone/>
            </a:pPr>
            <a:r>
              <a:t/>
            </a:r>
            <a:endParaRPr sz="1750">
              <a:solidFill>
                <a:srgbClr val="000000"/>
              </a:solidFill>
              <a:latin typeface="Arial"/>
              <a:ea typeface="Arial"/>
              <a:cs typeface="Arial"/>
              <a:sym typeface="Arial"/>
            </a:endParaRPr>
          </a:p>
          <a:p>
            <a:pPr indent="0" lvl="0" marL="0" rtl="0" algn="l">
              <a:spcBef>
                <a:spcPts val="0"/>
              </a:spcBef>
              <a:spcAft>
                <a:spcPts val="0"/>
              </a:spcAft>
              <a:buNone/>
            </a:pPr>
            <a:r>
              <a:t/>
            </a:r>
            <a:endParaRPr sz="1750">
              <a:solidFill>
                <a:srgbClr val="000000"/>
              </a:solidFill>
              <a:latin typeface="Arial"/>
              <a:ea typeface="Arial"/>
              <a:cs typeface="Arial"/>
              <a:sym typeface="Arial"/>
            </a:endParaRPr>
          </a:p>
          <a:p>
            <a:pPr indent="0" lvl="0" marL="0" rtl="0" algn="l">
              <a:spcBef>
                <a:spcPts val="0"/>
              </a:spcBef>
              <a:spcAft>
                <a:spcPts val="0"/>
              </a:spcAft>
              <a:buNone/>
            </a:pPr>
            <a:r>
              <a:t/>
            </a:r>
            <a:endParaRPr sz="1750">
              <a:solidFill>
                <a:srgbClr val="000000"/>
              </a:solidFill>
              <a:latin typeface="Arial"/>
              <a:ea typeface="Arial"/>
              <a:cs typeface="Arial"/>
              <a:sym typeface="Arial"/>
            </a:endParaRPr>
          </a:p>
          <a:p>
            <a:pPr indent="0" lvl="0" marL="0" rtl="0" algn="l">
              <a:spcBef>
                <a:spcPts val="0"/>
              </a:spcBef>
              <a:spcAft>
                <a:spcPts val="0"/>
              </a:spcAft>
              <a:buNone/>
            </a:pPr>
            <a:r>
              <a:rPr lang="en-GB" sz="1450">
                <a:solidFill>
                  <a:srgbClr val="000000"/>
                </a:solidFill>
                <a:latin typeface="Arial"/>
                <a:ea typeface="Arial"/>
                <a:cs typeface="Arial"/>
                <a:sym typeface="Arial"/>
              </a:rPr>
              <a:t>Correlation Coefficient = 0.2</a:t>
            </a:r>
            <a:endParaRPr sz="1450">
              <a:solidFill>
                <a:srgbClr val="000000"/>
              </a:solidFill>
              <a:latin typeface="Arial"/>
              <a:ea typeface="Arial"/>
              <a:cs typeface="Arial"/>
              <a:sym typeface="Arial"/>
            </a:endParaRPr>
          </a:p>
        </p:txBody>
      </p:sp>
      <p:pic>
        <p:nvPicPr>
          <p:cNvPr id="131" name="Google Shape;131;p20"/>
          <p:cNvPicPr preferRelativeResize="0"/>
          <p:nvPr/>
        </p:nvPicPr>
        <p:blipFill rotWithShape="1">
          <a:blip r:embed="rId3">
            <a:alphaModFix/>
          </a:blip>
          <a:srcRect b="-509" l="-210" r="209" t="7874"/>
          <a:stretch/>
        </p:blipFill>
        <p:spPr>
          <a:xfrm>
            <a:off x="3671550" y="1251350"/>
            <a:ext cx="5425675" cy="3339675"/>
          </a:xfrm>
          <a:prstGeom prst="rect">
            <a:avLst/>
          </a:prstGeom>
          <a:noFill/>
          <a:ln>
            <a:noFill/>
          </a:ln>
        </p:spPr>
      </p:pic>
      <p:sp>
        <p:nvSpPr>
          <p:cNvPr id="132" name="Google Shape;132;p20"/>
          <p:cNvSpPr txBox="1"/>
          <p:nvPr/>
        </p:nvSpPr>
        <p:spPr>
          <a:xfrm>
            <a:off x="5526950" y="851150"/>
            <a:ext cx="2535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300">
                <a:latin typeface="Lato"/>
                <a:ea typeface="Lato"/>
                <a:cs typeface="Lato"/>
                <a:sym typeface="Lato"/>
              </a:rPr>
              <a:t>Trading Duration and Revenue</a:t>
            </a:r>
            <a:endParaRPr b="1" sz="1300">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Question 4</a:t>
            </a:r>
            <a:endParaRPr/>
          </a:p>
        </p:txBody>
      </p:sp>
      <p:sp>
        <p:nvSpPr>
          <p:cNvPr id="138" name="Google Shape;138;p21"/>
          <p:cNvSpPr txBox="1"/>
          <p:nvPr>
            <p:ph idx="1" type="body"/>
          </p:nvPr>
        </p:nvSpPr>
        <p:spPr>
          <a:xfrm>
            <a:off x="729450" y="2078875"/>
            <a:ext cx="29730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750">
                <a:solidFill>
                  <a:srgbClr val="000000"/>
                </a:solidFill>
                <a:latin typeface="Arial"/>
                <a:ea typeface="Arial"/>
                <a:cs typeface="Arial"/>
                <a:sym typeface="Arial"/>
              </a:rPr>
              <a:t>What is the relationship between the size of the stores, number of employees and revenue?</a:t>
            </a:r>
            <a:endParaRPr/>
          </a:p>
        </p:txBody>
      </p:sp>
      <p:pic>
        <p:nvPicPr>
          <p:cNvPr id="139" name="Google Shape;139;p21"/>
          <p:cNvPicPr preferRelativeResize="0"/>
          <p:nvPr/>
        </p:nvPicPr>
        <p:blipFill>
          <a:blip r:embed="rId3">
            <a:alphaModFix/>
          </a:blip>
          <a:stretch>
            <a:fillRect/>
          </a:stretch>
        </p:blipFill>
        <p:spPr>
          <a:xfrm>
            <a:off x="3560650" y="905050"/>
            <a:ext cx="5583350" cy="3850875"/>
          </a:xfrm>
          <a:prstGeom prst="rect">
            <a:avLst/>
          </a:prstGeom>
          <a:noFill/>
          <a:ln>
            <a:noFill/>
          </a:ln>
        </p:spPr>
      </p:pic>
      <p:sp>
        <p:nvSpPr>
          <p:cNvPr id="140" name="Google Shape;140;p21"/>
          <p:cNvSpPr txBox="1"/>
          <p:nvPr/>
        </p:nvSpPr>
        <p:spPr>
          <a:xfrm>
            <a:off x="661750" y="4199325"/>
            <a:ext cx="3246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100">
                <a:latin typeface="Lato"/>
                <a:ea typeface="Lato"/>
                <a:cs typeface="Lato"/>
                <a:sym typeface="Lato"/>
              </a:rPr>
              <a:t>Corelation coefficient ranged from 0.96 and 0.97.</a:t>
            </a:r>
            <a:endParaRPr sz="1100">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